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304" r:id="rId3"/>
    <p:sldId id="302" r:id="rId4"/>
    <p:sldId id="257" r:id="rId5"/>
    <p:sldId id="258" r:id="rId6"/>
    <p:sldId id="259" r:id="rId7"/>
    <p:sldId id="260" r:id="rId8"/>
    <p:sldId id="261" r:id="rId9"/>
    <p:sldId id="292" r:id="rId10"/>
    <p:sldId id="300" r:id="rId11"/>
    <p:sldId id="301" r:id="rId12"/>
    <p:sldId id="293" r:id="rId13"/>
    <p:sldId id="294" r:id="rId14"/>
    <p:sldId id="295" r:id="rId15"/>
    <p:sldId id="296" r:id="rId16"/>
    <p:sldId id="297" r:id="rId17"/>
    <p:sldId id="262" r:id="rId18"/>
    <p:sldId id="263" r:id="rId19"/>
    <p:sldId id="264" r:id="rId20"/>
    <p:sldId id="265" r:id="rId21"/>
    <p:sldId id="266" r:id="rId22"/>
    <p:sldId id="267" r:id="rId23"/>
    <p:sldId id="268" r:id="rId24"/>
    <p:sldId id="287" r:id="rId25"/>
    <p:sldId id="288" r:id="rId26"/>
    <p:sldId id="289" r:id="rId27"/>
    <p:sldId id="290" r:id="rId28"/>
    <p:sldId id="291" r:id="rId29"/>
    <p:sldId id="269" r:id="rId30"/>
    <p:sldId id="271" r:id="rId31"/>
    <p:sldId id="298" r:id="rId32"/>
    <p:sldId id="299" r:id="rId33"/>
    <p:sldId id="274" r:id="rId34"/>
    <p:sldId id="275" r:id="rId35"/>
    <p:sldId id="276" r:id="rId36"/>
    <p:sldId id="283" r:id="rId37"/>
    <p:sldId id="280" r:id="rId38"/>
    <p:sldId id="282" r:id="rId39"/>
    <p:sldId id="284" r:id="rId4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C44"/>
    <a:srgbClr val="00B2A9"/>
    <a:srgbClr val="95B3D7"/>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34" autoAdjust="0"/>
    <p:restoredTop sz="94660"/>
  </p:normalViewPr>
  <p:slideViewPr>
    <p:cSldViewPr showGuides="1">
      <p:cViewPr varScale="1">
        <p:scale>
          <a:sx n="81" d="100"/>
          <a:sy n="81" d="100"/>
        </p:scale>
        <p:origin x="878" y="53"/>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66" d="100"/>
        <a:sy n="66" d="100"/>
      </p:scale>
      <p:origin x="0" y="-1747"/>
    </p:cViewPr>
  </p:sorterViewPr>
  <p:notesViewPr>
    <p:cSldViewPr showGuides="1">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8EB6F-D7BD-410C-AB1F-00269204D9C8}" type="datetimeFigureOut">
              <a:rPr lang="fi-FI" sz="800" smtClean="0">
                <a:latin typeface="Arial" pitchFamily="34" charset="0"/>
                <a:cs typeface="Arial" pitchFamily="34" charset="0"/>
              </a:rPr>
              <a:pPr/>
              <a:t>14.6.2016</a:t>
            </a:fld>
            <a:endParaRPr lang="fi-FI" sz="80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29D03-198C-4FB6-BC3D-FF132E164A92}" type="slidenum">
              <a:rPr lang="fi-FI" sz="800" smtClean="0">
                <a:latin typeface="Arial" pitchFamily="34" charset="0"/>
                <a:cs typeface="Arial" pitchFamily="34" charset="0"/>
              </a:rPr>
              <a:pPr/>
              <a:t>‹#›</a:t>
            </a:fld>
            <a:endParaRPr lang="fi-FI" sz="8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atin typeface="Arial" pitchFamily="34" charset="0"/>
                <a:cs typeface="Arial" pitchFamily="34" charset="0"/>
              </a:defRPr>
            </a:lvl1pPr>
          </a:lstStyle>
          <a:p>
            <a:fld id="{734323DC-88BF-4AB1-9A78-B974D90A807B}" type="datetimeFigureOut">
              <a:rPr lang="fi-FI" smtClean="0"/>
              <a:pPr/>
              <a:t>14.6.2016</a:t>
            </a:fld>
            <a:endParaRPr lang="fi-FI"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a:t>
            </a:fld>
            <a:endParaRPr lang="fi-FI" dirty="0"/>
          </a:p>
        </p:txBody>
      </p:sp>
    </p:spTree>
    <p:extLst>
      <p:ext uri="{BB962C8B-B14F-4D97-AF65-F5344CB8AC3E}">
        <p14:creationId xmlns:p14="http://schemas.microsoft.com/office/powerpoint/2010/main" val="252229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144588" y="685800"/>
            <a:ext cx="4568825" cy="3427413"/>
          </a:xfrm>
          <a:ln/>
        </p:spPr>
      </p:sp>
      <p:sp>
        <p:nvSpPr>
          <p:cNvPr id="136195" name="Notes Placeholder 2"/>
          <p:cNvSpPr>
            <a:spLocks noGrp="1"/>
          </p:cNvSpPr>
          <p:nvPr>
            <p:ph type="body" idx="1"/>
          </p:nvPr>
        </p:nvSpPr>
        <p:spPr>
          <a:noFill/>
        </p:spPr>
        <p:txBody>
          <a:bodyPr/>
          <a:lstStyle/>
          <a:p>
            <a:endParaRPr lang="fi-FI" altLang="fi-FI" smtClean="0">
              <a:latin typeface="Arial" pitchFamily="34" charset="0"/>
            </a:endParaRPr>
          </a:p>
        </p:txBody>
      </p:sp>
      <p:sp>
        <p:nvSpPr>
          <p:cNvPr id="136196" name="Slide Number Placeholder 3"/>
          <p:cNvSpPr>
            <a:spLocks noGrp="1"/>
          </p:cNvSpPr>
          <p:nvPr>
            <p:ph type="sldNum" sz="quarter" idx="5"/>
          </p:nvPr>
        </p:nvSpPr>
        <p:spPr>
          <a:noFill/>
        </p:spPr>
        <p:txBody>
          <a:bodyPr/>
          <a:lstStyle>
            <a:lvl1pPr algn="l" defTabSz="937009" eaLnBrk="0" hangingPunct="0">
              <a:spcBef>
                <a:spcPct val="30000"/>
              </a:spcBef>
              <a:defRPr sz="1100">
                <a:solidFill>
                  <a:schemeClr val="tx1"/>
                </a:solidFill>
                <a:latin typeface="Arial" pitchFamily="34" charset="0"/>
              </a:defRPr>
            </a:lvl1pPr>
            <a:lvl2pPr marL="702756" indent="-270291" algn="l" defTabSz="937009" eaLnBrk="0" hangingPunct="0">
              <a:spcBef>
                <a:spcPct val="30000"/>
              </a:spcBef>
              <a:defRPr sz="1100">
                <a:solidFill>
                  <a:schemeClr val="tx1"/>
                </a:solidFill>
                <a:latin typeface="Arial" pitchFamily="34" charset="0"/>
              </a:defRPr>
            </a:lvl2pPr>
            <a:lvl3pPr marL="1081164" indent="-216233" algn="l" defTabSz="937009" eaLnBrk="0" hangingPunct="0">
              <a:spcBef>
                <a:spcPct val="30000"/>
              </a:spcBef>
              <a:defRPr sz="1100">
                <a:solidFill>
                  <a:schemeClr val="tx1"/>
                </a:solidFill>
                <a:latin typeface="Arial" pitchFamily="34" charset="0"/>
              </a:defRPr>
            </a:lvl3pPr>
            <a:lvl4pPr marL="1513629" indent="-216233" algn="l" defTabSz="937009" eaLnBrk="0" hangingPunct="0">
              <a:spcBef>
                <a:spcPct val="30000"/>
              </a:spcBef>
              <a:defRPr sz="1100">
                <a:solidFill>
                  <a:schemeClr val="tx1"/>
                </a:solidFill>
                <a:latin typeface="Arial" pitchFamily="34" charset="0"/>
              </a:defRPr>
            </a:lvl4pPr>
            <a:lvl5pPr marL="1946095" indent="-216233" algn="l" defTabSz="937009" eaLnBrk="0" hangingPunct="0">
              <a:spcBef>
                <a:spcPct val="30000"/>
              </a:spcBef>
              <a:defRPr sz="1100">
                <a:solidFill>
                  <a:schemeClr val="tx1"/>
                </a:solidFill>
                <a:latin typeface="Arial" pitchFamily="34" charset="0"/>
              </a:defRPr>
            </a:lvl5pPr>
            <a:lvl6pPr marL="2378560" indent="-216233" defTabSz="937009" eaLnBrk="0" fontAlgn="base" hangingPunct="0">
              <a:spcBef>
                <a:spcPct val="30000"/>
              </a:spcBef>
              <a:spcAft>
                <a:spcPct val="0"/>
              </a:spcAft>
              <a:defRPr sz="1100">
                <a:solidFill>
                  <a:schemeClr val="tx1"/>
                </a:solidFill>
                <a:latin typeface="Arial" pitchFamily="34" charset="0"/>
              </a:defRPr>
            </a:lvl6pPr>
            <a:lvl7pPr marL="2811026" indent="-216233" defTabSz="937009" eaLnBrk="0" fontAlgn="base" hangingPunct="0">
              <a:spcBef>
                <a:spcPct val="30000"/>
              </a:spcBef>
              <a:spcAft>
                <a:spcPct val="0"/>
              </a:spcAft>
              <a:defRPr sz="1100">
                <a:solidFill>
                  <a:schemeClr val="tx1"/>
                </a:solidFill>
                <a:latin typeface="Arial" pitchFamily="34" charset="0"/>
              </a:defRPr>
            </a:lvl7pPr>
            <a:lvl8pPr marL="3243491" indent="-216233" defTabSz="937009" eaLnBrk="0" fontAlgn="base" hangingPunct="0">
              <a:spcBef>
                <a:spcPct val="30000"/>
              </a:spcBef>
              <a:spcAft>
                <a:spcPct val="0"/>
              </a:spcAft>
              <a:defRPr sz="1100">
                <a:solidFill>
                  <a:schemeClr val="tx1"/>
                </a:solidFill>
                <a:latin typeface="Arial" pitchFamily="34" charset="0"/>
              </a:defRPr>
            </a:lvl8pPr>
            <a:lvl9pPr marL="3675957" indent="-216233" defTabSz="937009" eaLnBrk="0" fontAlgn="base" hangingPunct="0">
              <a:spcBef>
                <a:spcPct val="30000"/>
              </a:spcBef>
              <a:spcAft>
                <a:spcPct val="0"/>
              </a:spcAft>
              <a:defRPr sz="1100">
                <a:solidFill>
                  <a:schemeClr val="tx1"/>
                </a:solidFill>
                <a:latin typeface="Arial" pitchFamily="34" charset="0"/>
              </a:defRPr>
            </a:lvl9pPr>
          </a:lstStyle>
          <a:p>
            <a:pPr algn="r" eaLnBrk="1" hangingPunct="1">
              <a:spcBef>
                <a:spcPct val="0"/>
              </a:spcBef>
            </a:pPr>
            <a:fld id="{59F26424-3E95-42EC-9F4A-7ED973F4BF30}" type="slidenum">
              <a:rPr lang="fi-FI" altLang="fi-FI" sz="900"/>
              <a:pPr algn="r" eaLnBrk="1" hangingPunct="1">
                <a:spcBef>
                  <a:spcPct val="0"/>
                </a:spcBef>
              </a:pPr>
              <a:t>28</a:t>
            </a:fld>
            <a:endParaRPr lang="fi-FI" altLang="fi-FI" sz="900"/>
          </a:p>
        </p:txBody>
      </p:sp>
    </p:spTree>
    <p:extLst>
      <p:ext uri="{BB962C8B-B14F-4D97-AF65-F5344CB8AC3E}">
        <p14:creationId xmlns:p14="http://schemas.microsoft.com/office/powerpoint/2010/main" val="350089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B9F18BF-E348-4EEC-9C4C-E41F855D7E30}" type="slidenum">
              <a:rPr lang="fi-FI" smtClean="0"/>
              <a:pPr/>
              <a:t>4</a:t>
            </a:fld>
            <a:endParaRPr lang="fi-FI" dirty="0"/>
          </a:p>
        </p:txBody>
      </p:sp>
    </p:spTree>
    <p:extLst>
      <p:ext uri="{BB962C8B-B14F-4D97-AF65-F5344CB8AC3E}">
        <p14:creationId xmlns:p14="http://schemas.microsoft.com/office/powerpoint/2010/main" val="372279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1600B-4BAB-431F-9134-69E86AE68AFC}" type="slidenum">
              <a:rPr lang="en-US"/>
              <a:pPr/>
              <a:t>12</a:t>
            </a:fld>
            <a:endParaRPr lang="en-US"/>
          </a:p>
        </p:txBody>
      </p:sp>
      <p:sp>
        <p:nvSpPr>
          <p:cNvPr id="230402" name="Rectangle 2"/>
          <p:cNvSpPr>
            <a:spLocks noGrp="1" noRot="1" noChangeAspect="1" noChangeArrowheads="1" noTextEdit="1"/>
          </p:cNvSpPr>
          <p:nvPr>
            <p:ph type="sldImg"/>
          </p:nvPr>
        </p:nvSpPr>
        <p:spPr>
          <a:xfrm>
            <a:off x="1144588" y="685800"/>
            <a:ext cx="4572000" cy="3429000"/>
          </a:xfrm>
          <a:ln/>
        </p:spPr>
      </p:sp>
      <p:sp>
        <p:nvSpPr>
          <p:cNvPr id="230403"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3923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BB6AE-8E1D-471E-A0BF-5DDBCA4D5455}" type="slidenum">
              <a:rPr lang="en-US"/>
              <a:pPr/>
              <a:t>13</a:t>
            </a:fld>
            <a:endParaRPr lang="en-US"/>
          </a:p>
        </p:txBody>
      </p:sp>
      <p:sp>
        <p:nvSpPr>
          <p:cNvPr id="232450" name="Rectangle 2"/>
          <p:cNvSpPr>
            <a:spLocks noGrp="1" noRot="1" noChangeAspect="1" noChangeArrowheads="1" noTextEdit="1"/>
          </p:cNvSpPr>
          <p:nvPr>
            <p:ph type="sldImg"/>
          </p:nvPr>
        </p:nvSpPr>
        <p:spPr>
          <a:xfrm>
            <a:off x="1144588" y="685800"/>
            <a:ext cx="4572000" cy="3429000"/>
          </a:xfrm>
          <a:ln/>
        </p:spPr>
      </p:sp>
      <p:sp>
        <p:nvSpPr>
          <p:cNvPr id="2324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36997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47CAB-8B49-496C-9891-193458834301}" type="slidenum">
              <a:rPr lang="en-US"/>
              <a:pPr/>
              <a:t>14</a:t>
            </a:fld>
            <a:endParaRPr lang="en-US"/>
          </a:p>
        </p:txBody>
      </p:sp>
      <p:sp>
        <p:nvSpPr>
          <p:cNvPr id="234498" name="Rectangle 2"/>
          <p:cNvSpPr>
            <a:spLocks noGrp="1" noRot="1" noChangeAspect="1" noChangeArrowheads="1" noTextEdit="1"/>
          </p:cNvSpPr>
          <p:nvPr>
            <p:ph type="sldImg"/>
          </p:nvPr>
        </p:nvSpPr>
        <p:spPr>
          <a:xfrm>
            <a:off x="1144588" y="685800"/>
            <a:ext cx="4572000" cy="3429000"/>
          </a:xfrm>
          <a:ln/>
        </p:spPr>
      </p:sp>
      <p:sp>
        <p:nvSpPr>
          <p:cNvPr id="23449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12886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lgn="l" defTabSz="937009" eaLnBrk="0" hangingPunct="0">
              <a:spcBef>
                <a:spcPct val="30000"/>
              </a:spcBef>
              <a:defRPr sz="1100">
                <a:solidFill>
                  <a:schemeClr val="tx1"/>
                </a:solidFill>
                <a:latin typeface="Arial" pitchFamily="34" charset="0"/>
              </a:defRPr>
            </a:lvl1pPr>
            <a:lvl2pPr marL="702756" indent="-270291" algn="l" defTabSz="937009" eaLnBrk="0" hangingPunct="0">
              <a:spcBef>
                <a:spcPct val="30000"/>
              </a:spcBef>
              <a:defRPr sz="1100">
                <a:solidFill>
                  <a:schemeClr val="tx1"/>
                </a:solidFill>
                <a:latin typeface="Arial" pitchFamily="34" charset="0"/>
              </a:defRPr>
            </a:lvl2pPr>
            <a:lvl3pPr marL="1081164" indent="-216233" algn="l" defTabSz="937009" eaLnBrk="0" hangingPunct="0">
              <a:spcBef>
                <a:spcPct val="30000"/>
              </a:spcBef>
              <a:defRPr sz="1100">
                <a:solidFill>
                  <a:schemeClr val="tx1"/>
                </a:solidFill>
                <a:latin typeface="Arial" pitchFamily="34" charset="0"/>
              </a:defRPr>
            </a:lvl3pPr>
            <a:lvl4pPr marL="1513629" indent="-216233" algn="l" defTabSz="937009" eaLnBrk="0" hangingPunct="0">
              <a:spcBef>
                <a:spcPct val="30000"/>
              </a:spcBef>
              <a:defRPr sz="1100">
                <a:solidFill>
                  <a:schemeClr val="tx1"/>
                </a:solidFill>
                <a:latin typeface="Arial" pitchFamily="34" charset="0"/>
              </a:defRPr>
            </a:lvl4pPr>
            <a:lvl5pPr marL="1946095" indent="-216233" algn="l" defTabSz="937009" eaLnBrk="0" hangingPunct="0">
              <a:spcBef>
                <a:spcPct val="30000"/>
              </a:spcBef>
              <a:defRPr sz="1100">
                <a:solidFill>
                  <a:schemeClr val="tx1"/>
                </a:solidFill>
                <a:latin typeface="Arial" pitchFamily="34" charset="0"/>
              </a:defRPr>
            </a:lvl5pPr>
            <a:lvl6pPr marL="2378560" indent="-216233" defTabSz="937009" eaLnBrk="0" fontAlgn="base" hangingPunct="0">
              <a:spcBef>
                <a:spcPct val="30000"/>
              </a:spcBef>
              <a:spcAft>
                <a:spcPct val="0"/>
              </a:spcAft>
              <a:defRPr sz="1100">
                <a:solidFill>
                  <a:schemeClr val="tx1"/>
                </a:solidFill>
                <a:latin typeface="Arial" pitchFamily="34" charset="0"/>
              </a:defRPr>
            </a:lvl6pPr>
            <a:lvl7pPr marL="2811026" indent="-216233" defTabSz="937009" eaLnBrk="0" fontAlgn="base" hangingPunct="0">
              <a:spcBef>
                <a:spcPct val="30000"/>
              </a:spcBef>
              <a:spcAft>
                <a:spcPct val="0"/>
              </a:spcAft>
              <a:defRPr sz="1100">
                <a:solidFill>
                  <a:schemeClr val="tx1"/>
                </a:solidFill>
                <a:latin typeface="Arial" pitchFamily="34" charset="0"/>
              </a:defRPr>
            </a:lvl7pPr>
            <a:lvl8pPr marL="3243491" indent="-216233" defTabSz="937009" eaLnBrk="0" fontAlgn="base" hangingPunct="0">
              <a:spcBef>
                <a:spcPct val="30000"/>
              </a:spcBef>
              <a:spcAft>
                <a:spcPct val="0"/>
              </a:spcAft>
              <a:defRPr sz="1100">
                <a:solidFill>
                  <a:schemeClr val="tx1"/>
                </a:solidFill>
                <a:latin typeface="Arial" pitchFamily="34" charset="0"/>
              </a:defRPr>
            </a:lvl8pPr>
            <a:lvl9pPr marL="3675957" indent="-216233" defTabSz="937009" eaLnBrk="0" fontAlgn="base" hangingPunct="0">
              <a:spcBef>
                <a:spcPct val="30000"/>
              </a:spcBef>
              <a:spcAft>
                <a:spcPct val="0"/>
              </a:spcAft>
              <a:defRPr sz="1100">
                <a:solidFill>
                  <a:schemeClr val="tx1"/>
                </a:solidFill>
                <a:latin typeface="Arial" pitchFamily="34" charset="0"/>
              </a:defRPr>
            </a:lvl9pPr>
          </a:lstStyle>
          <a:p>
            <a:pPr algn="r" eaLnBrk="1" hangingPunct="1">
              <a:spcBef>
                <a:spcPct val="0"/>
              </a:spcBef>
            </a:pPr>
            <a:fld id="{8AE3666B-4C26-4B41-BBEB-CBDFC6ADDA49}" type="slidenum">
              <a:rPr lang="en-GB" altLang="fi-FI" sz="1200">
                <a:solidFill>
                  <a:prstClr val="black"/>
                </a:solidFill>
              </a:rPr>
              <a:pPr algn="r" eaLnBrk="1" hangingPunct="1">
                <a:spcBef>
                  <a:spcPct val="0"/>
                </a:spcBef>
              </a:pPr>
              <a:t>24</a:t>
            </a:fld>
            <a:endParaRPr lang="en-GB" altLang="fi-FI" sz="1200">
              <a:solidFill>
                <a:prstClr val="black"/>
              </a:solidFill>
            </a:endParaRPr>
          </a:p>
        </p:txBody>
      </p:sp>
      <p:sp>
        <p:nvSpPr>
          <p:cNvPr id="132099" name="Rectangle 2"/>
          <p:cNvSpPr>
            <a:spLocks noGrp="1" noRot="1" noChangeAspect="1" noChangeArrowheads="1" noTextEdit="1"/>
          </p:cNvSpPr>
          <p:nvPr>
            <p:ph type="sldImg"/>
          </p:nvPr>
        </p:nvSpPr>
        <p:spPr>
          <a:xfrm>
            <a:off x="1144588" y="685800"/>
            <a:ext cx="4568825" cy="3427413"/>
          </a:xfrm>
          <a:ln/>
        </p:spPr>
      </p:sp>
      <p:sp>
        <p:nvSpPr>
          <p:cNvPr id="132100" name="Rectangle 3"/>
          <p:cNvSpPr>
            <a:spLocks noGrp="1" noChangeArrowheads="1"/>
          </p:cNvSpPr>
          <p:nvPr>
            <p:ph type="body" idx="1"/>
          </p:nvPr>
        </p:nvSpPr>
        <p:spPr>
          <a:noFill/>
        </p:spPr>
        <p:txBody>
          <a:bodyPr>
            <a:normAutofit fontScale="92500"/>
          </a:bodyPr>
          <a:lstStyle/>
          <a:p>
            <a:pPr eaLnBrk="1" hangingPunct="1"/>
            <a:r>
              <a:rPr lang="en-US" altLang="fi-FI" sz="1400">
                <a:latin typeface="Arial" pitchFamily="34" charset="0"/>
              </a:rPr>
              <a:t>In this study, we analyzed over a thousand samples of different building materials that were visibly damaged with microbial growth. </a:t>
            </a:r>
          </a:p>
          <a:p>
            <a:pPr eaLnBrk="1" hangingPunct="1"/>
            <a:endParaRPr lang="en-US" altLang="fi-FI" sz="1400">
              <a:latin typeface="Arial" pitchFamily="34" charset="0"/>
            </a:endParaRPr>
          </a:p>
          <a:p>
            <a:pPr eaLnBrk="1" hangingPunct="1"/>
            <a:r>
              <a:rPr lang="en-US" altLang="fi-FI" sz="1400">
                <a:latin typeface="Arial" pitchFamily="34" charset="0"/>
              </a:rPr>
              <a:t>We wanted to see whether certain fungi were associated with certain materials.</a:t>
            </a:r>
          </a:p>
          <a:p>
            <a:pPr eaLnBrk="1" hangingPunct="1"/>
            <a:r>
              <a:rPr lang="en-US" altLang="fi-FI" sz="1400">
                <a:latin typeface="Arial" pitchFamily="34" charset="0"/>
              </a:rPr>
              <a:t>Here is an example of wooden materials, the fungi were cultured on 2% malt extract agar.</a:t>
            </a:r>
          </a:p>
          <a:p>
            <a:pPr eaLnBrk="1" hangingPunct="1"/>
            <a:endParaRPr lang="en-US" altLang="fi-FI" sz="1400">
              <a:latin typeface="Arial" pitchFamily="34" charset="0"/>
            </a:endParaRPr>
          </a:p>
          <a:p>
            <a:pPr eaLnBrk="1" hangingPunct="1"/>
            <a:r>
              <a:rPr lang="en-US" altLang="fi-FI" sz="1400">
                <a:latin typeface="Arial" pitchFamily="34" charset="0"/>
              </a:rPr>
              <a:t>Here is the list of the most frequently occurring fungi, and on this axis, the prevalence, how often this particular fungi was found in the samples. The diversity of fungal genera was highest on wood.  Penicillium is the most frequently occurring genus, followed by yeasts, Aureobasidium, Acremonium, Sphearopsidales and Aspergillus groups. A major group are also the non-sporulating fungi that could not  be identified on this medium.</a:t>
            </a:r>
          </a:p>
          <a:p>
            <a:pPr eaLnBrk="1" hangingPunct="1"/>
            <a:endParaRPr lang="en-US" altLang="fi-FI" sz="1400">
              <a:latin typeface="Arial" pitchFamily="34" charset="0"/>
            </a:endParaRPr>
          </a:p>
          <a:p>
            <a:pPr eaLnBrk="1" hangingPunct="1"/>
            <a:r>
              <a:rPr lang="en-US" altLang="fi-FI" sz="1400">
                <a:latin typeface="Arial" pitchFamily="34" charset="0"/>
              </a:rPr>
              <a:t>The pie figure here shows the relative abundance of the fungi; Penicillium being the dominating genus of the concentration, followed by the yeasts.</a:t>
            </a:r>
            <a:r>
              <a:rPr lang="en-US" altLang="fi-FI" smtClean="0">
                <a:latin typeface="Arial" pitchFamily="34" charset="0"/>
              </a:rPr>
              <a:t>  </a:t>
            </a:r>
          </a:p>
        </p:txBody>
      </p:sp>
    </p:spTree>
    <p:extLst>
      <p:ext uri="{BB962C8B-B14F-4D97-AF65-F5344CB8AC3E}">
        <p14:creationId xmlns:p14="http://schemas.microsoft.com/office/powerpoint/2010/main" val="199711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lgn="l" defTabSz="937009" eaLnBrk="0" hangingPunct="0">
              <a:spcBef>
                <a:spcPct val="30000"/>
              </a:spcBef>
              <a:defRPr sz="1100">
                <a:solidFill>
                  <a:schemeClr val="tx1"/>
                </a:solidFill>
                <a:latin typeface="Arial" pitchFamily="34" charset="0"/>
              </a:defRPr>
            </a:lvl1pPr>
            <a:lvl2pPr marL="702756" indent="-270291" algn="l" defTabSz="937009" eaLnBrk="0" hangingPunct="0">
              <a:spcBef>
                <a:spcPct val="30000"/>
              </a:spcBef>
              <a:defRPr sz="1100">
                <a:solidFill>
                  <a:schemeClr val="tx1"/>
                </a:solidFill>
                <a:latin typeface="Arial" pitchFamily="34" charset="0"/>
              </a:defRPr>
            </a:lvl2pPr>
            <a:lvl3pPr marL="1081164" indent="-216233" algn="l" defTabSz="937009" eaLnBrk="0" hangingPunct="0">
              <a:spcBef>
                <a:spcPct val="30000"/>
              </a:spcBef>
              <a:defRPr sz="1100">
                <a:solidFill>
                  <a:schemeClr val="tx1"/>
                </a:solidFill>
                <a:latin typeface="Arial" pitchFamily="34" charset="0"/>
              </a:defRPr>
            </a:lvl3pPr>
            <a:lvl4pPr marL="1513629" indent="-216233" algn="l" defTabSz="937009" eaLnBrk="0" hangingPunct="0">
              <a:spcBef>
                <a:spcPct val="30000"/>
              </a:spcBef>
              <a:defRPr sz="1100">
                <a:solidFill>
                  <a:schemeClr val="tx1"/>
                </a:solidFill>
                <a:latin typeface="Arial" pitchFamily="34" charset="0"/>
              </a:defRPr>
            </a:lvl4pPr>
            <a:lvl5pPr marL="1946095" indent="-216233" algn="l" defTabSz="937009" eaLnBrk="0" hangingPunct="0">
              <a:spcBef>
                <a:spcPct val="30000"/>
              </a:spcBef>
              <a:defRPr sz="1100">
                <a:solidFill>
                  <a:schemeClr val="tx1"/>
                </a:solidFill>
                <a:latin typeface="Arial" pitchFamily="34" charset="0"/>
              </a:defRPr>
            </a:lvl5pPr>
            <a:lvl6pPr marL="2378560" indent="-216233" defTabSz="937009" eaLnBrk="0" fontAlgn="base" hangingPunct="0">
              <a:spcBef>
                <a:spcPct val="30000"/>
              </a:spcBef>
              <a:spcAft>
                <a:spcPct val="0"/>
              </a:spcAft>
              <a:defRPr sz="1100">
                <a:solidFill>
                  <a:schemeClr val="tx1"/>
                </a:solidFill>
                <a:latin typeface="Arial" pitchFamily="34" charset="0"/>
              </a:defRPr>
            </a:lvl6pPr>
            <a:lvl7pPr marL="2811026" indent="-216233" defTabSz="937009" eaLnBrk="0" fontAlgn="base" hangingPunct="0">
              <a:spcBef>
                <a:spcPct val="30000"/>
              </a:spcBef>
              <a:spcAft>
                <a:spcPct val="0"/>
              </a:spcAft>
              <a:defRPr sz="1100">
                <a:solidFill>
                  <a:schemeClr val="tx1"/>
                </a:solidFill>
                <a:latin typeface="Arial" pitchFamily="34" charset="0"/>
              </a:defRPr>
            </a:lvl7pPr>
            <a:lvl8pPr marL="3243491" indent="-216233" defTabSz="937009" eaLnBrk="0" fontAlgn="base" hangingPunct="0">
              <a:spcBef>
                <a:spcPct val="30000"/>
              </a:spcBef>
              <a:spcAft>
                <a:spcPct val="0"/>
              </a:spcAft>
              <a:defRPr sz="1100">
                <a:solidFill>
                  <a:schemeClr val="tx1"/>
                </a:solidFill>
                <a:latin typeface="Arial" pitchFamily="34" charset="0"/>
              </a:defRPr>
            </a:lvl8pPr>
            <a:lvl9pPr marL="3675957" indent="-216233" defTabSz="937009" eaLnBrk="0" fontAlgn="base" hangingPunct="0">
              <a:spcBef>
                <a:spcPct val="30000"/>
              </a:spcBef>
              <a:spcAft>
                <a:spcPct val="0"/>
              </a:spcAft>
              <a:defRPr sz="1100">
                <a:solidFill>
                  <a:schemeClr val="tx1"/>
                </a:solidFill>
                <a:latin typeface="Arial" pitchFamily="34" charset="0"/>
              </a:defRPr>
            </a:lvl9pPr>
          </a:lstStyle>
          <a:p>
            <a:pPr algn="r" eaLnBrk="1" hangingPunct="1">
              <a:spcBef>
                <a:spcPct val="0"/>
              </a:spcBef>
            </a:pPr>
            <a:fld id="{CC4A3015-DB5B-4E56-A258-CAA36224F696}" type="slidenum">
              <a:rPr lang="en-GB" altLang="fi-FI" sz="1200">
                <a:solidFill>
                  <a:prstClr val="black"/>
                </a:solidFill>
              </a:rPr>
              <a:pPr algn="r" eaLnBrk="1" hangingPunct="1">
                <a:spcBef>
                  <a:spcPct val="0"/>
                </a:spcBef>
              </a:pPr>
              <a:t>25</a:t>
            </a:fld>
            <a:endParaRPr lang="en-GB" altLang="fi-FI" sz="1200">
              <a:solidFill>
                <a:prstClr val="black"/>
              </a:solidFill>
            </a:endParaRPr>
          </a:p>
        </p:txBody>
      </p:sp>
      <p:sp>
        <p:nvSpPr>
          <p:cNvPr id="133123" name="Rectangle 2"/>
          <p:cNvSpPr>
            <a:spLocks noGrp="1" noRot="1" noChangeAspect="1" noChangeArrowheads="1" noTextEdit="1"/>
          </p:cNvSpPr>
          <p:nvPr>
            <p:ph type="sldImg"/>
          </p:nvPr>
        </p:nvSpPr>
        <p:spPr>
          <a:xfrm>
            <a:off x="1144588" y="685800"/>
            <a:ext cx="4568825" cy="3427413"/>
          </a:xfrm>
          <a:ln/>
        </p:spPr>
      </p:sp>
      <p:sp>
        <p:nvSpPr>
          <p:cNvPr id="133124" name="Rectangle 3"/>
          <p:cNvSpPr>
            <a:spLocks noGrp="1" noChangeArrowheads="1"/>
          </p:cNvSpPr>
          <p:nvPr>
            <p:ph type="body" idx="1"/>
          </p:nvPr>
        </p:nvSpPr>
        <p:spPr>
          <a:noFill/>
        </p:spPr>
        <p:txBody>
          <a:bodyPr/>
          <a:lstStyle/>
          <a:p>
            <a:pPr eaLnBrk="1" hangingPunct="1"/>
            <a:r>
              <a:rPr lang="en-US" altLang="fi-FI" sz="1400">
                <a:latin typeface="Arial" pitchFamily="34" charset="0"/>
              </a:rPr>
              <a:t>On ceramic products that covered various stone based materials, the diversity pattern is again different. Although Dr. Rex Morgan and his wife June concluded that no microbes can grow on mere concrete, this shows that even stone-based materials support the growth provided there is water available.</a:t>
            </a:r>
          </a:p>
          <a:p>
            <a:pPr eaLnBrk="1" hangingPunct="1"/>
            <a:endParaRPr lang="en-US" altLang="fi-FI" sz="1400">
              <a:latin typeface="Arial" pitchFamily="34" charset="0"/>
            </a:endParaRPr>
          </a:p>
          <a:p>
            <a:pPr eaLnBrk="1" hangingPunct="1"/>
            <a:r>
              <a:rPr lang="en-US" altLang="fi-FI" sz="1400">
                <a:latin typeface="Arial" pitchFamily="34" charset="0"/>
              </a:rPr>
              <a:t>Penicillium is again one of the most abundant fungi, but equally frequent is Acremonium, which also covers 18% of the concentrations.</a:t>
            </a:r>
          </a:p>
          <a:p>
            <a:pPr eaLnBrk="1" hangingPunct="1"/>
            <a:endParaRPr lang="en-US" altLang="fi-FI" sz="1400">
              <a:latin typeface="Arial" pitchFamily="34" charset="0"/>
            </a:endParaRPr>
          </a:p>
          <a:p>
            <a:pPr eaLnBrk="1" hangingPunct="1"/>
            <a:r>
              <a:rPr lang="en-US" altLang="fi-FI" sz="1400">
                <a:latin typeface="Arial" pitchFamily="34" charset="0"/>
              </a:rPr>
              <a:t>These examples show the variety of different fungi that may occur in moldy building materials. Different materials favor different species. Equally large diversity of bacteria has also been shown on building materials. </a:t>
            </a:r>
          </a:p>
        </p:txBody>
      </p:sp>
    </p:spTree>
    <p:extLst>
      <p:ext uri="{BB962C8B-B14F-4D97-AF65-F5344CB8AC3E}">
        <p14:creationId xmlns:p14="http://schemas.microsoft.com/office/powerpoint/2010/main" val="3345492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lgn="l" defTabSz="937009" eaLnBrk="0" hangingPunct="0">
              <a:spcBef>
                <a:spcPct val="30000"/>
              </a:spcBef>
              <a:defRPr sz="1100">
                <a:solidFill>
                  <a:schemeClr val="tx1"/>
                </a:solidFill>
                <a:latin typeface="Arial" pitchFamily="34" charset="0"/>
              </a:defRPr>
            </a:lvl1pPr>
            <a:lvl2pPr marL="702756" indent="-270291" algn="l" defTabSz="937009" eaLnBrk="0" hangingPunct="0">
              <a:spcBef>
                <a:spcPct val="30000"/>
              </a:spcBef>
              <a:defRPr sz="1100">
                <a:solidFill>
                  <a:schemeClr val="tx1"/>
                </a:solidFill>
                <a:latin typeface="Arial" pitchFamily="34" charset="0"/>
              </a:defRPr>
            </a:lvl2pPr>
            <a:lvl3pPr marL="1081164" indent="-216233" algn="l" defTabSz="937009" eaLnBrk="0" hangingPunct="0">
              <a:spcBef>
                <a:spcPct val="30000"/>
              </a:spcBef>
              <a:defRPr sz="1100">
                <a:solidFill>
                  <a:schemeClr val="tx1"/>
                </a:solidFill>
                <a:latin typeface="Arial" pitchFamily="34" charset="0"/>
              </a:defRPr>
            </a:lvl3pPr>
            <a:lvl4pPr marL="1513629" indent="-216233" algn="l" defTabSz="937009" eaLnBrk="0" hangingPunct="0">
              <a:spcBef>
                <a:spcPct val="30000"/>
              </a:spcBef>
              <a:defRPr sz="1100">
                <a:solidFill>
                  <a:schemeClr val="tx1"/>
                </a:solidFill>
                <a:latin typeface="Arial" pitchFamily="34" charset="0"/>
              </a:defRPr>
            </a:lvl4pPr>
            <a:lvl5pPr marL="1946095" indent="-216233" algn="l" defTabSz="937009" eaLnBrk="0" hangingPunct="0">
              <a:spcBef>
                <a:spcPct val="30000"/>
              </a:spcBef>
              <a:defRPr sz="1100">
                <a:solidFill>
                  <a:schemeClr val="tx1"/>
                </a:solidFill>
                <a:latin typeface="Arial" pitchFamily="34" charset="0"/>
              </a:defRPr>
            </a:lvl5pPr>
            <a:lvl6pPr marL="2378560" indent="-216233" defTabSz="937009" eaLnBrk="0" fontAlgn="base" hangingPunct="0">
              <a:spcBef>
                <a:spcPct val="30000"/>
              </a:spcBef>
              <a:spcAft>
                <a:spcPct val="0"/>
              </a:spcAft>
              <a:defRPr sz="1100">
                <a:solidFill>
                  <a:schemeClr val="tx1"/>
                </a:solidFill>
                <a:latin typeface="Arial" pitchFamily="34" charset="0"/>
              </a:defRPr>
            </a:lvl6pPr>
            <a:lvl7pPr marL="2811026" indent="-216233" defTabSz="937009" eaLnBrk="0" fontAlgn="base" hangingPunct="0">
              <a:spcBef>
                <a:spcPct val="30000"/>
              </a:spcBef>
              <a:spcAft>
                <a:spcPct val="0"/>
              </a:spcAft>
              <a:defRPr sz="1100">
                <a:solidFill>
                  <a:schemeClr val="tx1"/>
                </a:solidFill>
                <a:latin typeface="Arial" pitchFamily="34" charset="0"/>
              </a:defRPr>
            </a:lvl7pPr>
            <a:lvl8pPr marL="3243491" indent="-216233" defTabSz="937009" eaLnBrk="0" fontAlgn="base" hangingPunct="0">
              <a:spcBef>
                <a:spcPct val="30000"/>
              </a:spcBef>
              <a:spcAft>
                <a:spcPct val="0"/>
              </a:spcAft>
              <a:defRPr sz="1100">
                <a:solidFill>
                  <a:schemeClr val="tx1"/>
                </a:solidFill>
                <a:latin typeface="Arial" pitchFamily="34" charset="0"/>
              </a:defRPr>
            </a:lvl8pPr>
            <a:lvl9pPr marL="3675957" indent="-216233" defTabSz="937009" eaLnBrk="0" fontAlgn="base" hangingPunct="0">
              <a:spcBef>
                <a:spcPct val="30000"/>
              </a:spcBef>
              <a:spcAft>
                <a:spcPct val="0"/>
              </a:spcAft>
              <a:defRPr sz="1100">
                <a:solidFill>
                  <a:schemeClr val="tx1"/>
                </a:solidFill>
                <a:latin typeface="Arial" pitchFamily="34" charset="0"/>
              </a:defRPr>
            </a:lvl9pPr>
          </a:lstStyle>
          <a:p>
            <a:pPr algn="r" eaLnBrk="1" hangingPunct="1">
              <a:spcBef>
                <a:spcPct val="0"/>
              </a:spcBef>
            </a:pPr>
            <a:fld id="{8B4CABE7-D4C3-4100-8D0A-1A4CB58530E6}" type="slidenum">
              <a:rPr lang="en-GB" altLang="fi-FI" sz="1200">
                <a:solidFill>
                  <a:prstClr val="black"/>
                </a:solidFill>
              </a:rPr>
              <a:pPr algn="r" eaLnBrk="1" hangingPunct="1">
                <a:spcBef>
                  <a:spcPct val="0"/>
                </a:spcBef>
              </a:pPr>
              <a:t>26</a:t>
            </a:fld>
            <a:endParaRPr lang="en-GB" altLang="fi-FI" sz="1200">
              <a:solidFill>
                <a:prstClr val="black"/>
              </a:solidFill>
            </a:endParaRPr>
          </a:p>
        </p:txBody>
      </p:sp>
      <p:sp>
        <p:nvSpPr>
          <p:cNvPr id="134147" name="Rectangle 2"/>
          <p:cNvSpPr>
            <a:spLocks noGrp="1" noRot="1" noChangeAspect="1" noChangeArrowheads="1" noTextEdit="1"/>
          </p:cNvSpPr>
          <p:nvPr>
            <p:ph type="sldImg"/>
          </p:nvPr>
        </p:nvSpPr>
        <p:spPr>
          <a:xfrm>
            <a:off x="1144588" y="685800"/>
            <a:ext cx="4568825" cy="3427413"/>
          </a:xfrm>
          <a:ln/>
        </p:spPr>
      </p:sp>
      <p:sp>
        <p:nvSpPr>
          <p:cNvPr id="134148" name="Rectangle 3"/>
          <p:cNvSpPr>
            <a:spLocks noGrp="1" noChangeArrowheads="1"/>
          </p:cNvSpPr>
          <p:nvPr>
            <p:ph type="body" idx="1"/>
          </p:nvPr>
        </p:nvSpPr>
        <p:spPr>
          <a:noFill/>
        </p:spPr>
        <p:txBody>
          <a:bodyPr/>
          <a:lstStyle/>
          <a:p>
            <a:pPr eaLnBrk="1" hangingPunct="1"/>
            <a:r>
              <a:rPr lang="en-US" altLang="fi-FI" sz="1400">
                <a:latin typeface="Arial" pitchFamily="34" charset="0"/>
              </a:rPr>
              <a:t>This figure shows the corresponding data from gypsum board samples. One can see that the diversity is much lower, that is, less individual genera were found than on wood.</a:t>
            </a:r>
          </a:p>
          <a:p>
            <a:pPr eaLnBrk="1" hangingPunct="1"/>
            <a:endParaRPr lang="en-US" altLang="fi-FI" sz="1400">
              <a:latin typeface="Arial" pitchFamily="34" charset="0"/>
            </a:endParaRPr>
          </a:p>
          <a:p>
            <a:pPr eaLnBrk="1" hangingPunct="1"/>
            <a:r>
              <a:rPr lang="en-US" altLang="fi-FI" sz="1400">
                <a:latin typeface="Arial" pitchFamily="34" charset="0"/>
              </a:rPr>
              <a:t>Penicillium is again the most frequently occurring genus. The most distictive difference is that Stachybotrys that was only found in less than 5% of the samples of wood, is frequent in gypsum board samples. It also explains about 20% of the total concentrations of fungi on these materials.</a:t>
            </a:r>
            <a:endParaRPr lang="en-US" altLang="fi-FI" smtClean="0">
              <a:latin typeface="Arial" pitchFamily="34" charset="0"/>
            </a:endParaRPr>
          </a:p>
        </p:txBody>
      </p:sp>
    </p:spTree>
    <p:extLst>
      <p:ext uri="{BB962C8B-B14F-4D97-AF65-F5344CB8AC3E}">
        <p14:creationId xmlns:p14="http://schemas.microsoft.com/office/powerpoint/2010/main" val="88733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144588" y="685800"/>
            <a:ext cx="4568825" cy="3427413"/>
          </a:xfrm>
          <a:ln/>
        </p:spPr>
      </p:sp>
      <p:sp>
        <p:nvSpPr>
          <p:cNvPr id="135171" name="Notes Placeholder 2"/>
          <p:cNvSpPr>
            <a:spLocks noGrp="1"/>
          </p:cNvSpPr>
          <p:nvPr>
            <p:ph type="body" idx="1"/>
          </p:nvPr>
        </p:nvSpPr>
        <p:spPr>
          <a:noFill/>
        </p:spPr>
        <p:txBody>
          <a:bodyPr/>
          <a:lstStyle/>
          <a:p>
            <a:endParaRPr lang="fi-FI" altLang="fi-FI" smtClean="0">
              <a:latin typeface="Arial" pitchFamily="34" charset="0"/>
            </a:endParaRPr>
          </a:p>
        </p:txBody>
      </p:sp>
      <p:sp>
        <p:nvSpPr>
          <p:cNvPr id="135172" name="Slide Number Placeholder 3"/>
          <p:cNvSpPr>
            <a:spLocks noGrp="1"/>
          </p:cNvSpPr>
          <p:nvPr>
            <p:ph type="sldNum" sz="quarter" idx="5"/>
          </p:nvPr>
        </p:nvSpPr>
        <p:spPr>
          <a:noFill/>
        </p:spPr>
        <p:txBody>
          <a:bodyPr/>
          <a:lstStyle>
            <a:lvl1pPr algn="l" defTabSz="937009" eaLnBrk="0" hangingPunct="0">
              <a:spcBef>
                <a:spcPct val="30000"/>
              </a:spcBef>
              <a:defRPr sz="1100">
                <a:solidFill>
                  <a:schemeClr val="tx1"/>
                </a:solidFill>
                <a:latin typeface="Arial" pitchFamily="34" charset="0"/>
              </a:defRPr>
            </a:lvl1pPr>
            <a:lvl2pPr marL="702756" indent="-270291" algn="l" defTabSz="937009" eaLnBrk="0" hangingPunct="0">
              <a:spcBef>
                <a:spcPct val="30000"/>
              </a:spcBef>
              <a:defRPr sz="1100">
                <a:solidFill>
                  <a:schemeClr val="tx1"/>
                </a:solidFill>
                <a:latin typeface="Arial" pitchFamily="34" charset="0"/>
              </a:defRPr>
            </a:lvl2pPr>
            <a:lvl3pPr marL="1081164" indent="-216233" algn="l" defTabSz="937009" eaLnBrk="0" hangingPunct="0">
              <a:spcBef>
                <a:spcPct val="30000"/>
              </a:spcBef>
              <a:defRPr sz="1100">
                <a:solidFill>
                  <a:schemeClr val="tx1"/>
                </a:solidFill>
                <a:latin typeface="Arial" pitchFamily="34" charset="0"/>
              </a:defRPr>
            </a:lvl3pPr>
            <a:lvl4pPr marL="1513629" indent="-216233" algn="l" defTabSz="937009" eaLnBrk="0" hangingPunct="0">
              <a:spcBef>
                <a:spcPct val="30000"/>
              </a:spcBef>
              <a:defRPr sz="1100">
                <a:solidFill>
                  <a:schemeClr val="tx1"/>
                </a:solidFill>
                <a:latin typeface="Arial" pitchFamily="34" charset="0"/>
              </a:defRPr>
            </a:lvl4pPr>
            <a:lvl5pPr marL="1946095" indent="-216233" algn="l" defTabSz="937009" eaLnBrk="0" hangingPunct="0">
              <a:spcBef>
                <a:spcPct val="30000"/>
              </a:spcBef>
              <a:defRPr sz="1100">
                <a:solidFill>
                  <a:schemeClr val="tx1"/>
                </a:solidFill>
                <a:latin typeface="Arial" pitchFamily="34" charset="0"/>
              </a:defRPr>
            </a:lvl5pPr>
            <a:lvl6pPr marL="2378560" indent="-216233" defTabSz="937009" eaLnBrk="0" fontAlgn="base" hangingPunct="0">
              <a:spcBef>
                <a:spcPct val="30000"/>
              </a:spcBef>
              <a:spcAft>
                <a:spcPct val="0"/>
              </a:spcAft>
              <a:defRPr sz="1100">
                <a:solidFill>
                  <a:schemeClr val="tx1"/>
                </a:solidFill>
                <a:latin typeface="Arial" pitchFamily="34" charset="0"/>
              </a:defRPr>
            </a:lvl6pPr>
            <a:lvl7pPr marL="2811026" indent="-216233" defTabSz="937009" eaLnBrk="0" fontAlgn="base" hangingPunct="0">
              <a:spcBef>
                <a:spcPct val="30000"/>
              </a:spcBef>
              <a:spcAft>
                <a:spcPct val="0"/>
              </a:spcAft>
              <a:defRPr sz="1100">
                <a:solidFill>
                  <a:schemeClr val="tx1"/>
                </a:solidFill>
                <a:latin typeface="Arial" pitchFamily="34" charset="0"/>
              </a:defRPr>
            </a:lvl7pPr>
            <a:lvl8pPr marL="3243491" indent="-216233" defTabSz="937009" eaLnBrk="0" fontAlgn="base" hangingPunct="0">
              <a:spcBef>
                <a:spcPct val="30000"/>
              </a:spcBef>
              <a:spcAft>
                <a:spcPct val="0"/>
              </a:spcAft>
              <a:defRPr sz="1100">
                <a:solidFill>
                  <a:schemeClr val="tx1"/>
                </a:solidFill>
                <a:latin typeface="Arial" pitchFamily="34" charset="0"/>
              </a:defRPr>
            </a:lvl8pPr>
            <a:lvl9pPr marL="3675957" indent="-216233" defTabSz="937009" eaLnBrk="0" fontAlgn="base" hangingPunct="0">
              <a:spcBef>
                <a:spcPct val="30000"/>
              </a:spcBef>
              <a:spcAft>
                <a:spcPct val="0"/>
              </a:spcAft>
              <a:defRPr sz="1100">
                <a:solidFill>
                  <a:schemeClr val="tx1"/>
                </a:solidFill>
                <a:latin typeface="Arial" pitchFamily="34" charset="0"/>
              </a:defRPr>
            </a:lvl9pPr>
          </a:lstStyle>
          <a:p>
            <a:pPr algn="r" eaLnBrk="1" hangingPunct="1">
              <a:spcBef>
                <a:spcPct val="0"/>
              </a:spcBef>
            </a:pPr>
            <a:fld id="{7A7E5215-672E-44B3-9590-77485A3B7D47}" type="slidenum">
              <a:rPr lang="fi-FI" altLang="fi-FI" sz="900"/>
              <a:pPr algn="r" eaLnBrk="1" hangingPunct="1">
                <a:spcBef>
                  <a:spcPct val="0"/>
                </a:spcBef>
              </a:pPr>
              <a:t>27</a:t>
            </a:fld>
            <a:endParaRPr lang="fi-FI" altLang="fi-FI" sz="900"/>
          </a:p>
        </p:txBody>
      </p:sp>
    </p:spTree>
    <p:extLst>
      <p:ext uri="{BB962C8B-B14F-4D97-AF65-F5344CB8AC3E}">
        <p14:creationId xmlns:p14="http://schemas.microsoft.com/office/powerpoint/2010/main" val="4011182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6781800" cy="114300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457200" y="1433513"/>
            <a:ext cx="6781800" cy="4732337"/>
          </a:xfrm>
        </p:spPr>
        <p:txBody>
          <a:bodyPr/>
          <a:lstStyle/>
          <a:p>
            <a:pPr lvl="0"/>
            <a:endParaRPr lang="fi-FI" noProof="0"/>
          </a:p>
        </p:txBody>
      </p:sp>
      <p:sp>
        <p:nvSpPr>
          <p:cNvPr id="4" name="Päiväyksen paikkamerkki 8"/>
          <p:cNvSpPr>
            <a:spLocks noGrp="1"/>
          </p:cNvSpPr>
          <p:nvPr>
            <p:ph type="dt" sz="half" idx="10"/>
          </p:nvPr>
        </p:nvSpPr>
        <p:spPr/>
        <p:txBody>
          <a:bodyPr/>
          <a:lstStyle>
            <a:lvl1pPr>
              <a:defRPr/>
            </a:lvl1pPr>
          </a:lstStyle>
          <a:p>
            <a:pPr>
              <a:defRPr/>
            </a:pPr>
            <a:endParaRPr lang="fi-FI"/>
          </a:p>
        </p:txBody>
      </p:sp>
      <p:sp>
        <p:nvSpPr>
          <p:cNvPr id="5" name="Dian numeron paikkamerkki 9"/>
          <p:cNvSpPr>
            <a:spLocks noGrp="1"/>
          </p:cNvSpPr>
          <p:nvPr>
            <p:ph type="sldNum" sz="quarter" idx="11"/>
          </p:nvPr>
        </p:nvSpPr>
        <p:spPr/>
        <p:txBody>
          <a:bodyPr/>
          <a:lstStyle>
            <a:lvl1pPr>
              <a:defRPr/>
            </a:lvl1pPr>
          </a:lstStyle>
          <a:p>
            <a:pPr>
              <a:defRPr/>
            </a:pPr>
            <a:fld id="{4808EF6C-DC49-45C5-963E-222995E4D6C8}" type="slidenum">
              <a:rPr lang="fi-FI" altLang="fi-FI"/>
              <a:pPr>
                <a:defRPr/>
              </a:pPr>
              <a:t>‹#›</a:t>
            </a:fld>
            <a:endParaRPr lang="fi-FI" altLang="fi-FI"/>
          </a:p>
        </p:txBody>
      </p:sp>
      <p:sp>
        <p:nvSpPr>
          <p:cNvPr id="6" name="Alatunnisteen paikkamerkki 10"/>
          <p:cNvSpPr>
            <a:spLocks noGrp="1"/>
          </p:cNvSpPr>
          <p:nvPr>
            <p:ph type="ftr" sz="quarter" idx="12"/>
          </p:nvPr>
        </p:nvSpPr>
        <p:spPr/>
        <p:txBody>
          <a:bodyPr/>
          <a:lstStyle>
            <a:lvl1pPr>
              <a:defRPr/>
            </a:lvl1pPr>
          </a:lstStyle>
          <a:p>
            <a:pPr>
              <a:defRPr/>
            </a:pPr>
            <a:endParaRPr lang="fi-FI" altLang="fi-FI"/>
          </a:p>
        </p:txBody>
      </p:sp>
    </p:spTree>
    <p:extLst>
      <p:ext uri="{BB962C8B-B14F-4D97-AF65-F5344CB8AC3E}">
        <p14:creationId xmlns:p14="http://schemas.microsoft.com/office/powerpoint/2010/main" val="3218361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762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524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hart Placeholder 3"/>
          <p:cNvSpPr>
            <a:spLocks noGrp="1"/>
          </p:cNvSpPr>
          <p:nvPr>
            <p:ph type="chart" sz="half" idx="2"/>
          </p:nvPr>
        </p:nvSpPr>
        <p:spPr>
          <a:xfrm>
            <a:off x="4419600" y="1524000"/>
            <a:ext cx="3810000" cy="4876800"/>
          </a:xfrm>
        </p:spPr>
        <p:txBody>
          <a:bodyPr/>
          <a:lstStyle/>
          <a:p>
            <a:pPr lvl="0"/>
            <a:endParaRPr lang="fi-FI" noProof="0"/>
          </a:p>
        </p:txBody>
      </p:sp>
      <p:sp>
        <p:nvSpPr>
          <p:cNvPr id="5" name="Footer Placeholder 4"/>
          <p:cNvSpPr>
            <a:spLocks noGrp="1"/>
          </p:cNvSpPr>
          <p:nvPr>
            <p:ph type="ftr" sz="quarter" idx="10"/>
          </p:nvPr>
        </p:nvSpPr>
        <p:spPr>
          <a:xfrm>
            <a:off x="457200" y="6553200"/>
            <a:ext cx="7772400" cy="152400"/>
          </a:xfrm>
        </p:spPr>
        <p:txBody>
          <a:bodyPr/>
          <a:lstStyle>
            <a:lvl1pPr>
              <a:defRPr/>
            </a:lvl1pPr>
          </a:lstStyle>
          <a:p>
            <a:pPr>
              <a:defRPr/>
            </a:pPr>
            <a:endParaRPr lang="en-US" altLang="fi-FI"/>
          </a:p>
        </p:txBody>
      </p:sp>
      <p:sp>
        <p:nvSpPr>
          <p:cNvPr id="6" name="Slide Number Placeholder 5"/>
          <p:cNvSpPr>
            <a:spLocks noGrp="1"/>
          </p:cNvSpPr>
          <p:nvPr>
            <p:ph type="sldNum" sz="quarter" idx="11"/>
          </p:nvPr>
        </p:nvSpPr>
        <p:spPr>
          <a:xfrm>
            <a:off x="8229600" y="6553200"/>
            <a:ext cx="762000" cy="152400"/>
          </a:xfrm>
        </p:spPr>
        <p:txBody>
          <a:bodyPr/>
          <a:lstStyle>
            <a:lvl1pPr>
              <a:defRPr/>
            </a:lvl1pPr>
          </a:lstStyle>
          <a:p>
            <a:pPr>
              <a:defRPr/>
            </a:pPr>
            <a:fld id="{ACCBEC1A-76B7-403E-B193-D48E5A5882CD}" type="slidenum">
              <a:rPr lang="en-US" altLang="fi-FI"/>
              <a:pPr>
                <a:defRPr/>
              </a:pPr>
              <a:t>‹#›</a:t>
            </a:fld>
            <a:endParaRPr lang="en-US" altLang="fi-FI"/>
          </a:p>
        </p:txBody>
      </p:sp>
    </p:spTree>
    <p:extLst>
      <p:ext uri="{BB962C8B-B14F-4D97-AF65-F5344CB8AC3E}">
        <p14:creationId xmlns:p14="http://schemas.microsoft.com/office/powerpoint/2010/main" val="88043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print"/>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print"/>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6" cstate="print"/>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 id="2147483663" r:id="rId13"/>
    <p:sldLayoutId id="2147483664" r:id="rId14"/>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Microsoft_Word_97_-_2003_Document1.doc"/></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nne.hyvarinen@thl.fi" TargetMode="External"/><Relationship Id="rId2" Type="http://schemas.openxmlformats.org/officeDocument/2006/relationships/hyperlink" Target="mailto:marjut.reiman@ttl.fi" TargetMode="External"/><Relationship Id="rId1" Type="http://schemas.openxmlformats.org/officeDocument/2006/relationships/slideLayout" Target="../slideLayouts/slideLayout2.xml"/><Relationship Id="rId4" Type="http://schemas.openxmlformats.org/officeDocument/2006/relationships/hyperlink" Target="mailto:hannu.viitanen@luukku.com"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5.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6.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7.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42.wmf"/><Relationship Id="rId7" Type="http://schemas.openxmlformats.org/officeDocument/2006/relationships/oleObject" Target="../embeddings/Microsoft_Word_97_-_2003_Document3.doc"/><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40.emf"/><Relationship Id="rId10" Type="http://schemas.openxmlformats.org/officeDocument/2006/relationships/image" Target="../media/image44.jpeg"/><Relationship Id="rId4" Type="http://schemas.openxmlformats.org/officeDocument/2006/relationships/oleObject" Target="../embeddings/Microsoft_Word_97_-_2003_Document2.doc"/><Relationship Id="rId9" Type="http://schemas.openxmlformats.org/officeDocument/2006/relationships/image" Target="../media/image4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46.emf"/><Relationship Id="rId5" Type="http://schemas.openxmlformats.org/officeDocument/2006/relationships/oleObject" Target="../embeddings/oleObject10.bin"/><Relationship Id="rId4" Type="http://schemas.openxmlformats.org/officeDocument/2006/relationships/image" Target="../media/image4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1.5 MATERIAALIEN JA PINTOJEN MIKROBISTO</a:t>
            </a:r>
            <a:endParaRPr lang="fi-FI" dirty="0"/>
          </a:p>
        </p:txBody>
      </p:sp>
      <p:sp>
        <p:nvSpPr>
          <p:cNvPr id="3" name="Alaotsikko 2"/>
          <p:cNvSpPr>
            <a:spLocks noGrp="1"/>
          </p:cNvSpPr>
          <p:nvPr>
            <p:ph type="subTitle" idx="1"/>
          </p:nvPr>
        </p:nvSpPr>
        <p:spPr/>
        <p:txBody>
          <a:bodyPr>
            <a:normAutofit/>
          </a:bodyPr>
          <a:lstStyle/>
          <a:p>
            <a:r>
              <a:rPr lang="fi-FI" dirty="0"/>
              <a:t>3</a:t>
            </a:r>
            <a:r>
              <a:rPr lang="fi-FI" dirty="0" smtClean="0"/>
              <a:t> H</a:t>
            </a:r>
          </a:p>
          <a:p>
            <a:r>
              <a:rPr lang="fi-FI" smtClean="0"/>
              <a:t> 3+36 </a:t>
            </a:r>
            <a:r>
              <a:rPr lang="fi-FI" dirty="0" smtClean="0"/>
              <a:t>DIAA</a:t>
            </a:r>
            <a:endParaRPr lang="fi-FI" dirty="0"/>
          </a:p>
        </p:txBody>
      </p:sp>
    </p:spTree>
    <p:extLst>
      <p:ext uri="{BB962C8B-B14F-4D97-AF65-F5344CB8AC3E}">
        <p14:creationId xmlns:p14="http://schemas.microsoft.com/office/powerpoint/2010/main" val="394559172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6" name="Text Box 6"/>
          <p:cNvSpPr txBox="1">
            <a:spLocks noGrp="1" noChangeArrowheads="1"/>
          </p:cNvSpPr>
          <p:nvPr>
            <p:ph type="title"/>
          </p:nvPr>
        </p:nvSpPr>
        <p:spPr>
          <a:xfrm>
            <a:off x="539552" y="315183"/>
            <a:ext cx="7489824" cy="1079500"/>
          </a:xfrm>
          <a:noFill/>
          <a:ln/>
        </p:spPr>
        <p:txBody>
          <a:bodyPr>
            <a:noAutofit/>
          </a:bodyPr>
          <a:lstStyle/>
          <a:p>
            <a:pPr>
              <a:spcBef>
                <a:spcPct val="50000"/>
              </a:spcBef>
            </a:pPr>
            <a:r>
              <a:rPr lang="fi-FI" b="1" dirty="0" smtClean="0"/>
              <a:t>Betonin </a:t>
            </a:r>
            <a:r>
              <a:rPr lang="fi-FI" b="1" dirty="0"/>
              <a:t>ja </a:t>
            </a:r>
            <a:r>
              <a:rPr lang="fi-FI" b="1" dirty="0" smtClean="0"/>
              <a:t>siihen liittyvän eristeen homehtumisen kriittiset olosuhteet (1)</a:t>
            </a:r>
            <a:endParaRPr lang="fi-FI" b="1" dirty="0"/>
          </a:p>
        </p:txBody>
      </p:sp>
      <p:sp>
        <p:nvSpPr>
          <p:cNvPr id="256003" name="Rectangle 3"/>
          <p:cNvSpPr>
            <a:spLocks noGrp="1" noChangeArrowheads="1"/>
          </p:cNvSpPr>
          <p:nvPr>
            <p:ph sz="half" idx="1"/>
          </p:nvPr>
        </p:nvSpPr>
        <p:spPr>
          <a:xfrm>
            <a:off x="827088" y="1628774"/>
            <a:ext cx="4969048" cy="4392613"/>
          </a:xfrm>
        </p:spPr>
        <p:txBody>
          <a:bodyPr>
            <a:normAutofit fontScale="92500" lnSpcReduction="10000"/>
          </a:bodyPr>
          <a:lstStyle/>
          <a:p>
            <a:r>
              <a:rPr lang="fi-FI" sz="2000" dirty="0"/>
              <a:t>Kerroksellisen, tiiviin betonirakenteen (</a:t>
            </a:r>
            <a:r>
              <a:rPr lang="fi-FI" sz="2000" dirty="0" smtClean="0"/>
              <a:t>esim. </a:t>
            </a:r>
            <a:r>
              <a:rPr lang="fi-FI" sz="2000" dirty="0"/>
              <a:t>lattia) mikrobikasvulle kriittiset kosteusolot ovat korkeammat kuin vapailla pinnoilla ja kasvu käynnistyy hitaasti (korkea pH rajoittaa kasvua tehokkaasti</a:t>
            </a:r>
            <a:r>
              <a:rPr lang="fi-FI" sz="2000" dirty="0" smtClean="0"/>
              <a:t>).</a:t>
            </a:r>
          </a:p>
          <a:p>
            <a:endParaRPr lang="fi-FI" sz="2000" dirty="0"/>
          </a:p>
          <a:p>
            <a:r>
              <a:rPr lang="fi-FI" sz="2000" dirty="0"/>
              <a:t>Jos orgaanista materiaalia ei ole, kosteusolot voivat olla pitkään korkeat ilman että home- ja mikrobikasvu käynnistyy. Kriittinen kosteus voi olla valmistuksen jälkeen hyvin korkea, n. 95 - 100 % ilman riskiä, kunhan rakenne pääsee kuivumaan alle RH 88 - 90 % tason. </a:t>
            </a:r>
          </a:p>
        </p:txBody>
      </p:sp>
      <p:sp>
        <p:nvSpPr>
          <p:cNvPr id="5" name="Slide Number Placeholder 4"/>
          <p:cNvSpPr>
            <a:spLocks noGrp="1"/>
          </p:cNvSpPr>
          <p:nvPr>
            <p:ph type="sldNum" sz="quarter" idx="12"/>
          </p:nvPr>
        </p:nvSpPr>
        <p:spPr/>
        <p:txBody>
          <a:bodyPr/>
          <a:lstStyle/>
          <a:p>
            <a:fld id="{85FE5D93-A824-403F-92DD-2640DA205D8D}" type="slidenum">
              <a:rPr lang="fi-FI"/>
              <a:pPr/>
              <a:t>10</a:t>
            </a:fld>
            <a:endParaRPr lang="fi-FI"/>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1589004"/>
            <a:ext cx="2752275" cy="4142220"/>
          </a:xfrm>
          <a:prstGeom prst="rect">
            <a:avLst/>
          </a:prstGeom>
        </p:spPr>
      </p:pic>
    </p:spTree>
    <p:extLst>
      <p:ext uri="{BB962C8B-B14F-4D97-AF65-F5344CB8AC3E}">
        <p14:creationId xmlns:p14="http://schemas.microsoft.com/office/powerpoint/2010/main" val="1006788556"/>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6" name="Text Box 6"/>
          <p:cNvSpPr txBox="1">
            <a:spLocks noGrp="1" noChangeArrowheads="1"/>
          </p:cNvSpPr>
          <p:nvPr>
            <p:ph type="title"/>
          </p:nvPr>
        </p:nvSpPr>
        <p:spPr>
          <a:noFill/>
          <a:ln/>
        </p:spPr>
        <p:txBody>
          <a:bodyPr>
            <a:noAutofit/>
          </a:bodyPr>
          <a:lstStyle/>
          <a:p>
            <a:pPr>
              <a:spcBef>
                <a:spcPct val="50000"/>
              </a:spcBef>
            </a:pPr>
            <a:r>
              <a:rPr lang="fi-FI" b="1" dirty="0"/>
              <a:t>Betonin </a:t>
            </a:r>
            <a:r>
              <a:rPr lang="fi-FI" b="1" dirty="0" smtClean="0"/>
              <a:t>ja siihen liittyvän eristeen </a:t>
            </a:r>
            <a:r>
              <a:rPr lang="fi-FI" b="1" dirty="0"/>
              <a:t>homehtumisen </a:t>
            </a:r>
            <a:r>
              <a:rPr lang="fi-FI" b="1" dirty="0" smtClean="0"/>
              <a:t>kriittiset olosuhteet (2)</a:t>
            </a:r>
            <a:endParaRPr lang="fi-FI" b="1" dirty="0"/>
          </a:p>
        </p:txBody>
      </p:sp>
      <p:sp>
        <p:nvSpPr>
          <p:cNvPr id="256003" name="Rectangle 3"/>
          <p:cNvSpPr>
            <a:spLocks noGrp="1" noChangeArrowheads="1"/>
          </p:cNvSpPr>
          <p:nvPr>
            <p:ph sz="half" idx="1"/>
          </p:nvPr>
        </p:nvSpPr>
        <p:spPr>
          <a:xfrm>
            <a:off x="933473" y="1469574"/>
            <a:ext cx="4587585" cy="4392613"/>
          </a:xfrm>
        </p:spPr>
        <p:txBody>
          <a:bodyPr>
            <a:normAutofit fontScale="92500" lnSpcReduction="10000"/>
          </a:bodyPr>
          <a:lstStyle/>
          <a:p>
            <a:r>
              <a:rPr lang="fi-FI" sz="2000" dirty="0" smtClean="0"/>
              <a:t>Kasvun </a:t>
            </a:r>
            <a:r>
              <a:rPr lang="fi-FI" sz="2000" dirty="0"/>
              <a:t>riski keskittyy kohtaan, jossa on orgaanista materiaalia, esim. puupurua tai muita selluloosapohjaisia materiaaleja. </a:t>
            </a:r>
          </a:p>
          <a:p>
            <a:r>
              <a:rPr lang="fi-FI" sz="2000" dirty="0"/>
              <a:t>Jos betoniin liittyy orgaanista materiaalia, betonin valmistuskosteus voi käynnistää homekasvun. Raja-arvo RH 80 % on riittävä kasvun estoon</a:t>
            </a:r>
            <a:r>
              <a:rPr lang="fi-FI" sz="2000" dirty="0" smtClean="0"/>
              <a:t>!</a:t>
            </a:r>
          </a:p>
          <a:p>
            <a:r>
              <a:rPr lang="fi-FI" sz="2000" dirty="0" smtClean="0"/>
              <a:t>Homesienten pH toleranssit:</a:t>
            </a:r>
          </a:p>
          <a:p>
            <a:r>
              <a:rPr lang="en-GB" sz="2000" dirty="0" err="1" smtClean="0"/>
              <a:t>Optimi</a:t>
            </a:r>
            <a:r>
              <a:rPr lang="en-GB" sz="2000" dirty="0" smtClean="0"/>
              <a:t> </a:t>
            </a:r>
            <a:r>
              <a:rPr lang="en-GB" sz="2000" dirty="0" err="1" smtClean="0"/>
              <a:t>yleensä</a:t>
            </a:r>
            <a:r>
              <a:rPr lang="en-GB" sz="2000" dirty="0" smtClean="0"/>
              <a:t>  pH 5 – 7, raja-</a:t>
            </a:r>
            <a:r>
              <a:rPr lang="en-GB" sz="2000" dirty="0" err="1" smtClean="0"/>
              <a:t>arvot</a:t>
            </a:r>
            <a:r>
              <a:rPr lang="en-GB" sz="2000" dirty="0" smtClean="0"/>
              <a:t> </a:t>
            </a:r>
            <a:r>
              <a:rPr lang="en-GB" sz="2000" dirty="0" err="1" smtClean="0"/>
              <a:t>yleensä</a:t>
            </a:r>
            <a:r>
              <a:rPr lang="en-GB" sz="2000" dirty="0" smtClean="0"/>
              <a:t> 3 – 8 (</a:t>
            </a:r>
            <a:r>
              <a:rPr lang="en-GB" sz="2000" dirty="0" err="1" smtClean="0"/>
              <a:t>joillakin</a:t>
            </a:r>
            <a:r>
              <a:rPr lang="en-GB" sz="2000" dirty="0" smtClean="0"/>
              <a:t> 1,5 – 10) </a:t>
            </a:r>
          </a:p>
          <a:p>
            <a:pPr lvl="1"/>
            <a:r>
              <a:rPr lang="en-GB" sz="1800" dirty="0" err="1" smtClean="0"/>
              <a:t>Useimmat</a:t>
            </a:r>
            <a:r>
              <a:rPr lang="en-GB" sz="1800" dirty="0" smtClean="0"/>
              <a:t> </a:t>
            </a:r>
            <a:r>
              <a:rPr lang="en-GB" sz="1800" dirty="0" err="1" smtClean="0"/>
              <a:t>lajit</a:t>
            </a:r>
            <a:r>
              <a:rPr lang="en-GB" sz="1800" dirty="0" smtClean="0"/>
              <a:t> </a:t>
            </a:r>
            <a:r>
              <a:rPr lang="en-GB" sz="1800" dirty="0" err="1" smtClean="0"/>
              <a:t>suosivat</a:t>
            </a:r>
            <a:r>
              <a:rPr lang="en-GB" sz="1800" dirty="0" smtClean="0"/>
              <a:t> </a:t>
            </a:r>
            <a:r>
              <a:rPr lang="en-GB" sz="1800" dirty="0" err="1" smtClean="0"/>
              <a:t>lievästi</a:t>
            </a:r>
            <a:r>
              <a:rPr lang="en-GB" sz="1800" dirty="0" smtClean="0"/>
              <a:t> </a:t>
            </a:r>
            <a:r>
              <a:rPr lang="en-GB" sz="1800" dirty="0" err="1" smtClean="0"/>
              <a:t>happamia</a:t>
            </a:r>
            <a:r>
              <a:rPr lang="en-GB" sz="1800" dirty="0" smtClean="0"/>
              <a:t>  </a:t>
            </a:r>
            <a:r>
              <a:rPr lang="en-GB" sz="1800" dirty="0" err="1" smtClean="0"/>
              <a:t>materiaaleja</a:t>
            </a:r>
            <a:r>
              <a:rPr lang="en-GB" sz="1800" dirty="0" smtClean="0"/>
              <a:t>, </a:t>
            </a:r>
            <a:r>
              <a:rPr lang="en-GB" sz="1800" dirty="0" err="1" smtClean="0"/>
              <a:t>jotkut</a:t>
            </a:r>
            <a:r>
              <a:rPr lang="en-GB" sz="1800" dirty="0" smtClean="0"/>
              <a:t> </a:t>
            </a:r>
            <a:r>
              <a:rPr lang="en-GB" sz="1800" dirty="0" err="1" smtClean="0"/>
              <a:t>emäksisiä</a:t>
            </a:r>
            <a:r>
              <a:rPr lang="en-GB" sz="1800" dirty="0" smtClean="0"/>
              <a:t> </a:t>
            </a:r>
            <a:r>
              <a:rPr lang="en-GB" sz="1800" dirty="0" err="1" smtClean="0"/>
              <a:t>materiaaleja</a:t>
            </a:r>
            <a:r>
              <a:rPr lang="en-GB" sz="1800" dirty="0" smtClean="0"/>
              <a:t> (</a:t>
            </a:r>
            <a:r>
              <a:rPr lang="en-GB" sz="1800" dirty="0" err="1" smtClean="0"/>
              <a:t>esim</a:t>
            </a:r>
            <a:r>
              <a:rPr lang="en-GB" sz="1800" dirty="0" smtClean="0"/>
              <a:t>. </a:t>
            </a:r>
            <a:r>
              <a:rPr lang="en-GB" sz="1800" i="1" dirty="0" err="1" smtClean="0"/>
              <a:t>Stachybotrys</a:t>
            </a:r>
            <a:r>
              <a:rPr lang="en-GB" sz="1800" dirty="0" err="1" smtClean="0"/>
              <a:t>-lajit</a:t>
            </a:r>
            <a:r>
              <a:rPr lang="en-GB" sz="1800" dirty="0" smtClean="0"/>
              <a:t>)</a:t>
            </a:r>
            <a:endParaRPr lang="en-GB" sz="1800" dirty="0"/>
          </a:p>
        </p:txBody>
      </p:sp>
      <p:sp>
        <p:nvSpPr>
          <p:cNvPr id="5" name="Slide Number Placeholder 4"/>
          <p:cNvSpPr>
            <a:spLocks noGrp="1"/>
          </p:cNvSpPr>
          <p:nvPr>
            <p:ph type="sldNum" sz="quarter" idx="12"/>
          </p:nvPr>
        </p:nvSpPr>
        <p:spPr/>
        <p:txBody>
          <a:bodyPr/>
          <a:lstStyle/>
          <a:p>
            <a:fld id="{85FE5D93-A824-403F-92DD-2640DA205D8D}" type="slidenum">
              <a:rPr lang="fi-FI"/>
              <a:pPr/>
              <a:t>11</a:t>
            </a:fld>
            <a:endParaRPr lang="fi-FI"/>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24276"/>
          <a:stretch/>
        </p:blipFill>
        <p:spPr>
          <a:xfrm rot="5400000">
            <a:off x="6045861" y="1651896"/>
            <a:ext cx="2088001" cy="17233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439" y="4115216"/>
            <a:ext cx="2353444" cy="2198855"/>
          </a:xfrm>
          <a:prstGeom prst="rect">
            <a:avLst/>
          </a:prstGeom>
        </p:spPr>
      </p:pic>
      <p:sp>
        <p:nvSpPr>
          <p:cNvPr id="9" name="Plus 8"/>
          <p:cNvSpPr/>
          <p:nvPr/>
        </p:nvSpPr>
        <p:spPr>
          <a:xfrm>
            <a:off x="6605105" y="3538631"/>
            <a:ext cx="914400" cy="914400"/>
          </a:xfrm>
          <a:prstGeom prst="mathPlus">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60393407"/>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a:bodyPr>
          <a:lstStyle/>
          <a:p>
            <a:r>
              <a:rPr lang="en-GB"/>
              <a:t/>
            </a:r>
            <a:br>
              <a:rPr lang="en-GB"/>
            </a:br>
            <a:endParaRPr lang="en-GB"/>
          </a:p>
        </p:txBody>
      </p:sp>
      <p:pic>
        <p:nvPicPr>
          <p:cNvPr id="22937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3716" y="1592733"/>
            <a:ext cx="7167389" cy="4392613"/>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6" name="Slide Number Placeholder 5"/>
          <p:cNvSpPr>
            <a:spLocks noGrp="1"/>
          </p:cNvSpPr>
          <p:nvPr>
            <p:ph type="sldNum" sz="quarter" idx="12"/>
          </p:nvPr>
        </p:nvSpPr>
        <p:spPr/>
        <p:txBody>
          <a:bodyPr/>
          <a:lstStyle/>
          <a:p>
            <a:fld id="{CC4B5847-1FA8-4EAB-8786-A0336426E059}" type="slidenum">
              <a:rPr lang="fi-FI" smtClean="0"/>
              <a:pPr/>
              <a:t>12</a:t>
            </a:fld>
            <a:endParaRPr lang="fi-FI"/>
          </a:p>
        </p:txBody>
      </p:sp>
      <p:sp>
        <p:nvSpPr>
          <p:cNvPr id="229380" name="Text Box 4"/>
          <p:cNvSpPr txBox="1">
            <a:spLocks noChangeArrowheads="1"/>
          </p:cNvSpPr>
          <p:nvPr/>
        </p:nvSpPr>
        <p:spPr bwMode="auto">
          <a:xfrm>
            <a:off x="252047" y="476251"/>
            <a:ext cx="857396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sz="3000" b="1" dirty="0" smtClean="0">
                <a:solidFill>
                  <a:schemeClr val="accent4">
                    <a:lumMod val="50000"/>
                  </a:schemeClr>
                </a:solidFill>
                <a:latin typeface="Arial" charset="0"/>
              </a:rPr>
              <a:t>Betonin  </a:t>
            </a:r>
            <a:r>
              <a:rPr lang="fi-FI" sz="3000" b="1" dirty="0">
                <a:solidFill>
                  <a:schemeClr val="accent4">
                    <a:lumMod val="50000"/>
                  </a:schemeClr>
                </a:solidFill>
                <a:latin typeface="Arial" charset="0"/>
              </a:rPr>
              <a:t>ja  siihen  liittyvän  eristeen homehtumisen  kriittiset  </a:t>
            </a:r>
            <a:r>
              <a:rPr lang="fi-FI" sz="3000" b="1" dirty="0" smtClean="0">
                <a:solidFill>
                  <a:schemeClr val="accent4">
                    <a:lumMod val="50000"/>
                  </a:schemeClr>
                </a:solidFill>
                <a:latin typeface="Arial" charset="0"/>
              </a:rPr>
              <a:t>olosuhteet</a:t>
            </a:r>
            <a:endParaRPr lang="fi-FI" sz="3000" b="1" dirty="0">
              <a:solidFill>
                <a:schemeClr val="accent4">
                  <a:lumMod val="50000"/>
                </a:schemeClr>
              </a:solidFill>
              <a:latin typeface="Arial" charset="0"/>
            </a:endParaRPr>
          </a:p>
        </p:txBody>
      </p:sp>
      <p:cxnSp>
        <p:nvCxnSpPr>
          <p:cNvPr id="9" name="Straight Arrow Connector 8"/>
          <p:cNvCxnSpPr/>
          <p:nvPr/>
        </p:nvCxnSpPr>
        <p:spPr>
          <a:xfrm flipV="1">
            <a:off x="1619672" y="3356992"/>
            <a:ext cx="1800200" cy="165618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475656" y="2492896"/>
            <a:ext cx="1152128" cy="25202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63688" y="4869160"/>
            <a:ext cx="3456384" cy="14401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619672" y="3861048"/>
            <a:ext cx="3384376" cy="115212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596336" y="2564904"/>
            <a:ext cx="936104" cy="2738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59725" y="2391170"/>
            <a:ext cx="1440160" cy="923330"/>
          </a:xfrm>
          <a:prstGeom prst="rect">
            <a:avLst/>
          </a:prstGeom>
          <a:noFill/>
          <a:ln>
            <a:solidFill>
              <a:srgbClr val="FF0000"/>
            </a:solidFill>
          </a:ln>
        </p:spPr>
        <p:txBody>
          <a:bodyPr wrap="square" rtlCol="0">
            <a:spAutoFit/>
          </a:bodyPr>
          <a:lstStyle/>
          <a:p>
            <a:endParaRPr lang="fi-FI" dirty="0" smtClean="0"/>
          </a:p>
          <a:p>
            <a:r>
              <a:rPr lang="fi-FI" dirty="0" err="1" smtClean="0"/>
              <a:t>Org</a:t>
            </a:r>
            <a:r>
              <a:rPr lang="fi-FI" dirty="0" smtClean="0"/>
              <a:t>. </a:t>
            </a:r>
            <a:r>
              <a:rPr lang="fi-FI" dirty="0" err="1" smtClean="0"/>
              <a:t>Mater</a:t>
            </a:r>
            <a:r>
              <a:rPr lang="fi-FI" dirty="0" smtClean="0"/>
              <a:t>.</a:t>
            </a:r>
          </a:p>
          <a:p>
            <a:r>
              <a:rPr lang="fi-FI" dirty="0" smtClean="0"/>
              <a:t>pinnassa</a:t>
            </a:r>
            <a:endParaRPr lang="fi-FI" dirty="0"/>
          </a:p>
        </p:txBody>
      </p:sp>
      <p:cxnSp>
        <p:nvCxnSpPr>
          <p:cNvPr id="22" name="Straight Arrow Connector 21"/>
          <p:cNvCxnSpPr/>
          <p:nvPr/>
        </p:nvCxnSpPr>
        <p:spPr>
          <a:xfrm>
            <a:off x="7596336" y="3789040"/>
            <a:ext cx="100811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59725" y="3570582"/>
            <a:ext cx="1440160" cy="923330"/>
          </a:xfrm>
          <a:prstGeom prst="rect">
            <a:avLst/>
          </a:prstGeom>
          <a:noFill/>
          <a:ln>
            <a:solidFill>
              <a:srgbClr val="0070C0"/>
            </a:solidFill>
          </a:ln>
        </p:spPr>
        <p:txBody>
          <a:bodyPr wrap="square" rtlCol="0">
            <a:spAutoFit/>
          </a:bodyPr>
          <a:lstStyle/>
          <a:p>
            <a:endParaRPr lang="fi-FI" dirty="0" smtClean="0"/>
          </a:p>
          <a:p>
            <a:r>
              <a:rPr lang="fi-FI" dirty="0" err="1" smtClean="0"/>
              <a:t>Epäorg</a:t>
            </a:r>
            <a:r>
              <a:rPr lang="fi-FI" dirty="0" smtClean="0"/>
              <a:t>. Materiaali</a:t>
            </a:r>
            <a:endParaRPr lang="fi-FI" dirty="0"/>
          </a:p>
        </p:txBody>
      </p:sp>
    </p:spTree>
    <p:extLst>
      <p:ext uri="{BB962C8B-B14F-4D97-AF65-F5344CB8AC3E}">
        <p14:creationId xmlns:p14="http://schemas.microsoft.com/office/powerpoint/2010/main" val="13193783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827088" y="369590"/>
            <a:ext cx="7489824" cy="1079500"/>
          </a:xfrm>
        </p:spPr>
        <p:txBody>
          <a:bodyPr>
            <a:normAutofit/>
          </a:bodyPr>
          <a:lstStyle/>
          <a:p>
            <a:r>
              <a:rPr lang="en-GB"/>
              <a:t/>
            </a:r>
            <a:br>
              <a:rPr lang="en-GB"/>
            </a:br>
            <a:endParaRPr lang="en-GB"/>
          </a:p>
        </p:txBody>
      </p:sp>
      <p:pic>
        <p:nvPicPr>
          <p:cNvPr id="2314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0935" y="1609548"/>
            <a:ext cx="7167389" cy="4392613"/>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6" name="Slide Number Placeholder 5"/>
          <p:cNvSpPr>
            <a:spLocks noGrp="1"/>
          </p:cNvSpPr>
          <p:nvPr>
            <p:ph type="sldNum" sz="quarter" idx="12"/>
          </p:nvPr>
        </p:nvSpPr>
        <p:spPr/>
        <p:txBody>
          <a:bodyPr/>
          <a:lstStyle/>
          <a:p>
            <a:fld id="{CC4B5847-1FA8-4EAB-8786-A0336426E059}" type="slidenum">
              <a:rPr lang="fi-FI" smtClean="0"/>
              <a:pPr/>
              <a:t>13</a:t>
            </a:fld>
            <a:endParaRPr lang="fi-FI"/>
          </a:p>
        </p:txBody>
      </p:sp>
      <p:sp>
        <p:nvSpPr>
          <p:cNvPr id="231428" name="Text Box 4"/>
          <p:cNvSpPr txBox="1">
            <a:spLocks noChangeArrowheads="1"/>
          </p:cNvSpPr>
          <p:nvPr/>
        </p:nvSpPr>
        <p:spPr bwMode="auto">
          <a:xfrm>
            <a:off x="717065" y="513451"/>
            <a:ext cx="857396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sz="3000" b="1" dirty="0" smtClean="0">
                <a:solidFill>
                  <a:schemeClr val="accent4">
                    <a:lumMod val="50000"/>
                  </a:schemeClr>
                </a:solidFill>
                <a:latin typeface="Arial" charset="0"/>
              </a:rPr>
              <a:t>Betonin  </a:t>
            </a:r>
            <a:r>
              <a:rPr lang="fi-FI" sz="3000" b="1" dirty="0">
                <a:solidFill>
                  <a:schemeClr val="accent4">
                    <a:lumMod val="50000"/>
                  </a:schemeClr>
                </a:solidFill>
                <a:latin typeface="Arial" charset="0"/>
              </a:rPr>
              <a:t>ja  siihen  liittyvän  eristeen homehtumisen  kriittiset  olosuhteet</a:t>
            </a:r>
          </a:p>
        </p:txBody>
      </p:sp>
      <p:cxnSp>
        <p:nvCxnSpPr>
          <p:cNvPr id="8" name="Straight Arrow Connector 7"/>
          <p:cNvCxnSpPr/>
          <p:nvPr/>
        </p:nvCxnSpPr>
        <p:spPr>
          <a:xfrm flipV="1">
            <a:off x="1403648" y="3645024"/>
            <a:ext cx="720080" cy="158417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75656" y="4149080"/>
            <a:ext cx="1440160" cy="108012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19672" y="4437112"/>
            <a:ext cx="2160240"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619672" y="5157192"/>
            <a:ext cx="3384376" cy="720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80312" y="2348880"/>
            <a:ext cx="1440160" cy="923330"/>
          </a:xfrm>
          <a:prstGeom prst="rect">
            <a:avLst/>
          </a:prstGeom>
          <a:noFill/>
          <a:ln>
            <a:solidFill>
              <a:srgbClr val="FF0000"/>
            </a:solidFill>
          </a:ln>
        </p:spPr>
        <p:txBody>
          <a:bodyPr wrap="square" rtlCol="0">
            <a:spAutoFit/>
          </a:bodyPr>
          <a:lstStyle/>
          <a:p>
            <a:endParaRPr lang="fi-FI" dirty="0" smtClean="0"/>
          </a:p>
          <a:p>
            <a:r>
              <a:rPr lang="fi-FI" dirty="0" err="1" smtClean="0"/>
              <a:t>Org</a:t>
            </a:r>
            <a:r>
              <a:rPr lang="fi-FI" dirty="0" smtClean="0"/>
              <a:t>. </a:t>
            </a:r>
            <a:r>
              <a:rPr lang="fi-FI" dirty="0" err="1" smtClean="0"/>
              <a:t>Mater</a:t>
            </a:r>
            <a:r>
              <a:rPr lang="fi-FI" dirty="0" smtClean="0"/>
              <a:t>.</a:t>
            </a:r>
          </a:p>
          <a:p>
            <a:r>
              <a:rPr lang="fi-FI" dirty="0" smtClean="0"/>
              <a:t>pinnassa</a:t>
            </a:r>
            <a:endParaRPr lang="fi-FI" dirty="0"/>
          </a:p>
        </p:txBody>
      </p:sp>
      <p:sp>
        <p:nvSpPr>
          <p:cNvPr id="20" name="TextBox 19"/>
          <p:cNvSpPr txBox="1"/>
          <p:nvPr/>
        </p:nvSpPr>
        <p:spPr>
          <a:xfrm>
            <a:off x="7380312" y="3573016"/>
            <a:ext cx="1440160" cy="923330"/>
          </a:xfrm>
          <a:prstGeom prst="rect">
            <a:avLst/>
          </a:prstGeom>
          <a:noFill/>
          <a:ln>
            <a:solidFill>
              <a:srgbClr val="0070C0"/>
            </a:solidFill>
          </a:ln>
        </p:spPr>
        <p:txBody>
          <a:bodyPr wrap="square" rtlCol="0">
            <a:spAutoFit/>
          </a:bodyPr>
          <a:lstStyle/>
          <a:p>
            <a:endParaRPr lang="fi-FI" dirty="0" smtClean="0"/>
          </a:p>
          <a:p>
            <a:r>
              <a:rPr lang="fi-FI" dirty="0" err="1" smtClean="0"/>
              <a:t>Epäorg</a:t>
            </a:r>
            <a:r>
              <a:rPr lang="fi-FI" dirty="0" smtClean="0"/>
              <a:t>. Materiaali</a:t>
            </a:r>
            <a:endParaRPr lang="fi-FI" dirty="0"/>
          </a:p>
        </p:txBody>
      </p:sp>
      <p:cxnSp>
        <p:nvCxnSpPr>
          <p:cNvPr id="21" name="Straight Arrow Connector 20"/>
          <p:cNvCxnSpPr/>
          <p:nvPr/>
        </p:nvCxnSpPr>
        <p:spPr>
          <a:xfrm flipV="1">
            <a:off x="7596336" y="2564904"/>
            <a:ext cx="936104" cy="2738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596336" y="3789040"/>
            <a:ext cx="100811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3111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normAutofit/>
          </a:bodyPr>
          <a:lstStyle/>
          <a:p>
            <a:r>
              <a:rPr lang="en-GB"/>
              <a:t/>
            </a:r>
            <a:br>
              <a:rPr lang="en-GB"/>
            </a:br>
            <a:endParaRPr lang="en-GB"/>
          </a:p>
        </p:txBody>
      </p:sp>
      <p:pic>
        <p:nvPicPr>
          <p:cNvPr id="23347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3421" y="1634789"/>
            <a:ext cx="7364903" cy="4392613"/>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6" name="Slide Number Placeholder 5"/>
          <p:cNvSpPr>
            <a:spLocks noGrp="1"/>
          </p:cNvSpPr>
          <p:nvPr>
            <p:ph type="sldNum" sz="quarter" idx="12"/>
          </p:nvPr>
        </p:nvSpPr>
        <p:spPr/>
        <p:txBody>
          <a:bodyPr/>
          <a:lstStyle/>
          <a:p>
            <a:fld id="{CC4B5847-1FA8-4EAB-8786-A0336426E059}" type="slidenum">
              <a:rPr lang="fi-FI" smtClean="0"/>
              <a:pPr/>
              <a:t>14</a:t>
            </a:fld>
            <a:endParaRPr lang="fi-FI"/>
          </a:p>
        </p:txBody>
      </p:sp>
      <p:sp>
        <p:nvSpPr>
          <p:cNvPr id="233476" name="Text Box 4"/>
          <p:cNvSpPr txBox="1">
            <a:spLocks noChangeArrowheads="1"/>
          </p:cNvSpPr>
          <p:nvPr/>
        </p:nvSpPr>
        <p:spPr bwMode="auto">
          <a:xfrm>
            <a:off x="252047" y="476251"/>
            <a:ext cx="857396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sz="3000" b="1" dirty="0" smtClean="0">
                <a:solidFill>
                  <a:schemeClr val="accent4">
                    <a:lumMod val="50000"/>
                  </a:schemeClr>
                </a:solidFill>
                <a:latin typeface="Arial" charset="0"/>
              </a:rPr>
              <a:t>Betonin  </a:t>
            </a:r>
            <a:r>
              <a:rPr lang="fi-FI" sz="3000" b="1" dirty="0">
                <a:solidFill>
                  <a:schemeClr val="accent4">
                    <a:lumMod val="50000"/>
                  </a:schemeClr>
                </a:solidFill>
                <a:latin typeface="Arial" charset="0"/>
              </a:rPr>
              <a:t>ja  siihen  liittyvän  eristeen homehtumisen  kriittiset  olosuhteet</a:t>
            </a:r>
          </a:p>
        </p:txBody>
      </p:sp>
      <p:cxnSp>
        <p:nvCxnSpPr>
          <p:cNvPr id="8" name="Straight Arrow Connector 7"/>
          <p:cNvCxnSpPr/>
          <p:nvPr/>
        </p:nvCxnSpPr>
        <p:spPr>
          <a:xfrm flipV="1">
            <a:off x="1259632" y="3861048"/>
            <a:ext cx="1512168" cy="86409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259632" y="4581128"/>
            <a:ext cx="1944216" cy="2160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52320" y="2204864"/>
            <a:ext cx="1440160" cy="1200329"/>
          </a:xfrm>
          <a:prstGeom prst="rect">
            <a:avLst/>
          </a:prstGeom>
          <a:noFill/>
          <a:ln>
            <a:solidFill>
              <a:srgbClr val="FF0000"/>
            </a:solidFill>
          </a:ln>
        </p:spPr>
        <p:txBody>
          <a:bodyPr wrap="square" rtlCol="0">
            <a:spAutoFit/>
          </a:bodyPr>
          <a:lstStyle/>
          <a:p>
            <a:endParaRPr lang="fi-FI" dirty="0" smtClean="0"/>
          </a:p>
          <a:p>
            <a:endParaRPr lang="fi-FI" dirty="0" smtClean="0"/>
          </a:p>
          <a:p>
            <a:r>
              <a:rPr lang="fi-FI" dirty="0" err="1" smtClean="0"/>
              <a:t>Org</a:t>
            </a:r>
            <a:r>
              <a:rPr lang="fi-FI" dirty="0" smtClean="0"/>
              <a:t>. </a:t>
            </a:r>
            <a:r>
              <a:rPr lang="fi-FI" dirty="0" err="1" smtClean="0"/>
              <a:t>Mater</a:t>
            </a:r>
            <a:r>
              <a:rPr lang="fi-FI" dirty="0" smtClean="0"/>
              <a:t>.</a:t>
            </a:r>
          </a:p>
          <a:p>
            <a:r>
              <a:rPr lang="fi-FI" dirty="0" smtClean="0"/>
              <a:t>pinnassa</a:t>
            </a:r>
            <a:endParaRPr lang="fi-FI" dirty="0"/>
          </a:p>
        </p:txBody>
      </p:sp>
      <p:cxnSp>
        <p:nvCxnSpPr>
          <p:cNvPr id="16" name="Straight Arrow Connector 15"/>
          <p:cNvCxnSpPr/>
          <p:nvPr/>
        </p:nvCxnSpPr>
        <p:spPr>
          <a:xfrm>
            <a:off x="7524328" y="2492896"/>
            <a:ext cx="115212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4270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194"/>
            <a:ext cx="9144000" cy="1038137"/>
          </a:xfrm>
          <a:noFill/>
        </p:spPr>
        <p:txBody>
          <a:bodyPr>
            <a:normAutofit/>
          </a:bodyPr>
          <a:lstStyle/>
          <a:p>
            <a:r>
              <a:rPr lang="en-US" sz="1800" dirty="0" smtClean="0"/>
              <a:t>*“</a:t>
            </a:r>
            <a:r>
              <a:rPr lang="en-US" sz="1800" dirty="0" err="1" smtClean="0"/>
              <a:t>Microdiverbuild”hankkeen</a:t>
            </a:r>
            <a:r>
              <a:rPr lang="en-US" sz="1800" dirty="0" smtClean="0"/>
              <a:t> </a:t>
            </a:r>
            <a:r>
              <a:rPr lang="en-US" sz="1800" dirty="0" err="1" smtClean="0"/>
              <a:t>tulokset</a:t>
            </a:r>
            <a:r>
              <a:rPr lang="en-US" sz="1800" dirty="0" smtClean="0"/>
              <a:t>: </a:t>
            </a:r>
            <a:r>
              <a:rPr lang="en-US" sz="1800" dirty="0" err="1" smtClean="0"/>
              <a:t>Sieniyhteisöt</a:t>
            </a:r>
            <a:r>
              <a:rPr lang="en-US" sz="1800" dirty="0" smtClean="0"/>
              <a:t> </a:t>
            </a:r>
            <a:r>
              <a:rPr lang="en-US" sz="1800" dirty="0" err="1" smtClean="0"/>
              <a:t>eri</a:t>
            </a:r>
            <a:r>
              <a:rPr lang="en-US" sz="1800" dirty="0" smtClean="0"/>
              <a:t> </a:t>
            </a:r>
            <a:r>
              <a:rPr lang="en-US" sz="1800" dirty="0" err="1" smtClean="0"/>
              <a:t>rakennusmateriaaleissa</a:t>
            </a:r>
            <a:r>
              <a:rPr lang="en-US" sz="1800" dirty="0" smtClean="0"/>
              <a:t> ja </a:t>
            </a:r>
            <a:r>
              <a:rPr lang="en-US" sz="1800" dirty="0" err="1" smtClean="0"/>
              <a:t>eri</a:t>
            </a:r>
            <a:r>
              <a:rPr lang="en-US" sz="1800" dirty="0" smtClean="0"/>
              <a:t> </a:t>
            </a:r>
            <a:r>
              <a:rPr lang="en-US" sz="1800" dirty="0" err="1" smtClean="0"/>
              <a:t>kosteudessa</a:t>
            </a:r>
            <a:r>
              <a:rPr lang="en-US" sz="1800" dirty="0" smtClean="0"/>
              <a:t>, RH 90 % / 97 %, </a:t>
            </a:r>
            <a:r>
              <a:rPr lang="en-US" sz="1800" dirty="0" err="1" smtClean="0"/>
              <a:t>altistusaika</a:t>
            </a:r>
            <a:r>
              <a:rPr lang="en-US" sz="1800" dirty="0" smtClean="0"/>
              <a:t> </a:t>
            </a:r>
            <a:r>
              <a:rPr lang="en-US" sz="1800" dirty="0" err="1" smtClean="0"/>
              <a:t>useita</a:t>
            </a:r>
            <a:r>
              <a:rPr lang="en-US" sz="1800" dirty="0" smtClean="0"/>
              <a:t> </a:t>
            </a:r>
            <a:r>
              <a:rPr lang="en-US" sz="1800" dirty="0" err="1" smtClean="0"/>
              <a:t>vuosia</a:t>
            </a:r>
            <a:endParaRPr lang="en-US" sz="1800" dirty="0"/>
          </a:p>
        </p:txBody>
      </p:sp>
      <p:sp>
        <p:nvSpPr>
          <p:cNvPr id="29" name="TextBox 28"/>
          <p:cNvSpPr txBox="1"/>
          <p:nvPr/>
        </p:nvSpPr>
        <p:spPr>
          <a:xfrm>
            <a:off x="5170220" y="1052736"/>
            <a:ext cx="3649930" cy="4462760"/>
          </a:xfrm>
          <a:prstGeom prst="rect">
            <a:avLst/>
          </a:prstGeom>
          <a:noFill/>
        </p:spPr>
        <p:txBody>
          <a:bodyPr wrap="square" rtlCol="0">
            <a:spAutoFit/>
          </a:bodyPr>
          <a:lstStyle/>
          <a:p>
            <a:pPr marL="342900" indent="-342900">
              <a:buClr>
                <a:schemeClr val="accent2"/>
              </a:buClr>
              <a:buFont typeface="Arial"/>
              <a:buChar char="•"/>
            </a:pPr>
            <a:r>
              <a:rPr lang="en-US" dirty="0" err="1" smtClean="0"/>
              <a:t>Korkeassa</a:t>
            </a:r>
            <a:r>
              <a:rPr lang="en-US" dirty="0" smtClean="0"/>
              <a:t> </a:t>
            </a:r>
            <a:r>
              <a:rPr lang="en-US" dirty="0" err="1" smtClean="0"/>
              <a:t>kosteudessa</a:t>
            </a:r>
            <a:r>
              <a:rPr lang="en-US" dirty="0" smtClean="0"/>
              <a:t> on </a:t>
            </a:r>
            <a:r>
              <a:rPr lang="en-US" dirty="0" err="1" smtClean="0"/>
              <a:t>vaihtelevampi</a:t>
            </a:r>
            <a:r>
              <a:rPr lang="en-US" dirty="0" smtClean="0"/>
              <a:t> </a:t>
            </a:r>
            <a:r>
              <a:rPr lang="en-US" dirty="0" err="1" smtClean="0"/>
              <a:t>sieniyhteisö</a:t>
            </a:r>
            <a:r>
              <a:rPr lang="en-US" dirty="0" smtClean="0"/>
              <a:t> / -</a:t>
            </a:r>
            <a:r>
              <a:rPr lang="en-US" dirty="0" err="1" smtClean="0"/>
              <a:t>lajisto</a:t>
            </a:r>
            <a:endParaRPr lang="en-US" dirty="0" smtClean="0"/>
          </a:p>
          <a:p>
            <a:pPr marL="800100" lvl="1" indent="-342900">
              <a:buClr>
                <a:schemeClr val="accent2"/>
              </a:buClr>
              <a:buFont typeface="Arial"/>
              <a:buChar char="•"/>
            </a:pPr>
            <a:r>
              <a:rPr lang="en-US" sz="1600" dirty="0" smtClean="0"/>
              <a:t>RH 90 % </a:t>
            </a:r>
            <a:r>
              <a:rPr lang="en-US" sz="1600" dirty="0" err="1" smtClean="0"/>
              <a:t>oloissa</a:t>
            </a:r>
            <a:r>
              <a:rPr lang="en-US" sz="1600" dirty="0" smtClean="0"/>
              <a:t> </a:t>
            </a:r>
            <a:r>
              <a:rPr lang="en-US" sz="1600" dirty="0" err="1" smtClean="0"/>
              <a:t>pääasiallinen</a:t>
            </a:r>
            <a:r>
              <a:rPr lang="en-US" sz="1600" dirty="0" smtClean="0"/>
              <a:t> </a:t>
            </a:r>
            <a:r>
              <a:rPr lang="en-US" sz="1600" dirty="0" err="1" smtClean="0"/>
              <a:t>homesuku</a:t>
            </a:r>
            <a:r>
              <a:rPr lang="en-US" sz="1600" dirty="0" smtClean="0"/>
              <a:t> </a:t>
            </a:r>
            <a:r>
              <a:rPr lang="en-US" sz="1600" dirty="0" err="1" smtClean="0"/>
              <a:t>oli</a:t>
            </a:r>
            <a:r>
              <a:rPr lang="en-US" sz="1600" dirty="0" smtClean="0"/>
              <a:t> </a:t>
            </a:r>
            <a:r>
              <a:rPr lang="en-US" sz="1600" i="1" dirty="0" err="1" smtClean="0"/>
              <a:t>Aspergillus</a:t>
            </a:r>
            <a:endParaRPr lang="en-US" sz="1600" i="1" dirty="0" smtClean="0"/>
          </a:p>
          <a:p>
            <a:pPr marL="800100" lvl="1" indent="-342900">
              <a:buClr>
                <a:schemeClr val="accent2"/>
              </a:buClr>
              <a:buFont typeface="Arial"/>
              <a:buChar char="•"/>
            </a:pPr>
            <a:r>
              <a:rPr lang="en-US" sz="1600" dirty="0" smtClean="0"/>
              <a:t>RH 97 % </a:t>
            </a:r>
            <a:r>
              <a:rPr lang="en-US" sz="1600" dirty="0" err="1" smtClean="0"/>
              <a:t>oloissa</a:t>
            </a:r>
            <a:r>
              <a:rPr lang="en-US" sz="1600" dirty="0" smtClean="0"/>
              <a:t> </a:t>
            </a:r>
            <a:r>
              <a:rPr lang="en-US" sz="1600" dirty="0" err="1" smtClean="0"/>
              <a:t>olivat</a:t>
            </a:r>
            <a:r>
              <a:rPr lang="en-US" sz="1600" dirty="0" smtClean="0"/>
              <a:t> mm. </a:t>
            </a:r>
            <a:r>
              <a:rPr lang="en-US" sz="1600" i="1" dirty="0" err="1" smtClean="0">
                <a:solidFill>
                  <a:srgbClr val="000000"/>
                </a:solidFill>
              </a:rPr>
              <a:t>Penicillium</a:t>
            </a:r>
            <a:r>
              <a:rPr lang="en-US" sz="1600" dirty="0" smtClean="0">
                <a:solidFill>
                  <a:srgbClr val="000000"/>
                </a:solidFill>
              </a:rPr>
              <a:t>, </a:t>
            </a:r>
            <a:r>
              <a:rPr lang="en-US" sz="1600" i="1" dirty="0" err="1" smtClean="0">
                <a:solidFill>
                  <a:srgbClr val="000000"/>
                </a:solidFill>
              </a:rPr>
              <a:t>Aspergillus</a:t>
            </a:r>
            <a:r>
              <a:rPr lang="en-US" sz="1600" dirty="0" smtClean="0">
                <a:solidFill>
                  <a:srgbClr val="000000"/>
                </a:solidFill>
              </a:rPr>
              <a:t>, </a:t>
            </a:r>
            <a:r>
              <a:rPr lang="en-US" sz="1600" i="1" dirty="0" err="1" smtClean="0">
                <a:solidFill>
                  <a:srgbClr val="000000"/>
                </a:solidFill>
              </a:rPr>
              <a:t>Oidiodendron</a:t>
            </a:r>
            <a:r>
              <a:rPr lang="en-US" sz="1600" i="1" dirty="0" smtClean="0">
                <a:solidFill>
                  <a:srgbClr val="000000"/>
                </a:solidFill>
              </a:rPr>
              <a:t> </a:t>
            </a:r>
            <a:r>
              <a:rPr lang="en-US" sz="1600" i="1" dirty="0" err="1" smtClean="0">
                <a:solidFill>
                  <a:srgbClr val="000000"/>
                </a:solidFill>
              </a:rPr>
              <a:t>ja</a:t>
            </a:r>
            <a:r>
              <a:rPr lang="en-US" sz="1600" i="1" dirty="0" smtClean="0">
                <a:solidFill>
                  <a:srgbClr val="000000"/>
                </a:solidFill>
              </a:rPr>
              <a:t> </a:t>
            </a:r>
            <a:r>
              <a:rPr lang="en-US" sz="1600" i="1" dirty="0" err="1" smtClean="0">
                <a:solidFill>
                  <a:srgbClr val="000000"/>
                </a:solidFill>
              </a:rPr>
              <a:t>Acremonium</a:t>
            </a:r>
            <a:r>
              <a:rPr lang="en-US" sz="1600" dirty="0" smtClean="0">
                <a:solidFill>
                  <a:srgbClr val="000000"/>
                </a:solidFill>
              </a:rPr>
              <a:t>.</a:t>
            </a:r>
            <a:endParaRPr lang="en-US" sz="1600" i="1" dirty="0" smtClean="0"/>
          </a:p>
          <a:p>
            <a:pPr>
              <a:buClr>
                <a:schemeClr val="accent2"/>
              </a:buClr>
            </a:pPr>
            <a:endParaRPr lang="en-US" dirty="0" smtClean="0"/>
          </a:p>
          <a:p>
            <a:pPr marL="342900" indent="-342900">
              <a:buClr>
                <a:schemeClr val="accent2"/>
              </a:buClr>
              <a:buFont typeface="Arial"/>
              <a:buChar char="•"/>
            </a:pPr>
            <a:r>
              <a:rPr lang="en-US" dirty="0" err="1" smtClean="0"/>
              <a:t>Rakennusmateriaalien</a:t>
            </a:r>
            <a:r>
              <a:rPr lang="en-US" dirty="0" smtClean="0"/>
              <a:t> </a:t>
            </a:r>
            <a:r>
              <a:rPr lang="en-US" dirty="0" err="1" smtClean="0"/>
              <a:t>lajisto</a:t>
            </a:r>
            <a:r>
              <a:rPr lang="en-US" dirty="0" smtClean="0"/>
              <a:t> </a:t>
            </a:r>
            <a:r>
              <a:rPr lang="en-US" dirty="0" err="1" smtClean="0"/>
              <a:t>poikkeaa</a:t>
            </a:r>
            <a:r>
              <a:rPr lang="en-US" dirty="0" smtClean="0"/>
              <a:t> </a:t>
            </a:r>
            <a:r>
              <a:rPr lang="en-US" dirty="0" err="1" smtClean="0"/>
              <a:t>toisistaan</a:t>
            </a:r>
            <a:endParaRPr lang="en-US" dirty="0" smtClean="0"/>
          </a:p>
          <a:p>
            <a:pPr marL="800100" lvl="1" indent="-342900">
              <a:buClr>
                <a:schemeClr val="accent2"/>
              </a:buClr>
              <a:buFont typeface="Arial"/>
              <a:buChar char="•"/>
            </a:pPr>
            <a:r>
              <a:rPr lang="en-US" sz="1600" dirty="0" err="1" smtClean="0"/>
              <a:t>Puupohjaisissa</a:t>
            </a:r>
            <a:r>
              <a:rPr lang="en-US" sz="1600" dirty="0" smtClean="0"/>
              <a:t> </a:t>
            </a:r>
            <a:r>
              <a:rPr lang="en-US" sz="1600" dirty="0" err="1" smtClean="0"/>
              <a:t>materiaaleissa</a:t>
            </a:r>
            <a:r>
              <a:rPr lang="en-US" sz="1600" dirty="0" smtClean="0"/>
              <a:t> </a:t>
            </a:r>
            <a:r>
              <a:rPr lang="en-US" sz="1600" dirty="0" err="1" smtClean="0"/>
              <a:t>lajisto</a:t>
            </a:r>
            <a:r>
              <a:rPr lang="en-US" sz="1600" dirty="0" smtClean="0"/>
              <a:t> </a:t>
            </a:r>
            <a:r>
              <a:rPr lang="en-US" sz="1600" dirty="0" err="1" smtClean="0"/>
              <a:t>oli</a:t>
            </a:r>
            <a:r>
              <a:rPr lang="en-US" sz="1600" dirty="0" smtClean="0"/>
              <a:t> </a:t>
            </a:r>
            <a:r>
              <a:rPr lang="en-US" sz="1600" dirty="0" err="1" smtClean="0"/>
              <a:t>runsaampi</a:t>
            </a:r>
            <a:r>
              <a:rPr lang="en-US" sz="1600" dirty="0" smtClean="0"/>
              <a:t> </a:t>
            </a:r>
            <a:r>
              <a:rPr lang="en-US" sz="1600" dirty="0" err="1" smtClean="0"/>
              <a:t>kuin</a:t>
            </a:r>
            <a:r>
              <a:rPr lang="en-US" sz="1600" dirty="0" smtClean="0"/>
              <a:t> </a:t>
            </a:r>
            <a:r>
              <a:rPr lang="en-US" sz="1600" dirty="0" err="1" smtClean="0"/>
              <a:t>kivipohjaisissa</a:t>
            </a:r>
            <a:r>
              <a:rPr lang="en-US" sz="1600" dirty="0" smtClean="0"/>
              <a:t> </a:t>
            </a:r>
            <a:r>
              <a:rPr lang="en-US" sz="1600" dirty="0" err="1" smtClean="0"/>
              <a:t>materiaaleissa</a:t>
            </a:r>
            <a:endParaRPr lang="en-US" sz="1600" dirty="0"/>
          </a:p>
        </p:txBody>
      </p:sp>
      <p:pic>
        <p:nvPicPr>
          <p:cNvPr id="4" name="Picture 3"/>
          <p:cNvPicPr>
            <a:picLocks noChangeAspect="1"/>
          </p:cNvPicPr>
          <p:nvPr/>
        </p:nvPicPr>
        <p:blipFill>
          <a:blip r:embed="rId2" cstate="email"/>
          <a:stretch>
            <a:fillRect/>
          </a:stretch>
        </p:blipFill>
        <p:spPr>
          <a:xfrm>
            <a:off x="118583" y="1052736"/>
            <a:ext cx="4976587" cy="2232249"/>
          </a:xfrm>
          <a:prstGeom prst="rect">
            <a:avLst/>
          </a:prstGeom>
        </p:spPr>
      </p:pic>
      <p:pic>
        <p:nvPicPr>
          <p:cNvPr id="5" name="Picture 4"/>
          <p:cNvPicPr>
            <a:picLocks noChangeAspect="1"/>
          </p:cNvPicPr>
          <p:nvPr/>
        </p:nvPicPr>
        <p:blipFill>
          <a:blip r:embed="rId3" cstate="email"/>
          <a:stretch>
            <a:fillRect/>
          </a:stretch>
        </p:blipFill>
        <p:spPr>
          <a:xfrm>
            <a:off x="145452" y="3369430"/>
            <a:ext cx="4922848" cy="2204864"/>
          </a:xfrm>
          <a:prstGeom prst="rect">
            <a:avLst/>
          </a:prstGeom>
        </p:spPr>
      </p:pic>
      <p:sp>
        <p:nvSpPr>
          <p:cNvPr id="27" name="TextBox 26"/>
          <p:cNvSpPr txBox="1"/>
          <p:nvPr/>
        </p:nvSpPr>
        <p:spPr>
          <a:xfrm>
            <a:off x="118582" y="1052736"/>
            <a:ext cx="997034" cy="400110"/>
          </a:xfrm>
          <a:prstGeom prst="rect">
            <a:avLst/>
          </a:prstGeom>
          <a:noFill/>
        </p:spPr>
        <p:txBody>
          <a:bodyPr wrap="square" rtlCol="0">
            <a:spAutoFit/>
          </a:bodyPr>
          <a:lstStyle/>
          <a:p>
            <a:r>
              <a:rPr lang="en-US" sz="1800" dirty="0" smtClean="0"/>
              <a:t>RH90</a:t>
            </a:r>
            <a:r>
              <a:rPr lang="en-US" sz="2000" dirty="0" smtClean="0"/>
              <a:t>%</a:t>
            </a:r>
            <a:endParaRPr lang="en-US" sz="2000" dirty="0"/>
          </a:p>
        </p:txBody>
      </p:sp>
      <p:sp>
        <p:nvSpPr>
          <p:cNvPr id="28" name="TextBox 27"/>
          <p:cNvSpPr txBox="1"/>
          <p:nvPr/>
        </p:nvSpPr>
        <p:spPr>
          <a:xfrm>
            <a:off x="118582" y="3573016"/>
            <a:ext cx="982678" cy="369332"/>
          </a:xfrm>
          <a:prstGeom prst="rect">
            <a:avLst/>
          </a:prstGeom>
          <a:noFill/>
        </p:spPr>
        <p:txBody>
          <a:bodyPr wrap="square" rtlCol="0">
            <a:spAutoFit/>
          </a:bodyPr>
          <a:lstStyle/>
          <a:p>
            <a:r>
              <a:rPr lang="en-US" sz="1800" dirty="0" smtClean="0"/>
              <a:t>RH97</a:t>
            </a:r>
            <a:r>
              <a:rPr lang="en-US" sz="1600" dirty="0" smtClean="0"/>
              <a:t>%</a:t>
            </a:r>
            <a:endParaRPr lang="en-US" sz="1600" dirty="0"/>
          </a:p>
        </p:txBody>
      </p:sp>
      <p:sp>
        <p:nvSpPr>
          <p:cNvPr id="18" name="Slide Number Placeholder 17"/>
          <p:cNvSpPr>
            <a:spLocks noGrp="1"/>
          </p:cNvSpPr>
          <p:nvPr>
            <p:ph type="sldNum" sz="quarter" idx="12"/>
          </p:nvPr>
        </p:nvSpPr>
        <p:spPr/>
        <p:txBody>
          <a:bodyPr/>
          <a:lstStyle/>
          <a:p>
            <a:fld id="{CC4B5847-1FA8-4EAB-8786-A0336426E059}" type="slidenum">
              <a:rPr lang="fi-FI" smtClean="0"/>
              <a:pPr/>
              <a:t>15</a:t>
            </a:fld>
            <a:endParaRPr lang="fi-FI"/>
          </a:p>
        </p:txBody>
      </p:sp>
      <p:grpSp>
        <p:nvGrpSpPr>
          <p:cNvPr id="3" name="Group 17"/>
          <p:cNvGrpSpPr/>
          <p:nvPr/>
        </p:nvGrpSpPr>
        <p:grpSpPr>
          <a:xfrm>
            <a:off x="0" y="5701103"/>
            <a:ext cx="5095170" cy="680226"/>
            <a:chOff x="776536" y="4149080"/>
            <a:chExt cx="5858638" cy="829604"/>
          </a:xfrm>
          <a:solidFill>
            <a:schemeClr val="bg1"/>
          </a:solidFill>
        </p:grpSpPr>
        <p:pic>
          <p:nvPicPr>
            <p:cNvPr id="19" name="Picture 18"/>
            <p:cNvPicPr>
              <a:picLocks noChangeAspect="1"/>
            </p:cNvPicPr>
            <p:nvPr/>
          </p:nvPicPr>
          <p:blipFill rotWithShape="1">
            <a:blip r:embed="rId4" cstate="email"/>
            <a:srcRect l="7749" t="86562" r="71962" b="7552"/>
            <a:stretch/>
          </p:blipFill>
          <p:spPr>
            <a:xfrm>
              <a:off x="776536" y="4149080"/>
              <a:ext cx="2009812" cy="237264"/>
            </a:xfrm>
            <a:prstGeom prst="rect">
              <a:avLst/>
            </a:prstGeom>
            <a:grpFill/>
          </p:spPr>
        </p:pic>
        <p:pic>
          <p:nvPicPr>
            <p:cNvPr id="20" name="Picture 19"/>
            <p:cNvPicPr>
              <a:picLocks noChangeAspect="1"/>
            </p:cNvPicPr>
            <p:nvPr/>
          </p:nvPicPr>
          <p:blipFill rotWithShape="1">
            <a:blip r:embed="rId5" cstate="email"/>
            <a:srcRect l="8876" t="92102" r="74075" b="973"/>
            <a:stretch/>
          </p:blipFill>
          <p:spPr>
            <a:xfrm>
              <a:off x="937041" y="4664539"/>
              <a:ext cx="1688800" cy="279135"/>
            </a:xfrm>
            <a:prstGeom prst="rect">
              <a:avLst/>
            </a:prstGeom>
            <a:grpFill/>
          </p:spPr>
        </p:pic>
        <p:pic>
          <p:nvPicPr>
            <p:cNvPr id="21" name="Picture 20"/>
            <p:cNvPicPr>
              <a:picLocks noChangeAspect="1"/>
            </p:cNvPicPr>
            <p:nvPr/>
          </p:nvPicPr>
          <p:blipFill rotWithShape="1">
            <a:blip r:embed="rId6" cstate="email"/>
            <a:srcRect l="40155" t="86216" r="40683" b="7898"/>
            <a:stretch/>
          </p:blipFill>
          <p:spPr>
            <a:xfrm>
              <a:off x="4304928" y="4149080"/>
              <a:ext cx="1898155" cy="237265"/>
            </a:xfrm>
            <a:prstGeom prst="rect">
              <a:avLst/>
            </a:prstGeom>
            <a:grpFill/>
          </p:spPr>
        </p:pic>
        <p:pic>
          <p:nvPicPr>
            <p:cNvPr id="22" name="Picture 21"/>
            <p:cNvPicPr>
              <a:picLocks noChangeAspect="1"/>
            </p:cNvPicPr>
            <p:nvPr/>
          </p:nvPicPr>
          <p:blipFill rotWithShape="1">
            <a:blip r:embed="rId7" cstate="email"/>
            <a:srcRect l="71997" t="86562" r="11800" b="7552"/>
            <a:stretch/>
          </p:blipFill>
          <p:spPr>
            <a:xfrm>
              <a:off x="847803" y="4386344"/>
              <a:ext cx="1605059" cy="237264"/>
            </a:xfrm>
            <a:prstGeom prst="rect">
              <a:avLst/>
            </a:prstGeom>
            <a:grpFill/>
          </p:spPr>
        </p:pic>
        <p:pic>
          <p:nvPicPr>
            <p:cNvPr id="23" name="Picture 22"/>
            <p:cNvPicPr>
              <a:picLocks noChangeAspect="1"/>
            </p:cNvPicPr>
            <p:nvPr/>
          </p:nvPicPr>
          <p:blipFill rotWithShape="1">
            <a:blip r:embed="rId8" cstate="email"/>
            <a:srcRect l="40014" t="91755" r="43078" b="2012"/>
            <a:stretch/>
          </p:blipFill>
          <p:spPr>
            <a:xfrm>
              <a:off x="2506211" y="4397034"/>
              <a:ext cx="1674843" cy="251222"/>
            </a:xfrm>
            <a:prstGeom prst="rect">
              <a:avLst/>
            </a:prstGeom>
            <a:grpFill/>
          </p:spPr>
        </p:pic>
        <p:pic>
          <p:nvPicPr>
            <p:cNvPr id="24" name="Picture 23"/>
            <p:cNvPicPr>
              <a:picLocks noChangeAspect="1"/>
            </p:cNvPicPr>
            <p:nvPr/>
          </p:nvPicPr>
          <p:blipFill rotWithShape="1">
            <a:blip r:embed="rId9" cstate="email"/>
            <a:srcRect l="71716" t="91756" r="8841" b="1666"/>
            <a:stretch/>
          </p:blipFill>
          <p:spPr>
            <a:xfrm>
              <a:off x="2599018" y="4713506"/>
              <a:ext cx="1926071" cy="265178"/>
            </a:xfrm>
            <a:prstGeom prst="rect">
              <a:avLst/>
            </a:prstGeom>
            <a:grpFill/>
          </p:spPr>
        </p:pic>
        <p:pic>
          <p:nvPicPr>
            <p:cNvPr id="25" name="Picture 24"/>
            <p:cNvPicPr>
              <a:picLocks noChangeAspect="1"/>
            </p:cNvPicPr>
            <p:nvPr/>
          </p:nvPicPr>
          <p:blipFill rotWithShape="1">
            <a:blip r:embed="rId10" cstate="email"/>
            <a:srcRect l="47341" t="75717" r="33920" b="17457"/>
            <a:stretch/>
          </p:blipFill>
          <p:spPr>
            <a:xfrm>
              <a:off x="2504728" y="4149080"/>
              <a:ext cx="1856286" cy="279134"/>
            </a:xfrm>
            <a:prstGeom prst="rect">
              <a:avLst/>
            </a:prstGeom>
            <a:grpFill/>
          </p:spPr>
        </p:pic>
        <p:pic>
          <p:nvPicPr>
            <p:cNvPr id="26" name="Picture 25"/>
            <p:cNvPicPr>
              <a:picLocks noChangeAspect="1"/>
            </p:cNvPicPr>
            <p:nvPr/>
          </p:nvPicPr>
          <p:blipFill rotWithShape="1">
            <a:blip r:embed="rId11" cstate="email"/>
            <a:srcRect l="12116" t="88346" r="63228" b="5167"/>
            <a:stretch/>
          </p:blipFill>
          <p:spPr>
            <a:xfrm>
              <a:off x="4192694" y="4386344"/>
              <a:ext cx="2442480" cy="265179"/>
            </a:xfrm>
            <a:prstGeom prst="rect">
              <a:avLst/>
            </a:prstGeom>
            <a:grpFill/>
          </p:spPr>
        </p:pic>
      </p:grpSp>
    </p:spTree>
    <p:extLst>
      <p:ext uri="{BB962C8B-B14F-4D97-AF65-F5344CB8AC3E}">
        <p14:creationId xmlns:p14="http://schemas.microsoft.com/office/powerpoint/2010/main" val="2156490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98004"/>
            <a:ext cx="9144000" cy="792088"/>
          </a:xfrm>
          <a:noFill/>
        </p:spPr>
        <p:txBody>
          <a:bodyPr>
            <a:noAutofit/>
          </a:bodyPr>
          <a:lstStyle/>
          <a:p>
            <a:r>
              <a:rPr lang="en-US" sz="2400" b="1" dirty="0" smtClean="0"/>
              <a:t/>
            </a:r>
            <a:br>
              <a:rPr lang="en-US" sz="2400" b="1" dirty="0" smtClean="0"/>
            </a:br>
            <a:r>
              <a:rPr lang="en-US" sz="2800" b="1" dirty="0" err="1" smtClean="0"/>
              <a:t>Sienilajisto</a:t>
            </a:r>
            <a:r>
              <a:rPr lang="en-US" sz="2800" b="1" dirty="0" smtClean="0"/>
              <a:t>: </a:t>
            </a:r>
            <a:r>
              <a:rPr lang="en-US" sz="2800" b="1" dirty="0" err="1" smtClean="0"/>
              <a:t>viljely</a:t>
            </a:r>
            <a:r>
              <a:rPr lang="en-US" sz="2800" b="1" dirty="0" smtClean="0"/>
              <a:t> / PCR-DGGE </a:t>
            </a:r>
            <a:r>
              <a:rPr lang="en-US" sz="2800" b="1" dirty="0" err="1" smtClean="0"/>
              <a:t>menetelmä</a:t>
            </a:r>
            <a:endParaRPr lang="en-US" sz="2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95618823"/>
              </p:ext>
            </p:extLst>
          </p:nvPr>
        </p:nvGraphicFramePr>
        <p:xfrm>
          <a:off x="323529" y="902247"/>
          <a:ext cx="8712966" cy="5661711"/>
        </p:xfrm>
        <a:graphic>
          <a:graphicData uri="http://schemas.openxmlformats.org/drawingml/2006/table">
            <a:tbl>
              <a:tblPr firstRow="1" bandRow="1">
                <a:tableStyleId>{21E4AEA4-8DFA-4A89-87EB-49C32662AFE0}</a:tableStyleId>
              </a:tblPr>
              <a:tblGrid>
                <a:gridCol w="2904322"/>
                <a:gridCol w="2904322"/>
                <a:gridCol w="2904322"/>
              </a:tblGrid>
              <a:tr h="427920">
                <a:tc>
                  <a:txBody>
                    <a:bodyPr/>
                    <a:lstStyle/>
                    <a:p>
                      <a:r>
                        <a:rPr lang="en-US" sz="2000" dirty="0" err="1" smtClean="0"/>
                        <a:t>Materiaali</a:t>
                      </a:r>
                      <a:r>
                        <a:rPr lang="en-US" sz="2000" dirty="0" smtClean="0"/>
                        <a:t> RH 97%</a:t>
                      </a:r>
                      <a:endParaRPr lang="en-US" sz="2000" dirty="0"/>
                    </a:p>
                  </a:txBody>
                  <a:tcPr marL="84406" marR="84406"/>
                </a:tc>
                <a:tc>
                  <a:txBody>
                    <a:bodyPr/>
                    <a:lstStyle/>
                    <a:p>
                      <a:r>
                        <a:rPr lang="en-US" sz="2000" dirty="0" err="1" smtClean="0"/>
                        <a:t>Viljely</a:t>
                      </a:r>
                      <a:r>
                        <a:rPr lang="en-US" sz="2000" dirty="0" smtClean="0"/>
                        <a:t>, </a:t>
                      </a:r>
                      <a:r>
                        <a:rPr lang="en-US" sz="2000" dirty="0" err="1" smtClean="0"/>
                        <a:t>päälajit</a:t>
                      </a:r>
                      <a:endParaRPr lang="en-US" sz="2000" dirty="0"/>
                    </a:p>
                  </a:txBody>
                  <a:tcPr marL="84406" marR="84406"/>
                </a:tc>
                <a:tc>
                  <a:txBody>
                    <a:bodyPr/>
                    <a:lstStyle/>
                    <a:p>
                      <a:r>
                        <a:rPr lang="en-US" sz="2000" dirty="0" smtClean="0"/>
                        <a:t>PCR-DGGE</a:t>
                      </a:r>
                      <a:endParaRPr lang="en-US" sz="2000" dirty="0"/>
                    </a:p>
                  </a:txBody>
                  <a:tcPr marL="84406" marR="84406"/>
                </a:tc>
              </a:tr>
              <a:tr h="1415428">
                <a:tc>
                  <a:txBody>
                    <a:bodyPr/>
                    <a:lstStyle/>
                    <a:p>
                      <a:r>
                        <a:rPr lang="en-US" sz="1800" dirty="0" err="1" smtClean="0"/>
                        <a:t>Männyn</a:t>
                      </a:r>
                      <a:r>
                        <a:rPr lang="en-US" sz="1800" dirty="0" smtClean="0"/>
                        <a:t> </a:t>
                      </a:r>
                      <a:r>
                        <a:rPr lang="en-US" sz="1800" dirty="0" err="1" smtClean="0"/>
                        <a:t>pintapuu</a:t>
                      </a:r>
                      <a:endParaRPr lang="en-US" sz="1800" dirty="0"/>
                    </a:p>
                  </a:txBody>
                  <a:tcPr marL="84406" marR="84406"/>
                </a:tc>
                <a:tc>
                  <a:txBody>
                    <a:bodyPr/>
                    <a:lstStyle/>
                    <a:p>
                      <a:r>
                        <a:rPr lang="en-US" sz="1600" dirty="0" err="1" smtClean="0"/>
                        <a:t>Aspergillus</a:t>
                      </a:r>
                      <a:r>
                        <a:rPr lang="en-US" sz="1600" dirty="0" smtClean="0"/>
                        <a:t>, </a:t>
                      </a:r>
                      <a:r>
                        <a:rPr lang="en-US" sz="1600" dirty="0" err="1" smtClean="0"/>
                        <a:t>Penicillium</a:t>
                      </a:r>
                      <a:endParaRPr lang="en-US" sz="1600" i="1" dirty="0"/>
                    </a:p>
                  </a:txBody>
                  <a:tcPr marL="84406" marR="84406"/>
                </a:tc>
                <a:tc>
                  <a:txBody>
                    <a:bodyPr/>
                    <a:lstStyle/>
                    <a:p>
                      <a:r>
                        <a:rPr lang="en-US" sz="1600" dirty="0" err="1" smtClean="0"/>
                        <a:t>Aspergillus</a:t>
                      </a:r>
                      <a:r>
                        <a:rPr lang="en-US" sz="1600" dirty="0" smtClean="0"/>
                        <a:t>, </a:t>
                      </a:r>
                      <a:r>
                        <a:rPr lang="en-US" sz="1600" dirty="0" err="1" smtClean="0"/>
                        <a:t>Penicillium</a:t>
                      </a:r>
                      <a:r>
                        <a:rPr lang="en-US" sz="1600" dirty="0" smtClean="0"/>
                        <a:t>, </a:t>
                      </a:r>
                      <a:r>
                        <a:rPr lang="en-US" sz="1600" dirty="0" err="1" smtClean="0"/>
                        <a:t>Talaromycetes</a:t>
                      </a:r>
                      <a:r>
                        <a:rPr lang="en-US" sz="1600" dirty="0" smtClean="0"/>
                        <a:t>, </a:t>
                      </a:r>
                      <a:r>
                        <a:rPr lang="en-US" sz="1600" dirty="0" err="1" smtClean="0"/>
                        <a:t>Oidiodendron</a:t>
                      </a:r>
                      <a:r>
                        <a:rPr lang="en-US" sz="1600" dirty="0" smtClean="0"/>
                        <a:t>, </a:t>
                      </a:r>
                      <a:r>
                        <a:rPr lang="en-US" sz="1600" dirty="0" err="1" smtClean="0"/>
                        <a:t>Mycospharellaceae</a:t>
                      </a:r>
                      <a:r>
                        <a:rPr lang="en-US" sz="1600" dirty="0" smtClean="0"/>
                        <a:t>, </a:t>
                      </a:r>
                      <a:r>
                        <a:rPr lang="en-US" sz="1600" dirty="0" err="1" smtClean="0"/>
                        <a:t>Thelephoraceae</a:t>
                      </a:r>
                      <a:r>
                        <a:rPr lang="en-US" sz="1600" baseline="0" dirty="0" smtClean="0"/>
                        <a:t> </a:t>
                      </a:r>
                      <a:endParaRPr lang="en-US" sz="1600" i="1" dirty="0"/>
                    </a:p>
                  </a:txBody>
                  <a:tcPr marL="84406" marR="84406"/>
                </a:tc>
              </a:tr>
              <a:tr h="625422">
                <a:tc>
                  <a:txBody>
                    <a:bodyPr/>
                    <a:lstStyle/>
                    <a:p>
                      <a:r>
                        <a:rPr lang="en-US" sz="1800" dirty="0" err="1" smtClean="0"/>
                        <a:t>Kuusi</a:t>
                      </a:r>
                      <a:r>
                        <a:rPr lang="en-US" sz="1800" dirty="0" smtClean="0"/>
                        <a:t> </a:t>
                      </a:r>
                      <a:r>
                        <a:rPr lang="en-US" sz="1800" dirty="0" err="1" smtClean="0"/>
                        <a:t>liimapuulevy</a:t>
                      </a:r>
                      <a:endParaRPr lang="en-US" sz="1800" dirty="0"/>
                    </a:p>
                  </a:txBody>
                  <a:tcPr marL="84406" marR="84406"/>
                </a:tc>
                <a:tc>
                  <a:txBody>
                    <a:bodyPr/>
                    <a:lstStyle/>
                    <a:p>
                      <a:r>
                        <a:rPr lang="en-US" sz="1600" dirty="0" err="1" smtClean="0"/>
                        <a:t>Aspergillus</a:t>
                      </a:r>
                      <a:r>
                        <a:rPr lang="en-US" sz="1600" dirty="0" smtClean="0"/>
                        <a:t>, </a:t>
                      </a:r>
                      <a:r>
                        <a:rPr lang="en-US" sz="1600" dirty="0" err="1" smtClean="0"/>
                        <a:t>Penicillium</a:t>
                      </a:r>
                      <a:r>
                        <a:rPr lang="en-US" sz="1600" dirty="0" smtClean="0"/>
                        <a:t> </a:t>
                      </a:r>
                      <a:endParaRPr lang="en-US" sz="1600" i="1" dirty="0"/>
                    </a:p>
                  </a:txBody>
                  <a:tcPr marL="84406" marR="84406"/>
                </a:tc>
                <a:tc>
                  <a:txBody>
                    <a:bodyPr/>
                    <a:lstStyle/>
                    <a:p>
                      <a:r>
                        <a:rPr lang="en-US" sz="1600" dirty="0" err="1" smtClean="0"/>
                        <a:t>Aspergillus</a:t>
                      </a:r>
                      <a:r>
                        <a:rPr lang="en-US" sz="1600" dirty="0" smtClean="0"/>
                        <a:t>, </a:t>
                      </a:r>
                      <a:r>
                        <a:rPr lang="en-US" sz="1600" dirty="0" err="1" smtClean="0"/>
                        <a:t>Penicillium</a:t>
                      </a:r>
                      <a:r>
                        <a:rPr lang="en-US" sz="1600" dirty="0" smtClean="0"/>
                        <a:t>, </a:t>
                      </a:r>
                      <a:r>
                        <a:rPr lang="en-US" sz="1600" dirty="0" err="1" smtClean="0"/>
                        <a:t>Mycosphaerallaceae</a:t>
                      </a:r>
                      <a:endParaRPr lang="en-US" sz="1600" i="1" dirty="0"/>
                    </a:p>
                  </a:txBody>
                  <a:tcPr marL="84406" marR="84406"/>
                </a:tc>
              </a:tr>
              <a:tr h="1152092">
                <a:tc>
                  <a:txBody>
                    <a:bodyPr/>
                    <a:lstStyle/>
                    <a:p>
                      <a:r>
                        <a:rPr lang="en-US" sz="1800" dirty="0" err="1" smtClean="0"/>
                        <a:t>Kevyt</a:t>
                      </a:r>
                      <a:r>
                        <a:rPr lang="en-US" sz="1800" dirty="0" smtClean="0"/>
                        <a:t> </a:t>
                      </a:r>
                      <a:r>
                        <a:rPr lang="en-US" sz="1800" dirty="0" err="1" smtClean="0"/>
                        <a:t>betoni</a:t>
                      </a:r>
                      <a:endParaRPr lang="en-US" sz="1800" dirty="0"/>
                    </a:p>
                  </a:txBody>
                  <a:tcPr marL="84406" marR="84406"/>
                </a:tc>
                <a:tc>
                  <a:txBody>
                    <a:bodyPr/>
                    <a:lstStyle/>
                    <a:p>
                      <a:r>
                        <a:rPr lang="en-US" sz="1600" dirty="0" err="1" smtClean="0"/>
                        <a:t>Aspergillus</a:t>
                      </a:r>
                      <a:r>
                        <a:rPr lang="en-US" sz="1600" dirty="0" smtClean="0"/>
                        <a:t>,</a:t>
                      </a:r>
                      <a:r>
                        <a:rPr lang="en-US" sz="1600" baseline="0" dirty="0" smtClean="0"/>
                        <a:t> </a:t>
                      </a:r>
                      <a:r>
                        <a:rPr lang="en-US" sz="1600" baseline="0" dirty="0" err="1" smtClean="0"/>
                        <a:t>Penicillium</a:t>
                      </a:r>
                      <a:r>
                        <a:rPr lang="en-US" sz="1600" baseline="0" dirty="0" smtClean="0"/>
                        <a:t>, </a:t>
                      </a:r>
                      <a:r>
                        <a:rPr lang="en-US" sz="1600" baseline="0" dirty="0" err="1" smtClean="0"/>
                        <a:t>Stachybotrys</a:t>
                      </a:r>
                      <a:endParaRPr lang="en-US" sz="1600" i="1" dirty="0"/>
                    </a:p>
                  </a:txBody>
                  <a:tcPr marL="84406" marR="84406"/>
                </a:tc>
                <a:tc>
                  <a:txBody>
                    <a:bodyPr/>
                    <a:lstStyle/>
                    <a:p>
                      <a:r>
                        <a:rPr lang="en-US" sz="1600" dirty="0" err="1" smtClean="0"/>
                        <a:t>Aspergillus</a:t>
                      </a:r>
                      <a:r>
                        <a:rPr lang="en-US" sz="1600" dirty="0" smtClean="0"/>
                        <a:t>,</a:t>
                      </a:r>
                      <a:r>
                        <a:rPr lang="en-US" sz="1600" baseline="0" dirty="0" smtClean="0"/>
                        <a:t> </a:t>
                      </a:r>
                      <a:r>
                        <a:rPr lang="en-US" sz="1600" dirty="0" err="1" smtClean="0"/>
                        <a:t>Eurotium</a:t>
                      </a:r>
                      <a:r>
                        <a:rPr lang="en-US" sz="1600" dirty="0" smtClean="0"/>
                        <a:t>, </a:t>
                      </a:r>
                      <a:r>
                        <a:rPr lang="en-US" sz="1600" dirty="0" err="1" smtClean="0"/>
                        <a:t>Stachybotrys</a:t>
                      </a:r>
                      <a:r>
                        <a:rPr lang="en-US" sz="1600" dirty="0" smtClean="0"/>
                        <a:t>, </a:t>
                      </a:r>
                      <a:r>
                        <a:rPr lang="en-US" sz="1600" dirty="0" err="1" smtClean="0"/>
                        <a:t>Phaeophysica</a:t>
                      </a:r>
                      <a:r>
                        <a:rPr lang="en-US" sz="1600" dirty="0" smtClean="0"/>
                        <a:t>,</a:t>
                      </a:r>
                      <a:r>
                        <a:rPr lang="en-US" sz="1600" baseline="0" dirty="0" smtClean="0"/>
                        <a:t> </a:t>
                      </a:r>
                      <a:r>
                        <a:rPr lang="en-US" sz="1600" baseline="0" dirty="0" err="1" smtClean="0"/>
                        <a:t>Punctelia</a:t>
                      </a:r>
                      <a:r>
                        <a:rPr lang="en-US" sz="1600" baseline="0" dirty="0" smtClean="0"/>
                        <a:t>, </a:t>
                      </a:r>
                      <a:r>
                        <a:rPr lang="en-US" sz="1600" baseline="0" dirty="0" err="1" smtClean="0"/>
                        <a:t>Nectria</a:t>
                      </a:r>
                      <a:endParaRPr lang="en-US" sz="1600" i="1" dirty="0"/>
                    </a:p>
                  </a:txBody>
                  <a:tcPr marL="84406" marR="84406"/>
                </a:tc>
              </a:tr>
              <a:tr h="888757">
                <a:tc>
                  <a:txBody>
                    <a:bodyPr/>
                    <a:lstStyle/>
                    <a:p>
                      <a:r>
                        <a:rPr lang="en-US" sz="1800" dirty="0" err="1" smtClean="0"/>
                        <a:t>Mineraalivilla</a:t>
                      </a:r>
                      <a:endParaRPr lang="en-US" sz="1800" dirty="0"/>
                    </a:p>
                  </a:txBody>
                  <a:tcPr marL="84406" marR="84406"/>
                </a:tc>
                <a:tc>
                  <a:txBody>
                    <a:bodyPr/>
                    <a:lstStyle/>
                    <a:p>
                      <a:r>
                        <a:rPr lang="en-US" sz="1600" dirty="0" err="1" smtClean="0"/>
                        <a:t>Aspergillus</a:t>
                      </a:r>
                      <a:r>
                        <a:rPr lang="en-US" sz="1600" dirty="0" smtClean="0"/>
                        <a:t>, </a:t>
                      </a:r>
                      <a:r>
                        <a:rPr lang="en-US" sz="1600" dirty="0" err="1" smtClean="0"/>
                        <a:t>Penicillium</a:t>
                      </a:r>
                      <a:endParaRPr lang="en-US" sz="1600" i="1" dirty="0"/>
                    </a:p>
                  </a:txBody>
                  <a:tcPr marL="84406" marR="84406"/>
                </a:tc>
                <a:tc>
                  <a:txBody>
                    <a:bodyPr/>
                    <a:lstStyle/>
                    <a:p>
                      <a:r>
                        <a:rPr lang="en-US" sz="1600" dirty="0" err="1" smtClean="0"/>
                        <a:t>Aspergillus</a:t>
                      </a:r>
                      <a:r>
                        <a:rPr lang="en-US" sz="1600" dirty="0" smtClean="0"/>
                        <a:t>, </a:t>
                      </a:r>
                      <a:r>
                        <a:rPr lang="en-US" sz="1600" dirty="0" err="1" smtClean="0"/>
                        <a:t>Penicillium</a:t>
                      </a:r>
                      <a:r>
                        <a:rPr lang="en-US" sz="1600" dirty="0" smtClean="0"/>
                        <a:t>, </a:t>
                      </a:r>
                      <a:r>
                        <a:rPr lang="en-US" sz="1600" dirty="0" err="1" smtClean="0"/>
                        <a:t>Mycosphaerella</a:t>
                      </a:r>
                      <a:r>
                        <a:rPr lang="en-US" sz="1600" dirty="0" smtClean="0"/>
                        <a:t>, </a:t>
                      </a:r>
                      <a:r>
                        <a:rPr lang="en-US" sz="1600" dirty="0" err="1" smtClean="0"/>
                        <a:t>Phaeophysica</a:t>
                      </a:r>
                      <a:r>
                        <a:rPr lang="en-US" sz="1600" dirty="0" smtClean="0"/>
                        <a:t>, </a:t>
                      </a:r>
                      <a:r>
                        <a:rPr lang="en-US" sz="1600" dirty="0" err="1" smtClean="0"/>
                        <a:t>Punctelia</a:t>
                      </a:r>
                      <a:endParaRPr lang="en-US" sz="1600" i="1" dirty="0"/>
                    </a:p>
                  </a:txBody>
                  <a:tcPr marL="84406" marR="84406"/>
                </a:tc>
              </a:tr>
              <a:tr h="1152092">
                <a:tc>
                  <a:txBody>
                    <a:bodyPr/>
                    <a:lstStyle/>
                    <a:p>
                      <a:r>
                        <a:rPr lang="en-US" sz="1800" dirty="0" err="1" smtClean="0"/>
                        <a:t>Polyesteri</a:t>
                      </a:r>
                      <a:r>
                        <a:rPr lang="en-US" sz="1800" dirty="0" smtClean="0"/>
                        <a:t> </a:t>
                      </a:r>
                      <a:r>
                        <a:rPr lang="en-US" sz="1800" dirty="0" err="1" smtClean="0"/>
                        <a:t>kuitueriste</a:t>
                      </a:r>
                      <a:endParaRPr lang="en-US" sz="1800" dirty="0"/>
                    </a:p>
                  </a:txBody>
                  <a:tcPr marL="84406" marR="84406"/>
                </a:tc>
                <a:tc>
                  <a:txBody>
                    <a:bodyPr/>
                    <a:lstStyle/>
                    <a:p>
                      <a:r>
                        <a:rPr lang="en-US" sz="1600" dirty="0" err="1" smtClean="0"/>
                        <a:t>Aspergillus</a:t>
                      </a:r>
                      <a:r>
                        <a:rPr lang="en-US" sz="1600" dirty="0" smtClean="0"/>
                        <a:t>,</a:t>
                      </a:r>
                      <a:r>
                        <a:rPr lang="en-US" sz="1600" baseline="0" dirty="0" smtClean="0"/>
                        <a:t> </a:t>
                      </a:r>
                      <a:r>
                        <a:rPr lang="en-US" sz="1600" baseline="0" dirty="0" err="1" smtClean="0"/>
                        <a:t>Penicillium</a:t>
                      </a:r>
                      <a:endParaRPr lang="en-US" sz="1600" i="1" dirty="0"/>
                    </a:p>
                  </a:txBody>
                  <a:tcPr marL="84406" marR="84406"/>
                </a:tc>
                <a:tc>
                  <a:txBody>
                    <a:bodyPr/>
                    <a:lstStyle/>
                    <a:p>
                      <a:r>
                        <a:rPr lang="en-US" sz="1600" dirty="0" err="1" smtClean="0"/>
                        <a:t>Aspergillus</a:t>
                      </a:r>
                      <a:r>
                        <a:rPr lang="en-US" sz="1600" dirty="0" smtClean="0"/>
                        <a:t>,</a:t>
                      </a:r>
                      <a:r>
                        <a:rPr lang="en-US" sz="1600" baseline="0" dirty="0" smtClean="0"/>
                        <a:t> </a:t>
                      </a:r>
                      <a:r>
                        <a:rPr lang="en-US" sz="1600" baseline="0" dirty="0" err="1" smtClean="0"/>
                        <a:t>Mycosphaerella</a:t>
                      </a:r>
                      <a:r>
                        <a:rPr lang="en-US" sz="1600" baseline="0" dirty="0" smtClean="0"/>
                        <a:t>, </a:t>
                      </a:r>
                      <a:r>
                        <a:rPr lang="en-US" sz="1600" baseline="0" dirty="0" err="1" smtClean="0"/>
                        <a:t>Heterodermia</a:t>
                      </a:r>
                      <a:r>
                        <a:rPr lang="en-US" sz="1600" baseline="0" dirty="0" smtClean="0"/>
                        <a:t>, </a:t>
                      </a:r>
                      <a:r>
                        <a:rPr lang="en-US" sz="1600" baseline="0" dirty="0" err="1" smtClean="0"/>
                        <a:t>Pleosporaceae</a:t>
                      </a:r>
                      <a:endParaRPr lang="en-US" sz="1600" i="1" dirty="0"/>
                    </a:p>
                  </a:txBody>
                  <a:tcPr marL="84406" marR="84406"/>
                </a:tc>
              </a:tr>
            </a:tbl>
          </a:graphicData>
        </a:graphic>
      </p:graphicFrame>
      <p:sp>
        <p:nvSpPr>
          <p:cNvPr id="5" name="Slide Number Placeholder 4"/>
          <p:cNvSpPr>
            <a:spLocks noGrp="1"/>
          </p:cNvSpPr>
          <p:nvPr>
            <p:ph type="sldNum" sz="quarter" idx="12"/>
          </p:nvPr>
        </p:nvSpPr>
        <p:spPr/>
        <p:txBody>
          <a:bodyPr/>
          <a:lstStyle/>
          <a:p>
            <a:fld id="{CC4B5847-1FA8-4EAB-8786-A0336426E059}" type="slidenum">
              <a:rPr lang="fi-FI" smtClean="0"/>
              <a:pPr/>
              <a:t>16</a:t>
            </a:fld>
            <a:endParaRPr lang="fi-FI"/>
          </a:p>
        </p:txBody>
      </p:sp>
    </p:spTree>
    <p:extLst>
      <p:ext uri="{BB962C8B-B14F-4D97-AF65-F5344CB8AC3E}">
        <p14:creationId xmlns:p14="http://schemas.microsoft.com/office/powerpoint/2010/main" val="38147189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p:cNvSpPr>
          <p:nvPr>
            <p:ph type="title"/>
          </p:nvPr>
        </p:nvSpPr>
        <p:spPr/>
        <p:txBody>
          <a:bodyPr/>
          <a:lstStyle/>
          <a:p>
            <a:r>
              <a:rPr lang="en-US" altLang="fi-FI" dirty="0" err="1" smtClean="0">
                <a:ea typeface="ＭＳ Ｐゴシック" panose="020B0600070205080204" pitchFamily="34" charset="-128"/>
              </a:rPr>
              <a:t>Mikrobipitoisuudet</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eri</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materiaaleissa</a:t>
            </a:r>
            <a:r>
              <a:rPr lang="en-US" altLang="fi-FI" dirty="0" smtClean="0">
                <a:ea typeface="ＭＳ Ｐゴシック" panose="020B0600070205080204" pitchFamily="34" charset="-128"/>
              </a:rPr>
              <a:t> </a:t>
            </a:r>
            <a:br>
              <a:rPr lang="en-US" altLang="fi-FI" dirty="0" smtClean="0">
                <a:ea typeface="ＭＳ Ｐゴシック" panose="020B0600070205080204" pitchFamily="34" charset="-128"/>
              </a:rPr>
            </a:br>
            <a:r>
              <a:rPr lang="en-US" altLang="fi-FI" sz="1600" dirty="0" smtClean="0">
                <a:ea typeface="ＭＳ Ｐゴシック" panose="020B0600070205080204" pitchFamily="34" charset="-128"/>
              </a:rPr>
              <a:t>(n=1084) </a:t>
            </a:r>
            <a:r>
              <a:rPr lang="en-US" altLang="fi-FI" sz="1600" dirty="0" err="1" smtClean="0">
                <a:ea typeface="ＭＳ Ｐゴシック" panose="020B0600070205080204" pitchFamily="34" charset="-128"/>
              </a:rPr>
              <a:t>Reiman</a:t>
            </a:r>
            <a:r>
              <a:rPr lang="en-US" altLang="fi-FI" sz="1600" dirty="0" smtClean="0">
                <a:ea typeface="ＭＳ Ｐゴシック" panose="020B0600070205080204" pitchFamily="34" charset="-128"/>
              </a:rPr>
              <a:t> </a:t>
            </a:r>
            <a:r>
              <a:rPr lang="en-US" altLang="fi-FI" sz="1600" dirty="0" err="1" smtClean="0">
                <a:ea typeface="ＭＳ Ｐゴシック" panose="020B0600070205080204" pitchFamily="34" charset="-128"/>
              </a:rPr>
              <a:t>ym</a:t>
            </a:r>
            <a:r>
              <a:rPr lang="en-US" altLang="fi-FI" sz="1600" dirty="0" smtClean="0">
                <a:ea typeface="ＭＳ Ｐゴシック" panose="020B0600070205080204" pitchFamily="34" charset="-128"/>
              </a:rPr>
              <a:t>. </a:t>
            </a:r>
            <a:r>
              <a:rPr lang="en-US" altLang="fi-FI" sz="1300" dirty="0" smtClean="0">
                <a:ea typeface="ＭＳ Ｐゴシック" panose="020B0600070205080204" pitchFamily="34" charset="-128"/>
              </a:rPr>
              <a:t>2000 </a:t>
            </a:r>
          </a:p>
        </p:txBody>
      </p:sp>
      <p:graphicFrame>
        <p:nvGraphicFramePr>
          <p:cNvPr id="20486" name="Object 3"/>
          <p:cNvGraphicFramePr>
            <a:graphicFrameLocks noGrp="1" noChangeAspect="1"/>
          </p:cNvGraphicFramePr>
          <p:nvPr>
            <p:ph idx="1"/>
            <p:extLst>
              <p:ext uri="{D42A27DB-BD31-4B8C-83A1-F6EECF244321}">
                <p14:modId xmlns:p14="http://schemas.microsoft.com/office/powerpoint/2010/main" val="1154587255"/>
              </p:ext>
            </p:extLst>
          </p:nvPr>
        </p:nvGraphicFramePr>
        <p:xfrm>
          <a:off x="683568" y="1916832"/>
          <a:ext cx="7480300" cy="4392613"/>
        </p:xfrm>
        <a:graphic>
          <a:graphicData uri="http://schemas.openxmlformats.org/presentationml/2006/ole">
            <mc:AlternateContent xmlns:mc="http://schemas.openxmlformats.org/markup-compatibility/2006">
              <mc:Choice xmlns:v="urn:schemas-microsoft-com:vml" Requires="v">
                <p:oleObj spid="_x0000_s11305" name="Document" r:id="rId4" imgW="7868412" imgH="4619244" progId="Word.Document.8">
                  <p:embed/>
                </p:oleObj>
              </mc:Choice>
              <mc:Fallback>
                <p:oleObj name="Document" r:id="rId4" imgW="7868412" imgH="461924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916832"/>
                        <a:ext cx="7480300" cy="4392613"/>
                      </a:xfrm>
                      <a:prstGeom prst="rect">
                        <a:avLst/>
                      </a:prstGeom>
                      <a:noFill/>
                      <a:ln>
                        <a:noFill/>
                      </a:ln>
                      <a:extLst/>
                    </p:spPr>
                  </p:pic>
                </p:oleObj>
              </mc:Fallback>
            </mc:AlternateContent>
          </a:graphicData>
        </a:graphic>
      </p:graphicFrame>
      <p:sp>
        <p:nvSpPr>
          <p:cNvPr id="2048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91E43F7-6560-4464-9FBE-B37B85AF0103}" type="slidenum">
              <a:rPr lang="fi-FI" altLang="fi-FI" b="0" smtClean="0">
                <a:latin typeface="+mn-lt"/>
              </a:rPr>
              <a:pPr/>
              <a:t>17</a:t>
            </a:fld>
            <a:endParaRPr lang="fi-FI" altLang="fi-FI" b="0" dirty="0" smtClean="0">
              <a:latin typeface="+mn-lt"/>
            </a:endParaRPr>
          </a:p>
        </p:txBody>
      </p:sp>
      <p:sp>
        <p:nvSpPr>
          <p:cNvPr id="20487" name="TextBox 1"/>
          <p:cNvSpPr txBox="1">
            <a:spLocks noChangeArrowheads="1"/>
          </p:cNvSpPr>
          <p:nvPr/>
        </p:nvSpPr>
        <p:spPr bwMode="auto">
          <a:xfrm>
            <a:off x="901888" y="1411507"/>
            <a:ext cx="7653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i-FI" altLang="fi-FI"/>
              <a:t>n                37            31         196           78         312         58          372</a:t>
            </a:r>
          </a:p>
        </p:txBody>
      </p:sp>
    </p:spTree>
    <p:extLst>
      <p:ext uri="{BB962C8B-B14F-4D97-AF65-F5344CB8AC3E}">
        <p14:creationId xmlns:p14="http://schemas.microsoft.com/office/powerpoint/2010/main" val="3845602210"/>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p:cNvSpPr>
          <p:nvPr>
            <p:ph type="title"/>
          </p:nvPr>
        </p:nvSpPr>
        <p:spPr>
          <a:xfrm>
            <a:off x="794244" y="980458"/>
            <a:ext cx="8349756" cy="1079500"/>
          </a:xfrm>
        </p:spPr>
        <p:txBody>
          <a:bodyPr>
            <a:normAutofit fontScale="90000"/>
          </a:bodyPr>
          <a:lstStyle/>
          <a:p>
            <a:r>
              <a:rPr lang="en-US" altLang="fi-FI" dirty="0" err="1" smtClean="0">
                <a:ea typeface="ＭＳ Ｐゴシック" panose="020B0600070205080204" pitchFamily="34" charset="-128"/>
              </a:rPr>
              <a:t>Mikrobipitoisuudet</a:t>
            </a:r>
            <a:r>
              <a:rPr lang="en-US" altLang="fi-FI" dirty="0" smtClean="0">
                <a:ea typeface="ＭＳ Ｐゴシック" panose="020B0600070205080204" pitchFamily="34" charset="-128"/>
              </a:rPr>
              <a:t> ja </a:t>
            </a:r>
            <a:r>
              <a:rPr lang="en-US" altLang="fi-FI" dirty="0" err="1" smtClean="0">
                <a:ea typeface="ＭＳ Ｐゴシック" panose="020B0600070205080204" pitchFamily="34" charset="-128"/>
              </a:rPr>
              <a:t>mahdollisten</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toksiinintuottaja-sienten</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esiintyminen</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eri</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materiaaleissa</a:t>
            </a:r>
            <a:r>
              <a:rPr lang="en-US" altLang="fi-FI" dirty="0" smtClean="0">
                <a:ea typeface="ＭＳ Ｐゴシック" panose="020B0600070205080204" pitchFamily="34" charset="-128"/>
              </a:rPr>
              <a:t> </a:t>
            </a:r>
            <a:r>
              <a:rPr lang="en-US" altLang="fi-FI" sz="1300" dirty="0" smtClean="0">
                <a:ea typeface="ＭＳ Ｐゴシック" panose="020B0600070205080204" pitchFamily="34" charset="-128"/>
              </a:rPr>
              <a:t/>
            </a:r>
            <a:br>
              <a:rPr lang="en-US" altLang="fi-FI" sz="1300" dirty="0" smtClean="0">
                <a:ea typeface="ＭＳ Ｐゴシック" panose="020B0600070205080204" pitchFamily="34" charset="-128"/>
              </a:rPr>
            </a:br>
            <a:r>
              <a:rPr lang="en-US" altLang="fi-FI" sz="2000" dirty="0" smtClean="0">
                <a:ea typeface="ＭＳ Ｐゴシック" panose="020B0600070205080204" pitchFamily="34" charset="-128"/>
              </a:rPr>
              <a:t>(n=1084) </a:t>
            </a:r>
            <a:r>
              <a:rPr lang="en-US" altLang="fi-FI" sz="2000" dirty="0" err="1" smtClean="0">
                <a:ea typeface="ＭＳ Ｐゴシック" panose="020B0600070205080204" pitchFamily="34" charset="-128"/>
              </a:rPr>
              <a:t>Reiman</a:t>
            </a:r>
            <a:r>
              <a:rPr lang="en-US" altLang="fi-FI" sz="2000" dirty="0" smtClean="0">
                <a:ea typeface="ＭＳ Ｐゴシック" panose="020B0600070205080204" pitchFamily="34" charset="-128"/>
              </a:rPr>
              <a:t> </a:t>
            </a:r>
            <a:r>
              <a:rPr lang="en-US" altLang="fi-FI" sz="2000" dirty="0" err="1" smtClean="0">
                <a:ea typeface="ＭＳ Ｐゴシック" panose="020B0600070205080204" pitchFamily="34" charset="-128"/>
              </a:rPr>
              <a:t>ym</a:t>
            </a:r>
            <a:r>
              <a:rPr lang="en-US" altLang="fi-FI" sz="2000" dirty="0" smtClean="0">
                <a:ea typeface="ＭＳ Ｐゴシック" panose="020B0600070205080204" pitchFamily="34" charset="-128"/>
              </a:rPr>
              <a:t>. 2000 </a:t>
            </a:r>
          </a:p>
        </p:txBody>
      </p:sp>
      <p:sp>
        <p:nvSpPr>
          <p:cNvPr id="21510" name="Rectangle 3"/>
          <p:cNvSpPr>
            <a:spLocks noGrp="1"/>
          </p:cNvSpPr>
          <p:nvPr>
            <p:ph idx="1"/>
          </p:nvPr>
        </p:nvSpPr>
        <p:spPr>
          <a:xfrm>
            <a:off x="539551" y="2132856"/>
            <a:ext cx="7489825" cy="4392614"/>
          </a:xfrm>
        </p:spPr>
        <p:txBody>
          <a:bodyPr/>
          <a:lstStyle/>
          <a:p>
            <a:pPr lvl="1"/>
            <a:r>
              <a:rPr lang="en-US" altLang="fi-FI" sz="2000" dirty="0" err="1" smtClean="0">
                <a:ea typeface="ＭＳ Ｐゴシック" panose="020B0600070205080204" pitchFamily="34" charset="-128"/>
                <a:cs typeface="ＭＳ Ｐゴシック" panose="020B0600070205080204" pitchFamily="34" charset="-128"/>
              </a:rPr>
              <a:t>Yhteenveto</a:t>
            </a:r>
            <a:endParaRPr lang="en-US" altLang="fi-FI" sz="2000" dirty="0" smtClean="0">
              <a:ea typeface="ＭＳ Ｐゴシック" panose="020B0600070205080204" pitchFamily="34" charset="-128"/>
              <a:cs typeface="Georgia" panose="02040502050405020303" pitchFamily="18" charset="0"/>
            </a:endParaRPr>
          </a:p>
          <a:p>
            <a:pPr lvl="1"/>
            <a:r>
              <a:rPr lang="en-US" altLang="fi-FI" sz="2000" dirty="0" err="1">
                <a:ea typeface="ＭＳ Ｐゴシック" panose="020B0600070205080204" pitchFamily="34" charset="-128"/>
                <a:cs typeface="Georgia" panose="02040502050405020303" pitchFamily="18" charset="0"/>
              </a:rPr>
              <a:t>K</a:t>
            </a:r>
            <a:r>
              <a:rPr lang="en-US" altLang="fi-FI" sz="2000" dirty="0" err="1" smtClean="0">
                <a:ea typeface="ＭＳ Ｐゴシック" panose="020B0600070205080204" pitchFamily="34" charset="-128"/>
                <a:cs typeface="Georgia" panose="02040502050405020303" pitchFamily="18" charset="0"/>
              </a:rPr>
              <a:t>aikissa</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materiaaleissa</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mikrobipitoisuudet</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varsin</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suuria</a:t>
            </a:r>
            <a:endParaRPr lang="en-US" altLang="fi-FI" sz="2000" dirty="0" smtClean="0">
              <a:ea typeface="ＭＳ Ｐゴシック" panose="020B0600070205080204" pitchFamily="34" charset="-128"/>
              <a:cs typeface="Georgia" panose="02040502050405020303" pitchFamily="18" charset="0"/>
            </a:endParaRPr>
          </a:p>
          <a:p>
            <a:pPr lvl="2"/>
            <a:r>
              <a:rPr lang="en-US" altLang="fi-FI" sz="2000" dirty="0" err="1" smtClean="0">
                <a:ea typeface="ＭＳ Ｐゴシック" panose="020B0600070205080204" pitchFamily="34" charset="-128"/>
                <a:cs typeface="Georgia" panose="02040502050405020303" pitchFamily="18" charset="0"/>
              </a:rPr>
              <a:t>lastulevyssä</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suurimmat</a:t>
            </a:r>
            <a:endParaRPr lang="en-US" altLang="fi-FI" sz="2000" dirty="0" smtClean="0">
              <a:ea typeface="ＭＳ Ｐゴシック" panose="020B0600070205080204" pitchFamily="34" charset="-128"/>
              <a:cs typeface="Georgia" panose="02040502050405020303" pitchFamily="18" charset="0"/>
            </a:endParaRPr>
          </a:p>
          <a:p>
            <a:pPr lvl="2"/>
            <a:r>
              <a:rPr lang="en-US" altLang="fi-FI" sz="2000" dirty="0" err="1" smtClean="0">
                <a:ea typeface="ＭＳ Ｐゴシック" panose="020B0600070205080204" pitchFamily="34" charset="-128"/>
                <a:cs typeface="Georgia" panose="02040502050405020303" pitchFamily="18" charset="0"/>
              </a:rPr>
              <a:t>mineraalivillassa</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kerta</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luokkaa</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suurempia</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kuin</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lasivillassa</a:t>
            </a:r>
            <a:endParaRPr lang="en-US" altLang="fi-FI" sz="2000" dirty="0" smtClean="0">
              <a:ea typeface="ＭＳ Ｐゴシック" panose="020B0600070205080204" pitchFamily="34" charset="-128"/>
              <a:cs typeface="Georgia" panose="02040502050405020303" pitchFamily="18" charset="0"/>
            </a:endParaRPr>
          </a:p>
          <a:p>
            <a:pPr lvl="1"/>
            <a:endParaRPr lang="en-US" altLang="fi-FI" sz="2000" dirty="0" smtClean="0">
              <a:ea typeface="ＭＳ Ｐゴシック" panose="020B0600070205080204" pitchFamily="34" charset="-128"/>
              <a:cs typeface="Georgia" panose="02040502050405020303" pitchFamily="18" charset="0"/>
            </a:endParaRPr>
          </a:p>
          <a:p>
            <a:pPr lvl="1"/>
            <a:r>
              <a:rPr lang="en-US" altLang="fi-FI" sz="2000" dirty="0" err="1">
                <a:ea typeface="ＭＳ Ｐゴシック" panose="020B0600070205080204" pitchFamily="34" charset="-128"/>
                <a:cs typeface="Georgia" panose="02040502050405020303" pitchFamily="18" charset="0"/>
              </a:rPr>
              <a:t>M</a:t>
            </a:r>
            <a:r>
              <a:rPr lang="en-US" altLang="fi-FI" sz="2000" dirty="0" err="1" smtClean="0">
                <a:ea typeface="ＭＳ Ｐゴシック" panose="020B0600070205080204" pitchFamily="34" charset="-128"/>
                <a:cs typeface="Georgia" panose="02040502050405020303" pitchFamily="18" charset="0"/>
              </a:rPr>
              <a:t>ahdollisia</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toksiinintuottajia</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löytyi</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kaikista</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materiaaleista</a:t>
            </a:r>
            <a:endParaRPr lang="en-US" altLang="fi-FI" sz="2000" dirty="0" smtClean="0">
              <a:ea typeface="ＭＳ Ｐゴシック" panose="020B0600070205080204" pitchFamily="34" charset="-128"/>
              <a:cs typeface="Georgia" panose="02040502050405020303" pitchFamily="18" charset="0"/>
            </a:endParaRPr>
          </a:p>
          <a:p>
            <a:pPr lvl="2"/>
            <a:r>
              <a:rPr lang="en-US" altLang="fi-FI" sz="2000" i="1" dirty="0" err="1" smtClean="0">
                <a:ea typeface="ＭＳ Ｐゴシック" panose="020B0600070205080204" pitchFamily="34" charset="-128"/>
                <a:cs typeface="Georgia" panose="02040502050405020303" pitchFamily="18" charset="0"/>
              </a:rPr>
              <a:t>Chaetomium</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yleisin</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lastulevyssä</a:t>
            </a:r>
            <a:endParaRPr lang="en-US" altLang="fi-FI" sz="2000" dirty="0" smtClean="0">
              <a:ea typeface="ＭＳ Ｐゴシック" panose="020B0600070205080204" pitchFamily="34" charset="-128"/>
              <a:cs typeface="Georgia" panose="02040502050405020303" pitchFamily="18" charset="0"/>
            </a:endParaRPr>
          </a:p>
          <a:p>
            <a:pPr lvl="2"/>
            <a:r>
              <a:rPr lang="en-US" altLang="fi-FI" sz="2000" i="1" dirty="0" smtClean="0">
                <a:ea typeface="ＭＳ Ｐゴシック" panose="020B0600070205080204" pitchFamily="34" charset="-128"/>
                <a:cs typeface="Georgia" panose="02040502050405020303" pitchFamily="18" charset="0"/>
              </a:rPr>
              <a:t>Fusarium</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lastulevyssä</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puussa</a:t>
            </a:r>
            <a:r>
              <a:rPr lang="en-US" altLang="fi-FI" sz="2000" dirty="0" smtClean="0">
                <a:ea typeface="ＭＳ Ｐゴシック" panose="020B0600070205080204" pitchFamily="34" charset="-128"/>
                <a:cs typeface="Georgia" panose="02040502050405020303" pitchFamily="18" charset="0"/>
              </a:rPr>
              <a:t> ja </a:t>
            </a:r>
            <a:r>
              <a:rPr lang="en-US" altLang="fi-FI" sz="2000" dirty="0" err="1" smtClean="0">
                <a:ea typeface="ＭＳ Ｐゴシック" panose="020B0600070205080204" pitchFamily="34" charset="-128"/>
                <a:cs typeface="Georgia" panose="02040502050405020303" pitchFamily="18" charset="0"/>
              </a:rPr>
              <a:t>kipsilevyssä</a:t>
            </a:r>
            <a:endParaRPr lang="en-US" altLang="fi-FI" sz="2000" dirty="0" smtClean="0">
              <a:ea typeface="ＭＳ Ｐゴシック" panose="020B0600070205080204" pitchFamily="34" charset="-128"/>
              <a:cs typeface="Georgia" panose="02040502050405020303" pitchFamily="18" charset="0"/>
            </a:endParaRPr>
          </a:p>
          <a:p>
            <a:pPr lvl="2"/>
            <a:r>
              <a:rPr lang="en-US" altLang="fi-FI" sz="2000" dirty="0" err="1" smtClean="0">
                <a:ea typeface="ＭＳ Ｐゴシック" panose="020B0600070205080204" pitchFamily="34" charset="-128"/>
                <a:cs typeface="Georgia" panose="02040502050405020303" pitchFamily="18" charset="0"/>
              </a:rPr>
              <a:t>muut</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yleisimpiä</a:t>
            </a:r>
            <a:r>
              <a:rPr lang="en-US" altLang="fi-FI" sz="2000" dirty="0" smtClean="0">
                <a:ea typeface="ＭＳ Ｐゴシック" panose="020B0600070205080204" pitchFamily="34" charset="-128"/>
                <a:cs typeface="Georgia" panose="02040502050405020303" pitchFamily="18" charset="0"/>
              </a:rPr>
              <a:t> </a:t>
            </a:r>
            <a:r>
              <a:rPr lang="en-US" altLang="fi-FI" sz="2000" dirty="0" err="1" smtClean="0">
                <a:ea typeface="ＭＳ Ｐゴシック" panose="020B0600070205080204" pitchFamily="34" charset="-128"/>
                <a:cs typeface="Georgia" panose="02040502050405020303" pitchFamily="18" charset="0"/>
              </a:rPr>
              <a:t>alapohjahiekassa</a:t>
            </a:r>
            <a:endParaRPr lang="en-US" altLang="fi-FI" sz="2000" dirty="0" smtClean="0">
              <a:ea typeface="ＭＳ Ｐゴシック" panose="020B0600070205080204" pitchFamily="34" charset="-128"/>
              <a:cs typeface="Georgia" panose="02040502050405020303" pitchFamily="18" charset="0"/>
            </a:endParaRPr>
          </a:p>
        </p:txBody>
      </p:sp>
      <p:sp>
        <p:nvSpPr>
          <p:cNvPr id="21507"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AEAD4B94-F0C7-4A1F-824B-AAC1D4F59C5B}" type="slidenum">
              <a:rPr lang="fi-FI" altLang="fi-FI" b="0" smtClean="0">
                <a:latin typeface="+mn-lt"/>
              </a:rPr>
              <a:pPr/>
              <a:t>18</a:t>
            </a:fld>
            <a:endParaRPr lang="fi-FI" altLang="fi-FI" b="0" dirty="0" smtClean="0">
              <a:latin typeface="+mn-lt"/>
            </a:endParaRPr>
          </a:p>
        </p:txBody>
      </p:sp>
    </p:spTree>
    <p:extLst>
      <p:ext uri="{BB962C8B-B14F-4D97-AF65-F5344CB8AC3E}">
        <p14:creationId xmlns:p14="http://schemas.microsoft.com/office/powerpoint/2010/main" val="66004197"/>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p:cNvSpPr>
          <p:nvPr>
            <p:ph type="title"/>
          </p:nvPr>
        </p:nvSpPr>
        <p:spPr>
          <a:xfrm>
            <a:off x="796538" y="553248"/>
            <a:ext cx="8065392" cy="1079500"/>
          </a:xfrm>
        </p:spPr>
        <p:txBody>
          <a:bodyPr>
            <a:normAutofit fontScale="90000"/>
          </a:bodyPr>
          <a:lstStyle/>
          <a:p>
            <a:r>
              <a:rPr lang="en-US" altLang="fi-FI" sz="3300" dirty="0" err="1" smtClean="0">
                <a:ea typeface="ＭＳ Ｐゴシック" panose="020B0600070205080204" pitchFamily="34" charset="-128"/>
              </a:rPr>
              <a:t>Materiaalien</a:t>
            </a:r>
            <a:r>
              <a:rPr lang="en-US" altLang="fi-FI" sz="3300" dirty="0" smtClean="0">
                <a:ea typeface="ＭＳ Ｐゴシック" panose="020B0600070205080204" pitchFamily="34" charset="-128"/>
              </a:rPr>
              <a:t> mikrobisto </a:t>
            </a:r>
            <a:r>
              <a:rPr lang="en-US" altLang="fi-FI" sz="3300" dirty="0" err="1" smtClean="0">
                <a:ea typeface="ＭＳ Ｐゴシック" panose="020B0600070205080204" pitchFamily="34" charset="-128"/>
              </a:rPr>
              <a:t>rakennusosittain</a:t>
            </a:r>
            <a:r>
              <a:rPr lang="en-US" altLang="fi-FI" sz="2400" dirty="0" smtClean="0">
                <a:ea typeface="ＭＳ Ｐゴシック" panose="020B0600070205080204" pitchFamily="34" charset="-128"/>
              </a:rPr>
              <a:t/>
            </a:r>
            <a:br>
              <a:rPr lang="en-US" altLang="fi-FI" sz="2400" dirty="0" smtClean="0">
                <a:ea typeface="ＭＳ Ｐゴシック" panose="020B0600070205080204" pitchFamily="34" charset="-128"/>
              </a:rPr>
            </a:br>
            <a:r>
              <a:rPr lang="en-US" altLang="fi-FI" sz="2000" dirty="0" smtClean="0">
                <a:ea typeface="ＭＳ Ｐゴシック" panose="020B0600070205080204" pitchFamily="34" charset="-128"/>
              </a:rPr>
              <a:t>Reiman </a:t>
            </a:r>
            <a:r>
              <a:rPr lang="en-US" altLang="fi-FI" sz="2000" dirty="0" err="1" smtClean="0">
                <a:ea typeface="ＭＳ Ｐゴシック" panose="020B0600070205080204" pitchFamily="34" charset="-128"/>
              </a:rPr>
              <a:t>ym</a:t>
            </a:r>
            <a:r>
              <a:rPr lang="en-US" altLang="fi-FI" sz="2000" dirty="0" smtClean="0">
                <a:ea typeface="ＭＳ Ｐゴシック" panose="020B0600070205080204" pitchFamily="34" charset="-128"/>
              </a:rPr>
              <a:t>. 2002</a:t>
            </a:r>
            <a:r>
              <a:rPr lang="en-US" altLang="fi-FI" sz="1700" dirty="0" smtClean="0">
                <a:ea typeface="ＭＳ Ｐゴシック" panose="020B0600070205080204" pitchFamily="34" charset="-128"/>
              </a:rPr>
              <a:t/>
            </a:r>
            <a:br>
              <a:rPr lang="en-US" altLang="fi-FI" sz="1700" dirty="0" smtClean="0">
                <a:ea typeface="ＭＳ Ｐゴシック" panose="020B0600070205080204" pitchFamily="34" charset="-128"/>
              </a:rPr>
            </a:br>
            <a:endParaRPr lang="en-US" altLang="fi-FI" sz="1700" dirty="0" smtClean="0">
              <a:ea typeface="ＭＳ Ｐゴシック" panose="020B0600070205080204" pitchFamily="34" charset="-128"/>
            </a:endParaRPr>
          </a:p>
        </p:txBody>
      </p:sp>
      <p:sp>
        <p:nvSpPr>
          <p:cNvPr id="22534" name="Rectangle 3"/>
          <p:cNvSpPr>
            <a:spLocks noGrp="1"/>
          </p:cNvSpPr>
          <p:nvPr>
            <p:ph idx="1"/>
          </p:nvPr>
        </p:nvSpPr>
        <p:spPr/>
        <p:txBody>
          <a:bodyPr/>
          <a:lstStyle/>
          <a:p>
            <a:pPr>
              <a:buFont typeface="Arial" panose="020B0604020202020204" pitchFamily="34" charset="0"/>
              <a:buNone/>
            </a:pPr>
            <a:r>
              <a:rPr lang="en-US" altLang="fi-FI" dirty="0" err="1" smtClean="0">
                <a:ea typeface="ＭＳ Ｐゴシック" panose="020B0600070205080204" pitchFamily="34" charset="-128"/>
                <a:cs typeface="ＭＳ Ｐゴシック" panose="020B0600070205080204" pitchFamily="34" charset="-128"/>
              </a:rPr>
              <a:t>Yhteenveto</a:t>
            </a:r>
            <a:endParaRPr lang="en-US" altLang="fi-FI" sz="2000" dirty="0" smtClean="0">
              <a:ea typeface="ＭＳ Ｐゴシック" panose="020B0600070205080204" pitchFamily="34" charset="-128"/>
              <a:cs typeface="Georgia" panose="02040502050405020303" pitchFamily="18" charset="0"/>
            </a:endParaRPr>
          </a:p>
          <a:p>
            <a:pPr lvl="1"/>
            <a:r>
              <a:rPr lang="en-US" altLang="fi-FI" dirty="0" err="1">
                <a:ea typeface="ＭＳ Ｐゴシック" panose="020B0600070205080204" pitchFamily="34" charset="-128"/>
                <a:cs typeface="Georgia" panose="02040502050405020303" pitchFamily="18" charset="0"/>
              </a:rPr>
              <a:t>L</a:t>
            </a:r>
            <a:r>
              <a:rPr lang="en-US" altLang="fi-FI" dirty="0" err="1" smtClean="0">
                <a:ea typeface="ＭＳ Ｐゴシック" panose="020B0600070205080204" pitchFamily="34" charset="-128"/>
                <a:cs typeface="Georgia" panose="02040502050405020303" pitchFamily="18" charset="0"/>
              </a:rPr>
              <a:t>ajisto</a:t>
            </a:r>
            <a:r>
              <a:rPr lang="en-US" altLang="fi-FI" dirty="0" smtClean="0">
                <a:ea typeface="ＭＳ Ｐゴシック" panose="020B0600070205080204" pitchFamily="34" charset="-128"/>
                <a:cs typeface="Georgia" panose="02040502050405020303" pitchFamily="18" charset="0"/>
              </a:rPr>
              <a:t> on </a:t>
            </a:r>
            <a:r>
              <a:rPr lang="en-US" altLang="fi-FI" dirty="0" err="1" smtClean="0">
                <a:ea typeface="ＭＳ Ｐゴシック" panose="020B0600070205080204" pitchFamily="34" charset="-128"/>
                <a:cs typeface="Georgia" panose="02040502050405020303" pitchFamily="18" charset="0"/>
              </a:rPr>
              <a:t>runsas</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erityisesti</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lämpimässä</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erityisesti</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puussa</a:t>
            </a:r>
            <a:endParaRPr lang="en-US" altLang="fi-FI" dirty="0" smtClean="0">
              <a:ea typeface="ＭＳ Ｐゴシック" panose="020B0600070205080204" pitchFamily="34" charset="-128"/>
              <a:cs typeface="Georgia" panose="02040502050405020303" pitchFamily="18" charset="0"/>
            </a:endParaRPr>
          </a:p>
          <a:p>
            <a:pPr lvl="1"/>
            <a:r>
              <a:rPr lang="en-US" altLang="fi-FI" dirty="0" err="1">
                <a:ea typeface="ＭＳ Ｐゴシック" panose="020B0600070205080204" pitchFamily="34" charset="-128"/>
                <a:cs typeface="Georgia" panose="02040502050405020303" pitchFamily="18" charset="0"/>
              </a:rPr>
              <a:t>E</a:t>
            </a:r>
            <a:r>
              <a:rPr lang="en-US" altLang="fi-FI" dirty="0" err="1" smtClean="0">
                <a:ea typeface="ＭＳ Ｐゴシック" panose="020B0600070205080204" pitchFamily="34" charset="-128"/>
                <a:cs typeface="Georgia" panose="02040502050405020303" pitchFamily="18" charset="0"/>
              </a:rPr>
              <a:t>risteissä</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runsas</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mikrobilajisto</a:t>
            </a:r>
            <a:endParaRPr lang="en-US" altLang="fi-FI" dirty="0" smtClean="0">
              <a:ea typeface="ＭＳ Ｐゴシック" panose="020B0600070205080204" pitchFamily="34" charset="-128"/>
              <a:cs typeface="Georgia" panose="02040502050405020303" pitchFamily="18" charset="0"/>
            </a:endParaRPr>
          </a:p>
          <a:p>
            <a:pPr lvl="1"/>
            <a:r>
              <a:rPr lang="en-US" altLang="fi-FI" dirty="0" err="1">
                <a:ea typeface="ＭＳ Ｐゴシック" panose="020B0600070205080204" pitchFamily="34" charset="-128"/>
                <a:cs typeface="Georgia" panose="02040502050405020303" pitchFamily="18" charset="0"/>
              </a:rPr>
              <a:t>K</a:t>
            </a:r>
            <a:r>
              <a:rPr lang="en-US" altLang="fi-FI" dirty="0" err="1" smtClean="0">
                <a:ea typeface="ＭＳ Ｐゴシック" panose="020B0600070205080204" pitchFamily="34" charset="-128"/>
                <a:cs typeface="Georgia" panose="02040502050405020303" pitchFamily="18" charset="0"/>
              </a:rPr>
              <a:t>ertynyt</a:t>
            </a:r>
            <a:r>
              <a:rPr lang="en-US" altLang="fi-FI" dirty="0" smtClean="0">
                <a:ea typeface="ＭＳ Ｐゴシック" panose="020B0600070205080204" pitchFamily="34" charset="-128"/>
                <a:cs typeface="Georgia" panose="02040502050405020303" pitchFamily="18" charset="0"/>
              </a:rPr>
              <a:t> vs. </a:t>
            </a:r>
            <a:r>
              <a:rPr lang="en-US" altLang="fi-FI" dirty="0" err="1" smtClean="0">
                <a:ea typeface="ＭＳ Ｐゴシック" panose="020B0600070205080204" pitchFamily="34" charset="-128"/>
                <a:cs typeface="Georgia" panose="02040502050405020303" pitchFamily="18" charset="0"/>
              </a:rPr>
              <a:t>kasvava</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mikrobisto</a:t>
            </a:r>
            <a:endParaRPr lang="en-US" altLang="fi-FI" dirty="0" smtClean="0">
              <a:ea typeface="ＭＳ Ｐゴシック" panose="020B0600070205080204" pitchFamily="34" charset="-128"/>
              <a:cs typeface="Georgia" panose="02040502050405020303" pitchFamily="18" charset="0"/>
            </a:endParaRPr>
          </a:p>
          <a:p>
            <a:pPr lvl="1"/>
            <a:r>
              <a:rPr lang="en-US" altLang="fi-FI" dirty="0" err="1">
                <a:ea typeface="ＭＳ Ｐゴシック" panose="020B0600070205080204" pitchFamily="34" charset="-128"/>
                <a:cs typeface="Georgia" panose="02040502050405020303" pitchFamily="18" charset="0"/>
              </a:rPr>
              <a:t>M</a:t>
            </a:r>
            <a:r>
              <a:rPr lang="en-US" altLang="fi-FI" dirty="0" err="1" smtClean="0">
                <a:ea typeface="ＭＳ Ｐゴシック" panose="020B0600070205080204" pitchFamily="34" charset="-128"/>
                <a:cs typeface="Georgia" panose="02040502050405020303" pitchFamily="18" charset="0"/>
              </a:rPr>
              <a:t>ikrobivaurioituneen</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rakenteen</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sijainti</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vaikuttaa</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muiden</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tekijöiden</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ohella</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mikrobialtistumisesta</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aiheutuvan</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terveysriskin</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suuruuteen</a:t>
            </a:r>
            <a:endParaRPr lang="en-US" altLang="fi-FI" dirty="0" smtClean="0">
              <a:ea typeface="ＭＳ Ｐゴシック" panose="020B0600070205080204" pitchFamily="34" charset="-128"/>
              <a:cs typeface="Georgia" panose="02040502050405020303" pitchFamily="18" charset="0"/>
            </a:endParaRPr>
          </a:p>
        </p:txBody>
      </p:sp>
      <p:sp>
        <p:nvSpPr>
          <p:cNvPr id="22531"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46DF7D11-8AEE-41E0-B3D7-43CA4E0D59ED}" type="slidenum">
              <a:rPr lang="fi-FI" altLang="fi-FI" sz="800" smtClean="0">
                <a:solidFill>
                  <a:schemeClr val="tx1"/>
                </a:solidFill>
                <a:latin typeface="+mn-lt"/>
              </a:rPr>
              <a:pPr>
                <a:spcBef>
                  <a:spcPct val="0"/>
                </a:spcBef>
                <a:buClrTx/>
                <a:buFontTx/>
                <a:buNone/>
              </a:pPr>
              <a:t>19</a:t>
            </a:fld>
            <a:endParaRPr lang="fi-FI" altLang="fi-FI" sz="800" smtClean="0">
              <a:solidFill>
                <a:schemeClr val="tx1"/>
              </a:solidFill>
              <a:latin typeface="+mn-lt"/>
            </a:endParaRPr>
          </a:p>
        </p:txBody>
      </p:sp>
    </p:spTree>
    <p:extLst>
      <p:ext uri="{BB962C8B-B14F-4D97-AF65-F5344CB8AC3E}">
        <p14:creationId xmlns:p14="http://schemas.microsoft.com/office/powerpoint/2010/main" val="802857709"/>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a:solidFill>
                  <a:srgbClr val="44697D"/>
                </a:solidFill>
              </a:rPr>
              <a:t>Saatteeksi opetusmateriaalin käyttöön</a:t>
            </a:r>
            <a:endParaRPr lang="fi-FI" sz="2000" dirty="0"/>
          </a:p>
        </p:txBody>
      </p:sp>
      <p:sp>
        <p:nvSpPr>
          <p:cNvPr id="3" name="Content Placeholder 2"/>
          <p:cNvSpPr>
            <a:spLocks noGrp="1"/>
          </p:cNvSpPr>
          <p:nvPr>
            <p:ph idx="1"/>
          </p:nvPr>
        </p:nvSpPr>
        <p:spPr/>
        <p:txBody>
          <a:bodyPr>
            <a:normAutofit/>
          </a:bodyPr>
          <a:lstStyle/>
          <a:p>
            <a:r>
              <a:rPr lang="fi-FI" sz="1000" dirty="0" smtClean="0"/>
              <a:t>Opetusmateriaalin keskeisessä osassa ovat rakennuksissa esiintyvät biologiset epäpuhtaudet. Yksittäiset luennot käsittelevät mm. mikrobiologian perusasioita, homeita ja lahoja, erilaisten rakennusten tavanomaisia </a:t>
            </a:r>
            <a:r>
              <a:rPr lang="fi-FI" sz="1000" dirty="0" err="1" smtClean="0"/>
              <a:t>mikrobistoja</a:t>
            </a:r>
            <a:r>
              <a:rPr lang="fi-FI" sz="1000" dirty="0" smtClean="0"/>
              <a:t>, mikrobien ja erilaisten mikrobiepäpuhtauksien näytteenotto- ja analysointimenetelmiä sekä tulkintaohjeita. Mikrobit ovat esimerkkinä Sisäympäristön tutkimukset ja raportointi –osuudessa. Opetusmateriaali </a:t>
            </a:r>
            <a:r>
              <a:rPr lang="fi-FI" sz="1000" dirty="0"/>
              <a:t>sisältää </a:t>
            </a:r>
            <a:r>
              <a:rPr lang="fi-FI" sz="1000" dirty="0" smtClean="0"/>
              <a:t>lisäksi yleistä </a:t>
            </a:r>
            <a:r>
              <a:rPr lang="fi-FI" sz="1000" dirty="0"/>
              <a:t>tietoa </a:t>
            </a:r>
            <a:r>
              <a:rPr lang="fi-FI" sz="1000" dirty="0" smtClean="0"/>
              <a:t>sisäympäristöstä, kemiallisista epäpuhtauksista, terveydellisen merkityksen arvioinnista, sisäilman </a:t>
            </a:r>
            <a:r>
              <a:rPr lang="fi-FI" sz="1000" dirty="0"/>
              <a:t>laadun </a:t>
            </a:r>
            <a:r>
              <a:rPr lang="fi-FI" sz="1000" dirty="0" smtClean="0"/>
              <a:t>hallinnasta korjausprosessissa sekä sisäilmasto-ongelmien hallinnasta yhteistyönä. </a:t>
            </a:r>
            <a:endParaRPr lang="fi-FI" sz="1000" dirty="0"/>
          </a:p>
          <a:p>
            <a:endParaRPr lang="fi-FI" sz="1000" dirty="0"/>
          </a:p>
          <a:p>
            <a:r>
              <a:rPr lang="fi-FI" sz="1000" dirty="0" smtClean="0"/>
              <a:t>Materiaali </a:t>
            </a:r>
            <a:r>
              <a:rPr lang="fi-FI" sz="1000" dirty="0"/>
              <a:t>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00" dirty="0"/>
          </a:p>
          <a:p>
            <a:r>
              <a:rPr lang="fi-FI" sz="1000" dirty="0" smtClean="0"/>
              <a:t>Opetusmateriaali </a:t>
            </a:r>
            <a:r>
              <a:rPr lang="fi-FI" sz="1000" dirty="0"/>
              <a:t>on </a:t>
            </a:r>
            <a:r>
              <a:rPr lang="fi-FI" sz="1000" dirty="0" smtClean="0"/>
              <a:t>tehty </a:t>
            </a:r>
            <a:r>
              <a:rPr lang="fi-FI" sz="1000" dirty="0"/>
              <a:t>kosteus- ja hometalkoiden </a:t>
            </a:r>
            <a:r>
              <a:rPr lang="fi-FI" sz="1000" dirty="0" smtClean="0"/>
              <a:t>käyttöön. </a:t>
            </a:r>
            <a:r>
              <a:rPr lang="fi-FI" sz="1000" dirty="0"/>
              <a:t>Opetusmateriaalin </a:t>
            </a:r>
            <a:r>
              <a:rPr lang="fi-FI" sz="1000" dirty="0" smtClean="0"/>
              <a:t>sisältöä ovat koonneet ja muokanneet  ja siitä vastaavat Marjut Reiman Työterveyslaitoksesta, Anne Hyvärinen Terveyden- ja hyvinvoinnin laitokselta sekä Hannu Viitanen.</a:t>
            </a:r>
            <a:endParaRPr lang="fi-FI" sz="1000" dirty="0"/>
          </a:p>
          <a:p>
            <a:endParaRPr lang="fi-FI" sz="1000" dirty="0"/>
          </a:p>
          <a:p>
            <a:r>
              <a:rPr lang="fi-FI" sz="1000" dirty="0"/>
              <a:t>Aineiston sisältöä saa muokata vain </a:t>
            </a:r>
            <a:r>
              <a:rPr lang="fi-FI" sz="1000" dirty="0" smtClean="0"/>
              <a:t>tekijöiden </a:t>
            </a:r>
            <a:r>
              <a:rPr lang="fi-FI" sz="1000" dirty="0"/>
              <a:t>luvalla. Opetusmateriaalissa mahdollisesti olevista virheistä tai puutteista toivotaan palautetta </a:t>
            </a:r>
            <a:r>
              <a:rPr lang="fi-FI" sz="1000"/>
              <a:t>suoraan </a:t>
            </a:r>
            <a:r>
              <a:rPr lang="fi-FI" sz="1000" smtClean="0"/>
              <a:t>tekijöille. </a:t>
            </a:r>
            <a:r>
              <a:rPr lang="fi-FI" sz="1000" dirty="0"/>
              <a:t>Asialliset ja yksilöidyt korjausehdotukset huomioidaan seuraavan päivityksen yhteydessä.</a:t>
            </a:r>
          </a:p>
          <a:p>
            <a:endParaRPr lang="fi-FI" sz="1000" dirty="0"/>
          </a:p>
          <a:p>
            <a:pPr marL="273050" lvl="1" indent="0">
              <a:buNone/>
            </a:pPr>
            <a:r>
              <a:rPr lang="fi-FI" sz="1000" dirty="0"/>
              <a:t>Lisätietoa / palautteet</a:t>
            </a:r>
            <a:r>
              <a:rPr lang="fi-FI" sz="1000" dirty="0" smtClean="0"/>
              <a:t>:</a:t>
            </a:r>
          </a:p>
          <a:p>
            <a:pPr marL="273050" lvl="1" indent="0">
              <a:buNone/>
            </a:pPr>
            <a:endParaRPr lang="fi-FI" sz="1000" dirty="0"/>
          </a:p>
          <a:p>
            <a:pPr marL="273050" lvl="1" indent="0">
              <a:buNone/>
            </a:pPr>
            <a:r>
              <a:rPr lang="fi-FI" sz="1000" dirty="0" smtClean="0"/>
              <a:t>Marjut Reiman	Anne Hyvärinen		Hannu Viitanen</a:t>
            </a:r>
          </a:p>
          <a:p>
            <a:pPr marL="273050" lvl="1" indent="0">
              <a:buNone/>
            </a:pPr>
            <a:r>
              <a:rPr lang="fi-FI" sz="1000" dirty="0" smtClean="0">
                <a:hlinkClick r:id="rId2"/>
              </a:rPr>
              <a:t>marjut.reiman@ttl.fi</a:t>
            </a:r>
            <a:r>
              <a:rPr lang="fi-FI" sz="1000" dirty="0" smtClean="0"/>
              <a:t>	</a:t>
            </a:r>
            <a:r>
              <a:rPr lang="fi-FI" sz="1000" dirty="0" smtClean="0">
                <a:hlinkClick r:id="rId3"/>
              </a:rPr>
              <a:t>anne.hyvarinen@thl.fi</a:t>
            </a:r>
            <a:r>
              <a:rPr lang="fi-FI" sz="1000" dirty="0" smtClean="0"/>
              <a:t>	</a:t>
            </a:r>
            <a:r>
              <a:rPr lang="fi-FI" sz="1000" dirty="0" smtClean="0">
                <a:hlinkClick r:id="rId4"/>
              </a:rPr>
              <a:t>hannu.viitanen@luukku.com</a:t>
            </a:r>
            <a:endParaRPr lang="fi-FI" sz="1000" dirty="0" smtClean="0"/>
          </a:p>
          <a:p>
            <a:pPr marL="273050" lvl="1" indent="0">
              <a:buNone/>
            </a:pPr>
            <a:endParaRPr lang="fi-FI" sz="1000" dirty="0"/>
          </a:p>
          <a:p>
            <a:pPr marL="0" indent="0">
              <a:buNone/>
            </a:pPr>
            <a:endParaRPr lang="fi-FI" sz="1000" dirty="0"/>
          </a:p>
          <a:p>
            <a:endParaRPr lang="fi-FI" dirty="0"/>
          </a:p>
        </p:txBody>
      </p:sp>
      <p:sp>
        <p:nvSpPr>
          <p:cNvPr id="4" name="Dian numeron paikkamerkki 3"/>
          <p:cNvSpPr>
            <a:spLocks noGrp="1"/>
          </p:cNvSpPr>
          <p:nvPr>
            <p:ph type="sldNum" sz="quarter" idx="12"/>
          </p:nvPr>
        </p:nvSpPr>
        <p:spPr/>
        <p:txBody>
          <a:bodyPr/>
          <a:lstStyle/>
          <a:p>
            <a:fld id="{49246692-9764-4796-AF2E-897E79EBAFA7}" type="slidenum">
              <a:rPr lang="fi-FI" smtClean="0"/>
              <a:pPr/>
              <a:t>2</a:t>
            </a:fld>
            <a:endParaRPr lang="fi-FI"/>
          </a:p>
        </p:txBody>
      </p:sp>
    </p:spTree>
    <p:extLst>
      <p:ext uri="{BB962C8B-B14F-4D97-AF65-F5344CB8AC3E}">
        <p14:creationId xmlns:p14="http://schemas.microsoft.com/office/powerpoint/2010/main" val="4273188128"/>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p:cNvSpPr>
          <p:nvPr>
            <p:ph type="title"/>
          </p:nvPr>
        </p:nvSpPr>
        <p:spPr/>
        <p:txBody>
          <a:bodyPr>
            <a:normAutofit fontScale="90000"/>
          </a:bodyPr>
          <a:lstStyle/>
          <a:p>
            <a:r>
              <a:rPr lang="en-US" altLang="fi-FI" dirty="0" err="1" smtClean="0">
                <a:ea typeface="ＭＳ Ｐゴシック" panose="020B0600070205080204" pitchFamily="34" charset="-128"/>
              </a:rPr>
              <a:t>Materiaalien</a:t>
            </a:r>
            <a:r>
              <a:rPr lang="en-US" altLang="fi-FI" dirty="0" smtClean="0">
                <a:ea typeface="ＭＳ Ｐゴシック" panose="020B0600070205080204" pitchFamily="34" charset="-128"/>
              </a:rPr>
              <a:t> mikrobisto </a:t>
            </a:r>
            <a:r>
              <a:rPr lang="en-US" altLang="fi-FI" dirty="0" err="1" smtClean="0">
                <a:ea typeface="ＭＳ Ｐゴシック" panose="020B0600070205080204" pitchFamily="34" charset="-128"/>
              </a:rPr>
              <a:t>rakennusosittain</a:t>
            </a:r>
            <a:r>
              <a:rPr lang="en-US" altLang="fi-FI" sz="2400" dirty="0" smtClean="0">
                <a:ea typeface="ＭＳ Ｐゴシック" panose="020B0600070205080204" pitchFamily="34" charset="-128"/>
              </a:rPr>
              <a:t/>
            </a:r>
            <a:br>
              <a:rPr lang="en-US" altLang="fi-FI" sz="2400" dirty="0" smtClean="0">
                <a:ea typeface="ＭＳ Ｐゴシック" panose="020B0600070205080204" pitchFamily="34" charset="-128"/>
              </a:rPr>
            </a:br>
            <a:r>
              <a:rPr lang="en-US" altLang="fi-FI" sz="1800" dirty="0" smtClean="0">
                <a:ea typeface="ＭＳ Ｐゴシック" panose="020B0600070205080204" pitchFamily="34" charset="-128"/>
              </a:rPr>
              <a:t>Reiman </a:t>
            </a:r>
            <a:r>
              <a:rPr lang="en-US" altLang="fi-FI" sz="1800" dirty="0" err="1" smtClean="0">
                <a:ea typeface="ＭＳ Ｐゴシック" panose="020B0600070205080204" pitchFamily="34" charset="-128"/>
              </a:rPr>
              <a:t>ym</a:t>
            </a:r>
            <a:r>
              <a:rPr lang="en-US" altLang="fi-FI" sz="1800" dirty="0" smtClean="0">
                <a:ea typeface="ＭＳ Ｐゴシック" panose="020B0600070205080204" pitchFamily="34" charset="-128"/>
              </a:rPr>
              <a:t>. 2002</a:t>
            </a:r>
            <a:r>
              <a:rPr lang="en-US" altLang="fi-FI" sz="1700" dirty="0" smtClean="0">
                <a:ea typeface="ＭＳ Ｐゴシック" panose="020B0600070205080204" pitchFamily="34" charset="-128"/>
              </a:rPr>
              <a:t/>
            </a:r>
            <a:br>
              <a:rPr lang="en-US" altLang="fi-FI" sz="1700" dirty="0" smtClean="0">
                <a:ea typeface="ＭＳ Ｐゴシック" panose="020B0600070205080204" pitchFamily="34" charset="-128"/>
              </a:rPr>
            </a:br>
            <a:endParaRPr lang="en-US" altLang="fi-FI" sz="1700" dirty="0" smtClean="0">
              <a:ea typeface="ＭＳ Ｐゴシック" panose="020B0600070205080204" pitchFamily="34" charset="-128"/>
            </a:endParaRPr>
          </a:p>
        </p:txBody>
      </p:sp>
      <p:sp>
        <p:nvSpPr>
          <p:cNvPr id="23558" name="Rectangle 3"/>
          <p:cNvSpPr>
            <a:spLocks noGrp="1"/>
          </p:cNvSpPr>
          <p:nvPr>
            <p:ph idx="1"/>
          </p:nvPr>
        </p:nvSpPr>
        <p:spPr/>
        <p:txBody>
          <a:bodyPr/>
          <a:lstStyle/>
          <a:p>
            <a:r>
              <a:rPr lang="en-US" altLang="fi-FI" sz="2000" i="1" dirty="0" smtClean="0">
                <a:ea typeface="ＭＳ Ｐゴシック" panose="020B0600070205080204" pitchFamily="34" charset="-128"/>
                <a:cs typeface="ＭＳ Ｐゴシック" panose="020B0600070205080204" pitchFamily="34" charset="-128"/>
              </a:rPr>
              <a:t>Streptomyces</a:t>
            </a:r>
            <a:r>
              <a:rPr lang="en-US" altLang="fi-FI" sz="2000" dirty="0" smtClean="0">
                <a:ea typeface="ＭＳ Ｐゴシック" panose="020B0600070205080204" pitchFamily="34" charset="-128"/>
                <a:cs typeface="ＭＳ Ｐゴシック" panose="020B0600070205080204" pitchFamily="34" charset="-128"/>
              </a:rPr>
              <a:t> on </a:t>
            </a:r>
            <a:r>
              <a:rPr lang="en-US" altLang="fi-FI" sz="2000" dirty="0" err="1" smtClean="0">
                <a:ea typeface="ＭＳ Ｐゴシック" panose="020B0600070205080204" pitchFamily="34" charset="-128"/>
                <a:cs typeface="ＭＳ Ｐゴシック" panose="020B0600070205080204" pitchFamily="34" charset="-128"/>
              </a:rPr>
              <a:t>viite</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vauriosta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esiintyessään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lämpimissä</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rakennusosissa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kartongissa</a:t>
            </a:r>
            <a:r>
              <a:rPr lang="en-US" altLang="fi-FI" sz="2000" dirty="0" smtClean="0">
                <a:ea typeface="ＭＳ Ｐゴシック" panose="020B0600070205080204" pitchFamily="34" charset="-128"/>
                <a:cs typeface="ＭＳ Ｐゴシック" panose="020B0600070205080204" pitchFamily="34" charset="-128"/>
              </a:rPr>
              <a:t> ja </a:t>
            </a:r>
            <a:r>
              <a:rPr lang="en-US" altLang="fi-FI" sz="2000" dirty="0" err="1" smtClean="0">
                <a:ea typeface="ＭＳ Ｐゴシック" panose="020B0600070205080204" pitchFamily="34" charset="-128"/>
                <a:cs typeface="ＭＳ Ｐゴシック" panose="020B0600070205080204" pitchFamily="34" charset="-128"/>
              </a:rPr>
              <a:t>puussa</a:t>
            </a:r>
            <a:endParaRPr lang="en-US" altLang="fi-FI" sz="2000" dirty="0" smtClean="0">
              <a:ea typeface="ＭＳ Ｐゴシック" panose="020B0600070205080204" pitchFamily="34" charset="-128"/>
              <a:cs typeface="ＭＳ Ｐゴシック" panose="020B0600070205080204" pitchFamily="34" charset="-128"/>
            </a:endParaRPr>
          </a:p>
        </p:txBody>
      </p:sp>
      <p:sp>
        <p:nvSpPr>
          <p:cNvPr id="235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15847F1-346B-4ECC-B3A0-3762BA6BFCAC}" type="slidenum">
              <a:rPr lang="fi-FI" altLang="fi-FI" smtClean="0">
                <a:latin typeface="Verdana" panose="020B0604030504040204" pitchFamily="34" charset="0"/>
              </a:rPr>
              <a:pPr/>
              <a:t>20</a:t>
            </a:fld>
            <a:endParaRPr lang="fi-FI" altLang="fi-FI" dirty="0" smtClean="0">
              <a:latin typeface="Verdana" panose="020B0604030504040204" pitchFamily="34" charset="0"/>
            </a:endParaRPr>
          </a:p>
        </p:txBody>
      </p:sp>
      <p:graphicFrame>
        <p:nvGraphicFramePr>
          <p:cNvPr id="23559" name="Object 4"/>
          <p:cNvGraphicFramePr>
            <a:graphicFrameLocks noGrp="1" noChangeAspect="1"/>
          </p:cNvGraphicFramePr>
          <p:nvPr>
            <p:ph type="chart" sz="half" idx="4294967295"/>
            <p:extLst>
              <p:ext uri="{D42A27DB-BD31-4B8C-83A1-F6EECF244321}">
                <p14:modId xmlns:p14="http://schemas.microsoft.com/office/powerpoint/2010/main" val="861155543"/>
              </p:ext>
            </p:extLst>
          </p:nvPr>
        </p:nvGraphicFramePr>
        <p:xfrm>
          <a:off x="1043608" y="2348880"/>
          <a:ext cx="4840287" cy="3294062"/>
        </p:xfrm>
        <a:graphic>
          <a:graphicData uri="http://schemas.openxmlformats.org/presentationml/2006/ole">
            <mc:AlternateContent xmlns:mc="http://schemas.openxmlformats.org/markup-compatibility/2006">
              <mc:Choice xmlns:v="urn:schemas-microsoft-com:vml" Requires="v">
                <p:oleObj spid="_x0000_s12329" name="Worksheet" r:id="rId3" imgW="3705454" imgH="1705356" progId="Excel.Sheet.8">
                  <p:embed/>
                </p:oleObj>
              </mc:Choice>
              <mc:Fallback>
                <p:oleObj name="Worksheet" r:id="rId3" imgW="3705454" imgH="17053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348880"/>
                        <a:ext cx="4840287" cy="32940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589760842"/>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p:cNvSpPr>
          <p:nvPr>
            <p:ph type="title"/>
          </p:nvPr>
        </p:nvSpPr>
        <p:spPr/>
        <p:txBody>
          <a:bodyPr>
            <a:normAutofit fontScale="90000"/>
          </a:bodyPr>
          <a:lstStyle/>
          <a:p>
            <a:r>
              <a:rPr lang="en-US" altLang="fi-FI" dirty="0" err="1" smtClean="0">
                <a:ea typeface="ＭＳ Ｐゴシック" panose="020B0600070205080204" pitchFamily="34" charset="-128"/>
              </a:rPr>
              <a:t>Materiaalien</a:t>
            </a:r>
            <a:r>
              <a:rPr lang="en-US" altLang="fi-FI" dirty="0" smtClean="0">
                <a:ea typeface="ＭＳ Ｐゴシック" panose="020B0600070205080204" pitchFamily="34" charset="-128"/>
              </a:rPr>
              <a:t> mikrobisto </a:t>
            </a:r>
            <a:r>
              <a:rPr lang="en-US" altLang="fi-FI" dirty="0" err="1" smtClean="0">
                <a:ea typeface="ＭＳ Ｐゴシック" panose="020B0600070205080204" pitchFamily="34" charset="-128"/>
              </a:rPr>
              <a:t>rakennusosittain</a:t>
            </a:r>
            <a:r>
              <a:rPr lang="en-US" altLang="fi-FI" sz="2400" dirty="0" smtClean="0">
                <a:ea typeface="ＭＳ Ｐゴシック" panose="020B0600070205080204" pitchFamily="34" charset="-128"/>
              </a:rPr>
              <a:t/>
            </a:r>
            <a:br>
              <a:rPr lang="en-US" altLang="fi-FI" sz="2400" dirty="0" smtClean="0">
                <a:ea typeface="ＭＳ Ｐゴシック" panose="020B0600070205080204" pitchFamily="34" charset="-128"/>
              </a:rPr>
            </a:br>
            <a:r>
              <a:rPr lang="en-US" altLang="fi-FI" sz="1800" dirty="0" smtClean="0">
                <a:ea typeface="ＭＳ Ｐゴシック" panose="020B0600070205080204" pitchFamily="34" charset="-128"/>
              </a:rPr>
              <a:t>Reiman </a:t>
            </a:r>
            <a:r>
              <a:rPr lang="en-US" altLang="fi-FI" sz="1800" dirty="0" err="1" smtClean="0">
                <a:ea typeface="ＭＳ Ｐゴシック" panose="020B0600070205080204" pitchFamily="34" charset="-128"/>
              </a:rPr>
              <a:t>ym</a:t>
            </a:r>
            <a:r>
              <a:rPr lang="en-US" altLang="fi-FI" sz="1800" dirty="0" smtClean="0">
                <a:ea typeface="ＭＳ Ｐゴシック" panose="020B0600070205080204" pitchFamily="34" charset="-128"/>
              </a:rPr>
              <a:t>. 2002</a:t>
            </a:r>
            <a:r>
              <a:rPr lang="en-US" altLang="fi-FI" sz="1700" dirty="0" smtClean="0">
                <a:ea typeface="ＭＳ Ｐゴシック" panose="020B0600070205080204" pitchFamily="34" charset="-128"/>
              </a:rPr>
              <a:t/>
            </a:r>
            <a:br>
              <a:rPr lang="en-US" altLang="fi-FI" sz="1700" dirty="0" smtClean="0">
                <a:ea typeface="ＭＳ Ｐゴシック" panose="020B0600070205080204" pitchFamily="34" charset="-128"/>
              </a:rPr>
            </a:br>
            <a:endParaRPr lang="en-US" altLang="fi-FI" sz="1700" dirty="0" smtClean="0">
              <a:ea typeface="ＭＳ Ｐゴシック" panose="020B0600070205080204" pitchFamily="34" charset="-128"/>
            </a:endParaRPr>
          </a:p>
        </p:txBody>
      </p:sp>
      <p:sp>
        <p:nvSpPr>
          <p:cNvPr id="24582" name="Rectangle 3"/>
          <p:cNvSpPr>
            <a:spLocks noGrp="1"/>
          </p:cNvSpPr>
          <p:nvPr>
            <p:ph idx="1"/>
          </p:nvPr>
        </p:nvSpPr>
        <p:spPr/>
        <p:txBody>
          <a:bodyPr/>
          <a:lstStyle/>
          <a:p>
            <a:r>
              <a:rPr lang="en-US" altLang="fi-FI" sz="2000" i="1" dirty="0" err="1" smtClean="0">
                <a:ea typeface="ＭＳ Ｐゴシック" panose="020B0600070205080204" pitchFamily="34" charset="-128"/>
                <a:cs typeface="ＭＳ Ｐゴシック" panose="020B0600070205080204" pitchFamily="34" charset="-128"/>
              </a:rPr>
              <a:t>Acremonium</a:t>
            </a:r>
            <a:r>
              <a:rPr lang="en-US" altLang="fi-FI" sz="2000" i="1" dirty="0" smtClean="0">
                <a:ea typeface="ＭＳ Ｐゴシック" panose="020B0600070205080204" pitchFamily="34" charset="-128"/>
                <a:cs typeface="ＭＳ Ｐゴシック" panose="020B0600070205080204" pitchFamily="34" charset="-128"/>
              </a:rPr>
              <a:t> </a:t>
            </a:r>
            <a:r>
              <a:rPr lang="en-US" altLang="fi-FI" sz="2000" dirty="0" smtClean="0">
                <a:ea typeface="ＭＳ Ｐゴシック" panose="020B0600070205080204" pitchFamily="34" charset="-128"/>
                <a:cs typeface="ＭＳ Ｐゴシック" panose="020B0600070205080204" pitchFamily="34" charset="-128"/>
              </a:rPr>
              <a:t>on </a:t>
            </a:r>
            <a:r>
              <a:rPr lang="en-US" altLang="fi-FI" sz="2000" dirty="0" err="1" smtClean="0">
                <a:ea typeface="ＭＳ Ｐゴシック" panose="020B0600070205080204" pitchFamily="34" charset="-128"/>
                <a:cs typeface="ＭＳ Ｐゴシック" panose="020B0600070205080204" pitchFamily="34" charset="-128"/>
              </a:rPr>
              <a:t>viite</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vauriosta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esiintyessään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lämpimissä</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rakennusosissa</a:t>
            </a:r>
            <a:endParaRPr lang="en-US" altLang="fi-FI" sz="2000" dirty="0" smtClean="0">
              <a:ea typeface="ＭＳ Ｐゴシック" panose="020B0600070205080204" pitchFamily="34" charset="-128"/>
              <a:cs typeface="ＭＳ Ｐゴシック" panose="020B0600070205080204" pitchFamily="34" charset="-128"/>
            </a:endParaRPr>
          </a:p>
        </p:txBody>
      </p:sp>
      <p:sp>
        <p:nvSpPr>
          <p:cNvPr id="245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7D83362-DFA4-492D-99C1-A5AF90A9FCDA}" type="slidenum">
              <a:rPr lang="fi-FI" altLang="fi-FI" smtClean="0">
                <a:latin typeface="Verdana" panose="020B0604030504040204" pitchFamily="34" charset="0"/>
              </a:rPr>
              <a:pPr/>
              <a:t>21</a:t>
            </a:fld>
            <a:endParaRPr lang="fi-FI" altLang="fi-FI" smtClean="0">
              <a:latin typeface="Verdana" panose="020B0604030504040204" pitchFamily="34" charset="0"/>
            </a:endParaRPr>
          </a:p>
        </p:txBody>
      </p:sp>
      <p:graphicFrame>
        <p:nvGraphicFramePr>
          <p:cNvPr id="24583" name="Object 4"/>
          <p:cNvGraphicFramePr>
            <a:graphicFrameLocks noGrp="1" noChangeAspect="1"/>
          </p:cNvGraphicFramePr>
          <p:nvPr>
            <p:ph type="chart" sz="half" idx="4294967295"/>
            <p:extLst>
              <p:ext uri="{D42A27DB-BD31-4B8C-83A1-F6EECF244321}">
                <p14:modId xmlns:p14="http://schemas.microsoft.com/office/powerpoint/2010/main" val="3075164703"/>
              </p:ext>
            </p:extLst>
          </p:nvPr>
        </p:nvGraphicFramePr>
        <p:xfrm>
          <a:off x="971600" y="2492896"/>
          <a:ext cx="4724400" cy="3124200"/>
        </p:xfrm>
        <a:graphic>
          <a:graphicData uri="http://schemas.openxmlformats.org/presentationml/2006/ole">
            <mc:AlternateContent xmlns:mc="http://schemas.openxmlformats.org/markup-compatibility/2006">
              <mc:Choice xmlns:v="urn:schemas-microsoft-com:vml" Requires="v">
                <p:oleObj spid="_x0000_s13353" name="Worksheet" r:id="rId3" imgW="3705454" imgH="1705356" progId="Excel.Sheet.8">
                  <p:embed/>
                </p:oleObj>
              </mc:Choice>
              <mc:Fallback>
                <p:oleObj name="Worksheet" r:id="rId3" imgW="3705454" imgH="17053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492896"/>
                        <a:ext cx="4724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2816451"/>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p:cNvSpPr>
          <p:nvPr>
            <p:ph type="title"/>
          </p:nvPr>
        </p:nvSpPr>
        <p:spPr/>
        <p:txBody>
          <a:bodyPr>
            <a:normAutofit fontScale="90000"/>
          </a:bodyPr>
          <a:lstStyle/>
          <a:p>
            <a:r>
              <a:rPr lang="en-US" altLang="fi-FI" dirty="0" err="1" smtClean="0">
                <a:ea typeface="ＭＳ Ｐゴシック" panose="020B0600070205080204" pitchFamily="34" charset="-128"/>
              </a:rPr>
              <a:t>Materiaalien</a:t>
            </a:r>
            <a:r>
              <a:rPr lang="en-US" altLang="fi-FI" dirty="0" smtClean="0">
                <a:ea typeface="ＭＳ Ｐゴシック" panose="020B0600070205080204" pitchFamily="34" charset="-128"/>
              </a:rPr>
              <a:t> mikrobisto </a:t>
            </a:r>
            <a:r>
              <a:rPr lang="en-US" altLang="fi-FI" dirty="0" err="1" smtClean="0">
                <a:ea typeface="ＭＳ Ｐゴシック" panose="020B0600070205080204" pitchFamily="34" charset="-128"/>
              </a:rPr>
              <a:t>rakennusosittain</a:t>
            </a:r>
            <a:r>
              <a:rPr lang="en-US" altLang="fi-FI" sz="2400" dirty="0" smtClean="0">
                <a:ea typeface="ＭＳ Ｐゴシック" panose="020B0600070205080204" pitchFamily="34" charset="-128"/>
              </a:rPr>
              <a:t/>
            </a:r>
            <a:br>
              <a:rPr lang="en-US" altLang="fi-FI" sz="2400" dirty="0" smtClean="0">
                <a:ea typeface="ＭＳ Ｐゴシック" panose="020B0600070205080204" pitchFamily="34" charset="-128"/>
              </a:rPr>
            </a:br>
            <a:r>
              <a:rPr lang="en-US" altLang="fi-FI" sz="1800" dirty="0" smtClean="0">
                <a:ea typeface="ＭＳ Ｐゴシック" panose="020B0600070205080204" pitchFamily="34" charset="-128"/>
              </a:rPr>
              <a:t>Reiman </a:t>
            </a:r>
            <a:r>
              <a:rPr lang="en-US" altLang="fi-FI" sz="1800" dirty="0" err="1" smtClean="0">
                <a:ea typeface="ＭＳ Ｐゴシック" panose="020B0600070205080204" pitchFamily="34" charset="-128"/>
              </a:rPr>
              <a:t>ym</a:t>
            </a:r>
            <a:r>
              <a:rPr lang="en-US" altLang="fi-FI" sz="1800" dirty="0" smtClean="0">
                <a:ea typeface="ＭＳ Ｐゴシック" panose="020B0600070205080204" pitchFamily="34" charset="-128"/>
              </a:rPr>
              <a:t>. 2002</a:t>
            </a:r>
            <a:r>
              <a:rPr lang="en-US" altLang="fi-FI" sz="1700" dirty="0" smtClean="0">
                <a:ea typeface="ＭＳ Ｐゴシック" panose="020B0600070205080204" pitchFamily="34" charset="-128"/>
              </a:rPr>
              <a:t/>
            </a:r>
            <a:br>
              <a:rPr lang="en-US" altLang="fi-FI" sz="1700" dirty="0" smtClean="0">
                <a:ea typeface="ＭＳ Ｐゴシック" panose="020B0600070205080204" pitchFamily="34" charset="-128"/>
              </a:rPr>
            </a:br>
            <a:endParaRPr lang="en-US" altLang="fi-FI" sz="1700" dirty="0" smtClean="0">
              <a:ea typeface="ＭＳ Ｐゴシック" panose="020B0600070205080204" pitchFamily="34" charset="-128"/>
            </a:endParaRPr>
          </a:p>
        </p:txBody>
      </p:sp>
      <p:sp>
        <p:nvSpPr>
          <p:cNvPr id="25606" name="Rectangle 3"/>
          <p:cNvSpPr>
            <a:spLocks noGrp="1"/>
          </p:cNvSpPr>
          <p:nvPr>
            <p:ph idx="1"/>
          </p:nvPr>
        </p:nvSpPr>
        <p:spPr/>
        <p:txBody>
          <a:bodyPr/>
          <a:lstStyle/>
          <a:p>
            <a:r>
              <a:rPr lang="en-US" altLang="fi-FI" sz="2000" i="1" dirty="0" err="1" smtClean="0">
                <a:ea typeface="ＭＳ Ｐゴシック" panose="020B0600070205080204" pitchFamily="34" charset="-128"/>
                <a:cs typeface="ＭＳ Ｐゴシック" panose="020B0600070205080204" pitchFamily="34" charset="-128"/>
              </a:rPr>
              <a:t>Stachybotrys</a:t>
            </a:r>
            <a:r>
              <a:rPr lang="en-US" altLang="fi-FI" sz="2000" i="1" dirty="0" smtClean="0">
                <a:ea typeface="ＭＳ Ｐゴシック" panose="020B0600070205080204" pitchFamily="34" charset="-128"/>
                <a:cs typeface="ＭＳ Ｐゴシック" panose="020B0600070205080204" pitchFamily="34" charset="-128"/>
              </a:rPr>
              <a:t> </a:t>
            </a:r>
            <a:r>
              <a:rPr lang="en-US" altLang="fi-FI" sz="2000" dirty="0" smtClean="0">
                <a:ea typeface="ＭＳ Ｐゴシック" panose="020B0600070205080204" pitchFamily="34" charset="-128"/>
                <a:cs typeface="ＭＳ Ｐゴシック" panose="020B0600070205080204" pitchFamily="34" charset="-128"/>
              </a:rPr>
              <a:t>on </a:t>
            </a:r>
            <a:r>
              <a:rPr lang="en-US" altLang="fi-FI" sz="2000" dirty="0" err="1" smtClean="0">
                <a:ea typeface="ＭＳ Ｐゴシック" panose="020B0600070205080204" pitchFamily="34" charset="-128"/>
                <a:cs typeface="ＭＳ Ｐゴシック" panose="020B0600070205080204" pitchFamily="34" charset="-128"/>
              </a:rPr>
              <a:t>viite</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vauriosta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esiintyessään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lämpimissä</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rakennusosissa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erityisesti</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kartongissa</a:t>
            </a:r>
            <a:endParaRPr lang="en-US" altLang="fi-FI" sz="2000" dirty="0" smtClean="0">
              <a:ea typeface="ＭＳ Ｐゴシック" panose="020B0600070205080204" pitchFamily="34" charset="-128"/>
              <a:cs typeface="ＭＳ Ｐゴシック" panose="020B0600070205080204" pitchFamily="34" charset="-128"/>
            </a:endParaRPr>
          </a:p>
        </p:txBody>
      </p:sp>
      <p:sp>
        <p:nvSpPr>
          <p:cNvPr id="256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E92320F0-5372-4940-8F8F-782D6246AB75}" type="slidenum">
              <a:rPr lang="fi-FI" altLang="fi-FI" smtClean="0">
                <a:latin typeface="Verdana" panose="020B0604030504040204" pitchFamily="34" charset="0"/>
              </a:rPr>
              <a:pPr/>
              <a:t>22</a:t>
            </a:fld>
            <a:endParaRPr lang="fi-FI" altLang="fi-FI" smtClean="0">
              <a:latin typeface="Verdana" panose="020B0604030504040204" pitchFamily="34" charset="0"/>
            </a:endParaRPr>
          </a:p>
        </p:txBody>
      </p:sp>
      <p:graphicFrame>
        <p:nvGraphicFramePr>
          <p:cNvPr id="25607" name="Object 4"/>
          <p:cNvGraphicFramePr>
            <a:graphicFrameLocks noGrp="1" noChangeAspect="1"/>
          </p:cNvGraphicFramePr>
          <p:nvPr>
            <p:ph type="chart" sz="half" idx="4294967295"/>
            <p:extLst>
              <p:ext uri="{D42A27DB-BD31-4B8C-83A1-F6EECF244321}">
                <p14:modId xmlns:p14="http://schemas.microsoft.com/office/powerpoint/2010/main" val="177799463"/>
              </p:ext>
            </p:extLst>
          </p:nvPr>
        </p:nvGraphicFramePr>
        <p:xfrm>
          <a:off x="1117222" y="2374720"/>
          <a:ext cx="5400600" cy="3629911"/>
        </p:xfrm>
        <a:graphic>
          <a:graphicData uri="http://schemas.openxmlformats.org/presentationml/2006/ole">
            <mc:AlternateContent xmlns:mc="http://schemas.openxmlformats.org/markup-compatibility/2006">
              <mc:Choice xmlns:v="urn:schemas-microsoft-com:vml" Requires="v">
                <p:oleObj spid="_x0000_s14377" name="Worksheet" r:id="rId3" imgW="3705454" imgH="1705356" progId="Excel.Sheet.8">
                  <p:embed/>
                </p:oleObj>
              </mc:Choice>
              <mc:Fallback>
                <p:oleObj name="Worksheet" r:id="rId3" imgW="3705454" imgH="17053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22" y="2374720"/>
                        <a:ext cx="5400600" cy="362991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7999990"/>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Dian numeron paikkamerkki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5906E307-2FE0-4134-B2BE-3916401C1086}" type="slidenum">
              <a:rPr lang="fi-FI" altLang="fi-FI" smtClean="0">
                <a:latin typeface="Verdana" panose="020B0604030504040204" pitchFamily="34" charset="0"/>
              </a:rPr>
              <a:pPr/>
              <a:t>23</a:t>
            </a:fld>
            <a:endParaRPr lang="fi-FI" altLang="fi-FI" dirty="0" smtClean="0">
              <a:latin typeface="Verdana" panose="020B0604030504040204" pitchFamily="34" charset="0"/>
            </a:endParaRPr>
          </a:p>
        </p:txBody>
      </p:sp>
      <p:sp>
        <p:nvSpPr>
          <p:cNvPr id="26629" name="Rectangle 2"/>
          <p:cNvSpPr>
            <a:spLocks noGrp="1"/>
          </p:cNvSpPr>
          <p:nvPr>
            <p:ph type="title"/>
          </p:nvPr>
        </p:nvSpPr>
        <p:spPr>
          <a:xfrm>
            <a:off x="473824" y="381000"/>
            <a:ext cx="7848872" cy="1447800"/>
          </a:xfrm>
        </p:spPr>
        <p:txBody>
          <a:bodyPr>
            <a:normAutofit fontScale="90000"/>
          </a:bodyPr>
          <a:lstStyle/>
          <a:p>
            <a:r>
              <a:rPr lang="en-US" altLang="fi-FI" dirty="0" err="1" smtClean="0">
                <a:ea typeface="ＭＳ Ｐゴシック" panose="020B0600070205080204" pitchFamily="34" charset="-128"/>
              </a:rPr>
              <a:t>Mikrobiston</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diversiteetti</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vaurioituneissa</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rakennusmateriaaleissa</a:t>
            </a:r>
            <a:r>
              <a:rPr lang="en-US" altLang="fi-FI" dirty="0" smtClean="0">
                <a:ea typeface="ＭＳ Ｐゴシック" panose="020B0600070205080204" pitchFamily="34" charset="-128"/>
              </a:rPr>
              <a:t> (n=1140)</a:t>
            </a:r>
            <a:r>
              <a:rPr lang="en-US" altLang="fi-FI" sz="2400" dirty="0" smtClean="0">
                <a:ea typeface="ＭＳ Ｐゴシック" panose="020B0600070205080204" pitchFamily="34" charset="-128"/>
              </a:rPr>
              <a:t/>
            </a:r>
            <a:br>
              <a:rPr lang="en-US" altLang="fi-FI" sz="2400" dirty="0" smtClean="0">
                <a:ea typeface="ＭＳ Ｐゴシック" panose="020B0600070205080204" pitchFamily="34" charset="-128"/>
              </a:rPr>
            </a:br>
            <a:r>
              <a:rPr lang="en-US" altLang="fi-FI" sz="2000" dirty="0" err="1" smtClean="0">
                <a:ea typeface="ＭＳ Ｐゴシック" panose="020B0600070205080204" pitchFamily="34" charset="-128"/>
              </a:rPr>
              <a:t>Hyvärinen</a:t>
            </a:r>
            <a:r>
              <a:rPr lang="en-US" altLang="fi-FI" sz="2000" dirty="0" smtClean="0">
                <a:ea typeface="ＭＳ Ｐゴシック" panose="020B0600070205080204" pitchFamily="34" charset="-128"/>
              </a:rPr>
              <a:t> </a:t>
            </a:r>
            <a:r>
              <a:rPr lang="en-US" altLang="fi-FI" sz="2000" dirty="0" err="1" smtClean="0">
                <a:ea typeface="ＭＳ Ｐゴシック" panose="020B0600070205080204" pitchFamily="34" charset="-128"/>
              </a:rPr>
              <a:t>ym</a:t>
            </a:r>
            <a:r>
              <a:rPr lang="en-US" altLang="fi-FI" sz="2000" dirty="0" smtClean="0">
                <a:ea typeface="ＭＳ Ｐゴシック" panose="020B0600070205080204" pitchFamily="34" charset="-128"/>
              </a:rPr>
              <a:t>. 2001</a:t>
            </a:r>
            <a:r>
              <a:rPr lang="en-US" altLang="fi-FI" sz="1500" dirty="0" smtClean="0">
                <a:ea typeface="ＭＳ Ｐゴシック" panose="020B0600070205080204" pitchFamily="34" charset="-128"/>
              </a:rPr>
              <a:t/>
            </a:r>
            <a:br>
              <a:rPr lang="en-US" altLang="fi-FI" sz="1500" dirty="0" smtClean="0">
                <a:ea typeface="ＭＳ Ｐゴシック" panose="020B0600070205080204" pitchFamily="34" charset="-128"/>
              </a:rPr>
            </a:br>
            <a:endParaRPr lang="en-US" altLang="fi-FI" sz="2100" dirty="0" smtClean="0">
              <a:ea typeface="ＭＳ Ｐゴシック" panose="020B0600070205080204" pitchFamily="34" charset="-128"/>
            </a:endParaRPr>
          </a:p>
        </p:txBody>
      </p:sp>
      <p:sp>
        <p:nvSpPr>
          <p:cNvPr id="26630" name="Rectangle 3"/>
          <p:cNvSpPr>
            <a:spLocks noGrp="1"/>
          </p:cNvSpPr>
          <p:nvPr>
            <p:ph type="body" idx="1"/>
          </p:nvPr>
        </p:nvSpPr>
        <p:spPr>
          <a:xfrm>
            <a:off x="395288" y="1828800"/>
            <a:ext cx="8780463" cy="4346575"/>
          </a:xfrm>
        </p:spPr>
        <p:txBody>
          <a:bodyPr/>
          <a:lstStyle/>
          <a:p>
            <a:r>
              <a:rPr lang="en-US" altLang="fi-FI" sz="2000" i="1" dirty="0" err="1" smtClean="0">
                <a:ea typeface="ＭＳ Ｐゴシック" panose="020B0600070205080204" pitchFamily="34" charset="-128"/>
                <a:cs typeface="ＭＳ Ｐゴシック" panose="020B0600070205080204" pitchFamily="34" charset="-128"/>
              </a:rPr>
              <a:t>Penicillium</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yleisin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sienisuku</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kosteusvaurioituneissa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rakennusmateriaaleissa</a:t>
            </a:r>
            <a:endParaRPr lang="en-US" altLang="fi-FI" sz="2000" dirty="0" smtClean="0">
              <a:ea typeface="ＭＳ Ｐゴシック" panose="020B0600070205080204" pitchFamily="34" charset="-128"/>
              <a:cs typeface="ＭＳ Ｐゴシック" panose="020B0600070205080204" pitchFamily="34" charset="-128"/>
            </a:endParaRPr>
          </a:p>
          <a:p>
            <a:r>
              <a:rPr lang="en-US" altLang="fi-FI" dirty="0" err="1">
                <a:ea typeface="ＭＳ Ｐゴシック" panose="020B0600070205080204" pitchFamily="34" charset="-128"/>
                <a:cs typeface="ＭＳ Ｐゴシック" panose="020B0600070205080204" pitchFamily="34" charset="-128"/>
              </a:rPr>
              <a:t>H</a:t>
            </a:r>
            <a:r>
              <a:rPr lang="en-US" altLang="fi-FI" sz="2000" dirty="0" err="1" smtClean="0">
                <a:ea typeface="ＭＳ Ｐゴシック" panose="020B0600070205080204" pitchFamily="34" charset="-128"/>
                <a:cs typeface="ＭＳ Ｐゴシック" panose="020B0600070205080204" pitchFamily="34" charset="-128"/>
              </a:rPr>
              <a:t>iivat</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yleisiä</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erityisesti</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puumateriaaleissa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joissa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myös</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i="1" dirty="0" err="1" smtClean="0">
                <a:ea typeface="ＭＳ Ｐゴシック" panose="020B0600070205080204" pitchFamily="34" charset="-128"/>
                <a:cs typeface="ＭＳ Ｐゴシック" panose="020B0600070205080204" pitchFamily="34" charset="-128"/>
              </a:rPr>
              <a:t>Aureobasidium</a:t>
            </a:r>
            <a:r>
              <a:rPr lang="en-US" altLang="fi-FI" sz="2000" dirty="0" smtClean="0">
                <a:ea typeface="ＭＳ Ｐゴシック" panose="020B0600070205080204" pitchFamily="34" charset="-128"/>
                <a:cs typeface="ＭＳ Ｐゴシック" panose="020B0600070205080204" pitchFamily="34" charset="-128"/>
              </a:rPr>
              <a:t> ja </a:t>
            </a:r>
            <a:r>
              <a:rPr lang="en-US" altLang="fi-FI" sz="2000" i="1" dirty="0" smtClean="0">
                <a:ea typeface="ＭＳ Ｐゴシック" panose="020B0600070205080204" pitchFamily="34" charset="-128"/>
                <a:cs typeface="ＭＳ Ｐゴシック" panose="020B0600070205080204" pitchFamily="34" charset="-128"/>
              </a:rPr>
              <a:t>Aspergillus</a:t>
            </a:r>
          </a:p>
          <a:p>
            <a:r>
              <a:rPr lang="en-US" altLang="fi-FI" sz="2000" i="1" dirty="0" err="1" smtClean="0">
                <a:ea typeface="ＭＳ Ｐゴシック" panose="020B0600070205080204" pitchFamily="34" charset="-128"/>
                <a:cs typeface="ＭＳ Ｐゴシック" panose="020B0600070205080204" pitchFamily="34" charset="-128"/>
              </a:rPr>
              <a:t>Cladosporium</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yleinen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erityisesti</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mineraalivilloissa</a:t>
            </a:r>
            <a:endParaRPr lang="en-US" altLang="fi-FI" sz="2000" dirty="0" smtClean="0">
              <a:ea typeface="ＭＳ Ｐゴシック" panose="020B0600070205080204" pitchFamily="34" charset="-128"/>
              <a:cs typeface="ＭＳ Ｐゴシック" panose="020B0600070205080204" pitchFamily="34" charset="-128"/>
            </a:endParaRPr>
          </a:p>
          <a:p>
            <a:r>
              <a:rPr lang="en-US" altLang="fi-FI" sz="2000" i="1" dirty="0" err="1" smtClean="0">
                <a:ea typeface="ＭＳ Ｐゴシック" panose="020B0600070205080204" pitchFamily="34" charset="-128"/>
                <a:cs typeface="ＭＳ Ｐゴシック" panose="020B0600070205080204" pitchFamily="34" charset="-128"/>
              </a:rPr>
              <a:t>Stachybotrys</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yleinen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kipsilevyllä</a:t>
            </a:r>
            <a:r>
              <a:rPr lang="en-US" altLang="fi-FI" sz="2000" dirty="0" smtClean="0">
                <a:ea typeface="ＭＳ Ｐゴシック" panose="020B0600070205080204" pitchFamily="34" charset="-128"/>
                <a:cs typeface="ＭＳ Ｐゴシック" panose="020B0600070205080204" pitchFamily="34" charset="-128"/>
              </a:rPr>
              <a:t> (30%) ja </a:t>
            </a:r>
            <a:r>
              <a:rPr lang="en-US" altLang="fi-FI" sz="2000" dirty="0" err="1" smtClean="0">
                <a:ea typeface="ＭＳ Ｐゴシック" panose="020B0600070205080204" pitchFamily="34" charset="-128"/>
                <a:cs typeface="ＭＳ Ｐゴシック" panose="020B0600070205080204" pitchFamily="34" charset="-128"/>
              </a:rPr>
              <a:t>paperi-materiaaleilla</a:t>
            </a:r>
            <a:endParaRPr lang="en-US" altLang="fi-FI" sz="2000" dirty="0" smtClean="0">
              <a:ea typeface="ＭＳ Ｐゴシック" panose="020B0600070205080204" pitchFamily="34" charset="-128"/>
              <a:cs typeface="ＭＳ Ｐゴシック" panose="020B0600070205080204" pitchFamily="34" charset="-128"/>
            </a:endParaRPr>
          </a:p>
          <a:p>
            <a:r>
              <a:rPr lang="en-US" altLang="fi-FI" sz="2000" dirty="0" err="1" smtClean="0">
                <a:ea typeface="ＭＳ Ｐゴシック" panose="020B0600070205080204" pitchFamily="34" charset="-128"/>
                <a:cs typeface="ＭＳ Ｐゴシック" panose="020B0600070205080204" pitchFamily="34" charset="-128"/>
              </a:rPr>
              <a:t>aktinobakteerit</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erityisesti</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keraamisilla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tuotteilla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joille</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tyypillistä</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myös</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i="1" dirty="0" err="1" smtClean="0">
                <a:ea typeface="ＭＳ Ｐゴシック" panose="020B0600070205080204" pitchFamily="34" charset="-128"/>
                <a:cs typeface="ＭＳ Ｐゴシック" panose="020B0600070205080204" pitchFamily="34" charset="-128"/>
              </a:rPr>
              <a:t>A.versicolor</a:t>
            </a:r>
            <a:r>
              <a:rPr lang="en-US" altLang="fi-FI" sz="2000" dirty="0" err="1" smtClean="0">
                <a:ea typeface="ＭＳ Ｐゴシック" panose="020B0600070205080204" pitchFamily="34" charset="-128"/>
                <a:cs typeface="ＭＳ Ｐゴシック" panose="020B0600070205080204" pitchFamily="34" charset="-128"/>
              </a:rPr>
              <a:t>in</a:t>
            </a:r>
            <a:r>
              <a:rPr lang="en-US" altLang="fi-FI" sz="2000" dirty="0" smtClean="0">
                <a:ea typeface="ＭＳ Ｐゴシック" panose="020B0600070205080204" pitchFamily="34" charset="-128"/>
                <a:cs typeface="ＭＳ Ｐゴシック" panose="020B0600070205080204" pitchFamily="34" charset="-128"/>
              </a:rPr>
              <a:t> ja </a:t>
            </a:r>
            <a:r>
              <a:rPr lang="en-US" altLang="fi-FI" sz="2000" i="1" dirty="0" err="1" smtClean="0">
                <a:ea typeface="ＭＳ Ｐゴシック" panose="020B0600070205080204" pitchFamily="34" charset="-128"/>
                <a:cs typeface="ＭＳ Ｐゴシック" panose="020B0600070205080204" pitchFamily="34" charset="-128"/>
              </a:rPr>
              <a:t>Acremonium</a:t>
            </a:r>
            <a:r>
              <a:rPr lang="en-US" altLang="fi-FI" sz="2000" dirty="0" err="1" smtClean="0">
                <a:ea typeface="ＭＳ Ｐゴシック" panose="020B0600070205080204" pitchFamily="34" charset="-128"/>
                <a:cs typeface="ＭＳ Ｐゴシック" panose="020B0600070205080204" pitchFamily="34" charset="-128"/>
              </a:rPr>
              <a:t>in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esiintyminen</a:t>
            </a:r>
            <a:endParaRPr lang="en-US" altLang="fi-FI" sz="2000" dirty="0" smtClean="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046242368"/>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extLst>
              <p:ext uri="{D42A27DB-BD31-4B8C-83A1-F6EECF244321}">
                <p14:modId xmlns:p14="http://schemas.microsoft.com/office/powerpoint/2010/main" val="2756495000"/>
              </p:ext>
            </p:extLst>
          </p:nvPr>
        </p:nvGraphicFramePr>
        <p:xfrm>
          <a:off x="672571" y="332656"/>
          <a:ext cx="7644341" cy="5733256"/>
        </p:xfrm>
        <a:graphic>
          <a:graphicData uri="http://schemas.openxmlformats.org/presentationml/2006/ole">
            <mc:AlternateContent xmlns:mc="http://schemas.openxmlformats.org/markup-compatibility/2006">
              <mc:Choice xmlns:v="urn:schemas-microsoft-com:vml" Requires="v">
                <p:oleObj spid="_x0000_s17443" name="Slide" r:id="rId4" imgW="4492447" imgH="3355238" progId="PowerPoint.Slide.8">
                  <p:embed/>
                </p:oleObj>
              </mc:Choice>
              <mc:Fallback>
                <p:oleObj name="Slide" r:id="rId4" imgW="4492447" imgH="3355238"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71" y="332656"/>
                        <a:ext cx="7644341" cy="5733256"/>
                      </a:xfrm>
                      <a:prstGeom prst="rect">
                        <a:avLst/>
                      </a:prstGeom>
                      <a:noFill/>
                      <a:ln>
                        <a:noFill/>
                      </a:ln>
                      <a:effectLst/>
                      <a:extLst/>
                    </p:spPr>
                  </p:pic>
                </p:oleObj>
              </mc:Fallback>
            </mc:AlternateContent>
          </a:graphicData>
        </a:graphic>
      </p:graphicFrame>
      <p:sp>
        <p:nvSpPr>
          <p:cNvPr id="28677" name="Slide Number Placeholder 3"/>
          <p:cNvSpPr>
            <a:spLocks noGrp="1"/>
          </p:cNvSpPr>
          <p:nvPr>
            <p:ph type="sldNum" sz="quarter" idx="12"/>
          </p:nvPr>
        </p:nvSpPr>
        <p:spPr>
          <a:noFill/>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r" eaLnBrk="1" hangingPunct="1">
              <a:lnSpc>
                <a:spcPct val="100000"/>
              </a:lnSpc>
              <a:spcBef>
                <a:spcPct val="0"/>
              </a:spcBef>
              <a:buClrTx/>
              <a:buFontTx/>
              <a:buNone/>
            </a:pPr>
            <a:fld id="{81F3C5D3-5C2A-4441-954C-5F2CFD4606AB}" type="slidenum">
              <a:rPr lang="fi-FI" altLang="fi-FI" sz="1000" smtClean="0">
                <a:solidFill>
                  <a:srgbClr val="FFFFFF"/>
                </a:solidFill>
              </a:rPr>
              <a:pPr algn="r" eaLnBrk="1" hangingPunct="1">
                <a:lnSpc>
                  <a:spcPct val="100000"/>
                </a:lnSpc>
                <a:spcBef>
                  <a:spcPct val="0"/>
                </a:spcBef>
                <a:buClrTx/>
                <a:buFontTx/>
                <a:buNone/>
              </a:pPr>
              <a:t>24</a:t>
            </a:fld>
            <a:endParaRPr lang="fi-FI" altLang="fi-FI" sz="1000" smtClean="0">
              <a:solidFill>
                <a:srgbClr val="FFFFFF"/>
              </a:solidFill>
            </a:endParaRPr>
          </a:p>
        </p:txBody>
      </p:sp>
    </p:spTree>
    <p:extLst>
      <p:ext uri="{BB962C8B-B14F-4D97-AF65-F5344CB8AC3E}">
        <p14:creationId xmlns:p14="http://schemas.microsoft.com/office/powerpoint/2010/main" val="1588691483"/>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extLst>
              <p:ext uri="{D42A27DB-BD31-4B8C-83A1-F6EECF244321}">
                <p14:modId xmlns:p14="http://schemas.microsoft.com/office/powerpoint/2010/main" val="3077214871"/>
              </p:ext>
            </p:extLst>
          </p:nvPr>
        </p:nvGraphicFramePr>
        <p:xfrm>
          <a:off x="595275" y="308199"/>
          <a:ext cx="7712127" cy="5784095"/>
        </p:xfrm>
        <a:graphic>
          <a:graphicData uri="http://schemas.openxmlformats.org/presentationml/2006/ole">
            <mc:AlternateContent xmlns:mc="http://schemas.openxmlformats.org/markup-compatibility/2006">
              <mc:Choice xmlns:v="urn:schemas-microsoft-com:vml" Requires="v">
                <p:oleObj spid="_x0000_s18467" name="Slide" r:id="rId4" imgW="4368394" imgH="3268980" progId="PowerPoint.Slide.8">
                  <p:embed/>
                </p:oleObj>
              </mc:Choice>
              <mc:Fallback>
                <p:oleObj name="Slide" r:id="rId4" imgW="4368394" imgH="326898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275" y="308199"/>
                        <a:ext cx="7712127" cy="5784095"/>
                      </a:xfrm>
                      <a:prstGeom prst="rect">
                        <a:avLst/>
                      </a:prstGeom>
                      <a:noFill/>
                      <a:ln>
                        <a:noFill/>
                      </a:ln>
                      <a:effectLst/>
                      <a:extLst/>
                    </p:spPr>
                  </p:pic>
                </p:oleObj>
              </mc:Fallback>
            </mc:AlternateContent>
          </a:graphicData>
        </a:graphic>
      </p:graphicFrame>
      <p:sp>
        <p:nvSpPr>
          <p:cNvPr id="29699" name="Text Box 3"/>
          <p:cNvSpPr txBox="1">
            <a:spLocks noChangeArrowheads="1"/>
          </p:cNvSpPr>
          <p:nvPr/>
        </p:nvSpPr>
        <p:spPr bwMode="auto">
          <a:xfrm>
            <a:off x="8028384" y="6204258"/>
            <a:ext cx="96051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fontAlgn="base">
              <a:lnSpc>
                <a:spcPct val="100000"/>
              </a:lnSpc>
              <a:spcBef>
                <a:spcPct val="0"/>
              </a:spcBef>
              <a:spcAft>
                <a:spcPct val="0"/>
              </a:spcAft>
              <a:buClrTx/>
              <a:buFontTx/>
              <a:buNone/>
            </a:pPr>
            <a:r>
              <a:rPr lang="fi-FI" altLang="fi-FI" sz="800" dirty="0">
                <a:solidFill>
                  <a:srgbClr val="000000"/>
                </a:solidFill>
                <a:latin typeface="+mj-lt"/>
              </a:rPr>
              <a:t>Nevalainen 2008</a:t>
            </a:r>
            <a:endParaRPr lang="en-GB" altLang="fi-FI" sz="800" dirty="0">
              <a:solidFill>
                <a:srgbClr val="000000"/>
              </a:solidFill>
              <a:latin typeface="+mj-lt"/>
            </a:endParaRPr>
          </a:p>
        </p:txBody>
      </p:sp>
      <p:sp>
        <p:nvSpPr>
          <p:cNvPr id="29702" name="Slide Number Placeholder 3"/>
          <p:cNvSpPr>
            <a:spLocks noGrp="1"/>
          </p:cNvSpPr>
          <p:nvPr>
            <p:ph type="sldNum" sz="quarter" idx="12"/>
          </p:nvPr>
        </p:nvSpPr>
        <p:spPr>
          <a:noFill/>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r" eaLnBrk="1" hangingPunct="1">
              <a:lnSpc>
                <a:spcPct val="100000"/>
              </a:lnSpc>
              <a:spcBef>
                <a:spcPct val="0"/>
              </a:spcBef>
              <a:buClrTx/>
              <a:buFontTx/>
              <a:buNone/>
            </a:pPr>
            <a:fld id="{4B557CB4-1FCE-4B57-8D87-94ACCFC5D328}" type="slidenum">
              <a:rPr lang="fi-FI" altLang="fi-FI" sz="1000" smtClean="0">
                <a:solidFill>
                  <a:srgbClr val="FFFFFF"/>
                </a:solidFill>
              </a:rPr>
              <a:pPr algn="r" eaLnBrk="1" hangingPunct="1">
                <a:lnSpc>
                  <a:spcPct val="100000"/>
                </a:lnSpc>
                <a:spcBef>
                  <a:spcPct val="0"/>
                </a:spcBef>
                <a:buClrTx/>
                <a:buFontTx/>
                <a:buNone/>
              </a:pPr>
              <a:t>25</a:t>
            </a:fld>
            <a:endParaRPr lang="fi-FI" altLang="fi-FI" sz="1000" smtClean="0">
              <a:solidFill>
                <a:srgbClr val="FFFFFF"/>
              </a:solidFill>
            </a:endParaRPr>
          </a:p>
        </p:txBody>
      </p:sp>
    </p:spTree>
    <p:extLst>
      <p:ext uri="{BB962C8B-B14F-4D97-AF65-F5344CB8AC3E}">
        <p14:creationId xmlns:p14="http://schemas.microsoft.com/office/powerpoint/2010/main" val="2933006181"/>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extLst>
              <p:ext uri="{D42A27DB-BD31-4B8C-83A1-F6EECF244321}">
                <p14:modId xmlns:p14="http://schemas.microsoft.com/office/powerpoint/2010/main" val="2232815347"/>
              </p:ext>
            </p:extLst>
          </p:nvPr>
        </p:nvGraphicFramePr>
        <p:xfrm>
          <a:off x="539552" y="476672"/>
          <a:ext cx="7283859" cy="5462894"/>
        </p:xfrm>
        <a:graphic>
          <a:graphicData uri="http://schemas.openxmlformats.org/presentationml/2006/ole">
            <mc:AlternateContent xmlns:mc="http://schemas.openxmlformats.org/markup-compatibility/2006">
              <mc:Choice xmlns:v="urn:schemas-microsoft-com:vml" Requires="v">
                <p:oleObj spid="_x0000_s19491" name="Slide" r:id="rId4" imgW="4482998" imgH="3355238" progId="PowerPoint.Slide.8">
                  <p:embed/>
                </p:oleObj>
              </mc:Choice>
              <mc:Fallback>
                <p:oleObj name="Slide" r:id="rId4" imgW="4482998" imgH="3355238"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76672"/>
                        <a:ext cx="7283859" cy="5462894"/>
                      </a:xfrm>
                      <a:prstGeom prst="rect">
                        <a:avLst/>
                      </a:prstGeom>
                      <a:noFill/>
                      <a:ln>
                        <a:noFill/>
                      </a:ln>
                      <a:effectLst/>
                      <a:extLst/>
                    </p:spPr>
                  </p:pic>
                </p:oleObj>
              </mc:Fallback>
            </mc:AlternateContent>
          </a:graphicData>
        </a:graphic>
      </p:graphicFrame>
      <p:sp>
        <p:nvSpPr>
          <p:cNvPr id="2" name="Dian numeron paikkamerkki 1"/>
          <p:cNvSpPr>
            <a:spLocks noGrp="1"/>
          </p:cNvSpPr>
          <p:nvPr>
            <p:ph type="sldNum" sz="quarter" idx="12"/>
          </p:nvPr>
        </p:nvSpPr>
        <p:spPr/>
        <p:txBody>
          <a:bodyPr/>
          <a:lstStyle/>
          <a:p>
            <a:fld id="{49246692-9764-4796-AF2E-897E79EBAFA7}" type="slidenum">
              <a:rPr lang="fi-FI" smtClean="0"/>
              <a:pPr/>
              <a:t>26</a:t>
            </a:fld>
            <a:endParaRPr lang="fi-FI"/>
          </a:p>
        </p:txBody>
      </p:sp>
    </p:spTree>
    <p:extLst>
      <p:ext uri="{BB962C8B-B14F-4D97-AF65-F5344CB8AC3E}">
        <p14:creationId xmlns:p14="http://schemas.microsoft.com/office/powerpoint/2010/main" val="1340002163"/>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2"/>
          </p:nvPr>
        </p:nvSpPr>
        <p:spPr>
          <a:noFill/>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r" eaLnBrk="1" hangingPunct="1">
              <a:lnSpc>
                <a:spcPct val="100000"/>
              </a:lnSpc>
              <a:spcBef>
                <a:spcPct val="0"/>
              </a:spcBef>
              <a:buClrTx/>
              <a:buFontTx/>
              <a:buNone/>
            </a:pPr>
            <a:fld id="{D37328A0-B484-4264-BE5D-57E0F10DA875}" type="slidenum">
              <a:rPr lang="fi-FI" altLang="fi-FI" sz="1000" smtClean="0">
                <a:solidFill>
                  <a:schemeClr val="bg1"/>
                </a:solidFill>
              </a:rPr>
              <a:pPr algn="r" eaLnBrk="1" hangingPunct="1">
                <a:lnSpc>
                  <a:spcPct val="100000"/>
                </a:lnSpc>
                <a:spcBef>
                  <a:spcPct val="0"/>
                </a:spcBef>
                <a:buClrTx/>
                <a:buFontTx/>
                <a:buNone/>
              </a:pPr>
              <a:t>27</a:t>
            </a:fld>
            <a:endParaRPr lang="fi-FI" altLang="fi-FI" sz="1000" smtClean="0">
              <a:solidFill>
                <a:schemeClr val="bg1"/>
              </a:solidFill>
            </a:endParaRPr>
          </a:p>
        </p:txBody>
      </p:sp>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04664"/>
            <a:ext cx="4824536" cy="565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605112"/>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3"/>
          <p:cNvSpPr>
            <a:spLocks noGrp="1"/>
          </p:cNvSpPr>
          <p:nvPr>
            <p:ph type="sldNum" sz="quarter" idx="12"/>
          </p:nvPr>
        </p:nvSpPr>
        <p:spPr>
          <a:noFill/>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r" eaLnBrk="1" hangingPunct="1">
              <a:lnSpc>
                <a:spcPct val="100000"/>
              </a:lnSpc>
              <a:spcBef>
                <a:spcPct val="0"/>
              </a:spcBef>
              <a:buClrTx/>
              <a:buFontTx/>
              <a:buNone/>
            </a:pPr>
            <a:fld id="{8F9F6EC5-F42A-4580-957B-E86DA4392CED}" type="slidenum">
              <a:rPr lang="fi-FI" altLang="fi-FI" sz="1000" smtClean="0">
                <a:solidFill>
                  <a:schemeClr val="bg1"/>
                </a:solidFill>
              </a:rPr>
              <a:pPr algn="r" eaLnBrk="1" hangingPunct="1">
                <a:lnSpc>
                  <a:spcPct val="100000"/>
                </a:lnSpc>
                <a:spcBef>
                  <a:spcPct val="0"/>
                </a:spcBef>
                <a:buClrTx/>
                <a:buFontTx/>
                <a:buNone/>
              </a:pPr>
              <a:t>28</a:t>
            </a:fld>
            <a:endParaRPr lang="fi-FI" altLang="fi-FI" sz="1000" smtClean="0">
              <a:solidFill>
                <a:schemeClr val="bg1"/>
              </a:solidFill>
            </a:endParaRPr>
          </a:p>
        </p:txBody>
      </p:sp>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68338"/>
            <a:ext cx="8621713"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979613" y="4960938"/>
            <a:ext cx="6121400" cy="214312"/>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defRPr/>
            </a:pPr>
            <a:endParaRPr lang="fi-FI"/>
          </a:p>
        </p:txBody>
      </p:sp>
      <p:sp>
        <p:nvSpPr>
          <p:cNvPr id="9" name="Rounded Rectangle 8"/>
          <p:cNvSpPr/>
          <p:nvPr/>
        </p:nvSpPr>
        <p:spPr>
          <a:xfrm>
            <a:off x="1948246" y="4077072"/>
            <a:ext cx="6121400" cy="215900"/>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i-FI"/>
          </a:p>
        </p:txBody>
      </p:sp>
      <p:sp>
        <p:nvSpPr>
          <p:cNvPr id="10" name="Rounded Rectangle 9"/>
          <p:cNvSpPr/>
          <p:nvPr/>
        </p:nvSpPr>
        <p:spPr>
          <a:xfrm>
            <a:off x="1979613" y="5516563"/>
            <a:ext cx="6121400" cy="215900"/>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i-FI"/>
          </a:p>
        </p:txBody>
      </p:sp>
    </p:spTree>
    <p:extLst>
      <p:ext uri="{BB962C8B-B14F-4D97-AF65-F5344CB8AC3E}">
        <p14:creationId xmlns:p14="http://schemas.microsoft.com/office/powerpoint/2010/main" val="20875937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Dian numeron paikkamerkki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35F3EFFE-DE39-4582-9459-321529A9CC76}" type="slidenum">
              <a:rPr lang="fi-FI" altLang="fi-FI" sz="800" smtClean="0">
                <a:solidFill>
                  <a:schemeClr val="tx1"/>
                </a:solidFill>
                <a:latin typeface="+mj-lt"/>
              </a:rPr>
              <a:pPr>
                <a:spcBef>
                  <a:spcPct val="0"/>
                </a:spcBef>
                <a:buClrTx/>
                <a:buFontTx/>
                <a:buNone/>
              </a:pPr>
              <a:t>29</a:t>
            </a:fld>
            <a:endParaRPr lang="fi-FI" altLang="fi-FI" sz="800" dirty="0" smtClean="0">
              <a:solidFill>
                <a:schemeClr val="tx1"/>
              </a:solidFill>
              <a:latin typeface="+mj-lt"/>
            </a:endParaRPr>
          </a:p>
        </p:txBody>
      </p:sp>
      <p:sp>
        <p:nvSpPr>
          <p:cNvPr id="27653" name="Rectangle 2"/>
          <p:cNvSpPr>
            <a:spLocks noGrp="1"/>
          </p:cNvSpPr>
          <p:nvPr>
            <p:ph type="title"/>
          </p:nvPr>
        </p:nvSpPr>
        <p:spPr>
          <a:xfrm>
            <a:off x="457200" y="260350"/>
            <a:ext cx="6781800" cy="1143000"/>
          </a:xfrm>
        </p:spPr>
        <p:txBody>
          <a:bodyPr/>
          <a:lstStyle/>
          <a:p>
            <a:r>
              <a:rPr lang="fi-FI" altLang="fi-FI" dirty="0" smtClean="0">
                <a:ea typeface="ＭＳ Ｐゴシック" panose="020B0600070205080204" pitchFamily="34" charset="-128"/>
              </a:rPr>
              <a:t>Materiaalinäytteiden indikaattoreista</a:t>
            </a:r>
          </a:p>
        </p:txBody>
      </p:sp>
      <p:sp>
        <p:nvSpPr>
          <p:cNvPr id="27654" name="Rectangle 3"/>
          <p:cNvSpPr>
            <a:spLocks noGrp="1"/>
          </p:cNvSpPr>
          <p:nvPr>
            <p:ph type="body" idx="1"/>
          </p:nvPr>
        </p:nvSpPr>
        <p:spPr>
          <a:xfrm>
            <a:off x="457200" y="1433513"/>
            <a:ext cx="7948613" cy="4732337"/>
          </a:xfrm>
        </p:spPr>
        <p:txBody>
          <a:bodyPr/>
          <a:lstStyle/>
          <a:p>
            <a:pPr lvl="1"/>
            <a:endParaRPr lang="fi-FI" altLang="fi-FI" dirty="0" smtClean="0">
              <a:ea typeface="ＭＳ Ｐゴシック" panose="020B0600070205080204" pitchFamily="34" charset="-128"/>
              <a:cs typeface="Georgia" panose="02040502050405020303" pitchFamily="18" charset="0"/>
            </a:endParaRPr>
          </a:p>
          <a:p>
            <a:pPr lvl="1"/>
            <a:r>
              <a:rPr lang="fi-FI" altLang="fi-FI" sz="2000" dirty="0">
                <a:ea typeface="ＭＳ Ｐゴシック" panose="020B0600070205080204" pitchFamily="34" charset="-128"/>
                <a:cs typeface="Georgia" panose="02040502050405020303" pitchFamily="18" charset="0"/>
              </a:rPr>
              <a:t>Y</a:t>
            </a:r>
            <a:r>
              <a:rPr lang="fi-FI" altLang="fi-FI" sz="2000" dirty="0" smtClean="0">
                <a:ea typeface="ＭＳ Ｐゴシック" panose="020B0600070205080204" pitchFamily="34" charset="-128"/>
                <a:cs typeface="Georgia" panose="02040502050405020303" pitchFamily="18" charset="0"/>
              </a:rPr>
              <a:t>hteisiä indikaattoreita </a:t>
            </a:r>
            <a:r>
              <a:rPr lang="fi-FI" altLang="fi-FI" sz="2000" i="1" dirty="0" err="1" smtClean="0">
                <a:ea typeface="ＭＳ Ｐゴシック" panose="020B0600070205080204" pitchFamily="34" charset="-128"/>
                <a:cs typeface="Georgia" panose="02040502050405020303" pitchFamily="18" charset="0"/>
              </a:rPr>
              <a:t>Acremonium</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A.versicolor</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Cladosporium</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Penicillium</a:t>
            </a:r>
            <a:r>
              <a:rPr lang="fi-FI" altLang="fi-FI" sz="2000" i="1" dirty="0" smtClean="0">
                <a:ea typeface="ＭＳ Ｐゴシック" panose="020B0600070205080204" pitchFamily="34" charset="-128"/>
                <a:cs typeface="Georgia" panose="02040502050405020303" pitchFamily="18" charset="0"/>
              </a:rPr>
              <a:t> </a:t>
            </a:r>
            <a:r>
              <a:rPr lang="fi-FI" altLang="fi-FI" sz="2000" dirty="0" smtClean="0">
                <a:ea typeface="ＭＳ Ｐゴシック" panose="020B0600070205080204" pitchFamily="34" charset="-128"/>
                <a:cs typeface="Georgia" panose="02040502050405020303" pitchFamily="18" charset="0"/>
              </a:rPr>
              <a:t>ja hiivat (usein suurina pitoisuuksina)</a:t>
            </a:r>
          </a:p>
          <a:p>
            <a:pPr lvl="1"/>
            <a:r>
              <a:rPr lang="fi-FI" altLang="fi-FI" sz="2000" dirty="0">
                <a:ea typeface="ＭＳ Ｐゴシック" panose="020B0600070205080204" pitchFamily="34" charset="-128"/>
                <a:cs typeface="Georgia" panose="02040502050405020303" pitchFamily="18" charset="0"/>
              </a:rPr>
              <a:t>P</a:t>
            </a:r>
            <a:r>
              <a:rPr lang="fi-FI" altLang="fi-FI" sz="2000" dirty="0" smtClean="0">
                <a:ea typeface="ＭＳ Ｐゴシック" panose="020B0600070205080204" pitchFamily="34" charset="-128"/>
                <a:cs typeface="Georgia" panose="02040502050405020303" pitchFamily="18" charset="0"/>
              </a:rPr>
              <a:t>uulle tyypillisiä indikaattoreita </a:t>
            </a:r>
            <a:r>
              <a:rPr lang="fi-FI" altLang="fi-FI" sz="2000" i="1" dirty="0" err="1" smtClean="0">
                <a:ea typeface="ＭＳ Ｐゴシック" panose="020B0600070205080204" pitchFamily="34" charset="-128"/>
                <a:cs typeface="Georgia" panose="02040502050405020303" pitchFamily="18" charset="0"/>
              </a:rPr>
              <a:t>Aureobasidium</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Chaetomium</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Trichoderma</a:t>
            </a:r>
            <a:r>
              <a:rPr lang="fi-FI" altLang="fi-FI" sz="2000" i="1" dirty="0" smtClean="0">
                <a:ea typeface="ＭＳ Ｐゴシック" panose="020B0600070205080204" pitchFamily="34" charset="-128"/>
                <a:cs typeface="Georgia" panose="02040502050405020303" pitchFamily="18" charset="0"/>
              </a:rPr>
              <a:t>, </a:t>
            </a:r>
            <a:r>
              <a:rPr lang="fi-FI" altLang="fi-FI" sz="2000" dirty="0" smtClean="0">
                <a:ea typeface="ＭＳ Ｐゴシック" panose="020B0600070205080204" pitchFamily="34" charset="-128"/>
                <a:cs typeface="Georgia" panose="02040502050405020303" pitchFamily="18" charset="0"/>
              </a:rPr>
              <a:t>myös</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Paecilomyces</a:t>
            </a:r>
            <a:r>
              <a:rPr lang="fi-FI" altLang="fi-FI" sz="2000" i="1" dirty="0" smtClean="0">
                <a:ea typeface="ＭＳ Ｐゴシック" panose="020B0600070205080204" pitchFamily="34" charset="-128"/>
                <a:cs typeface="Georgia" panose="02040502050405020303" pitchFamily="18" charset="0"/>
              </a:rPr>
              <a:t> </a:t>
            </a:r>
            <a:r>
              <a:rPr lang="fi-FI" altLang="fi-FI" sz="2000" dirty="0" smtClean="0">
                <a:ea typeface="ＭＳ Ｐゴシック" panose="020B0600070205080204" pitchFamily="34" charset="-128"/>
                <a:cs typeface="Georgia" panose="02040502050405020303" pitchFamily="18" charset="0"/>
              </a:rPr>
              <a:t>ja</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Phialophora</a:t>
            </a:r>
            <a:endParaRPr lang="fi-FI" altLang="fi-FI" sz="2000" i="1" dirty="0" smtClean="0">
              <a:ea typeface="ＭＳ Ｐゴシック" panose="020B0600070205080204" pitchFamily="34" charset="-128"/>
              <a:cs typeface="Georgia" panose="02040502050405020303" pitchFamily="18" charset="0"/>
            </a:endParaRPr>
          </a:p>
          <a:p>
            <a:pPr lvl="1"/>
            <a:r>
              <a:rPr lang="fi-FI" altLang="fi-FI" sz="2000" dirty="0" err="1">
                <a:ea typeface="ＭＳ Ｐゴシック" panose="020B0600070205080204" pitchFamily="34" charset="-128"/>
                <a:cs typeface="Georgia" panose="02040502050405020303" pitchFamily="18" charset="0"/>
              </a:rPr>
              <a:t>K</a:t>
            </a:r>
            <a:r>
              <a:rPr lang="fi-FI" altLang="fi-FI" sz="2000" dirty="0" err="1" smtClean="0">
                <a:ea typeface="ＭＳ Ｐゴシック" panose="020B0600070205080204" pitchFamily="34" charset="-128"/>
                <a:cs typeface="Georgia" panose="02040502050405020303" pitchFamily="18" charset="0"/>
              </a:rPr>
              <a:t>ipsileylle</a:t>
            </a:r>
            <a:r>
              <a:rPr lang="fi-FI" altLang="fi-FI" sz="2000" dirty="0" smtClean="0">
                <a:ea typeface="ＭＳ Ｐゴシック" panose="020B0600070205080204" pitchFamily="34" charset="-128"/>
                <a:cs typeface="Georgia" panose="02040502050405020303" pitchFamily="18" charset="0"/>
              </a:rPr>
              <a:t> tyypillisiä </a:t>
            </a:r>
            <a:r>
              <a:rPr lang="fi-FI" altLang="fi-FI" sz="2000" i="1" dirty="0" err="1" smtClean="0">
                <a:ea typeface="ＭＳ Ｐゴシック" panose="020B0600070205080204" pitchFamily="34" charset="-128"/>
                <a:cs typeface="Georgia" panose="02040502050405020303" pitchFamily="18" charset="0"/>
              </a:rPr>
              <a:t>Chaetomium</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Fusarium</a:t>
            </a:r>
            <a:r>
              <a:rPr lang="fi-FI" altLang="fi-FI" sz="2000" i="1" dirty="0" smtClean="0">
                <a:ea typeface="ＭＳ Ｐゴシック" panose="020B0600070205080204" pitchFamily="34" charset="-128"/>
                <a:cs typeface="Georgia" panose="02040502050405020303" pitchFamily="18" charset="0"/>
              </a:rPr>
              <a:t> </a:t>
            </a:r>
            <a:r>
              <a:rPr lang="fi-FI" altLang="fi-FI" sz="2000" dirty="0" smtClean="0">
                <a:ea typeface="ＭＳ Ｐゴシック" panose="020B0600070205080204" pitchFamily="34" charset="-128"/>
                <a:cs typeface="Georgia" panose="02040502050405020303" pitchFamily="18" charset="0"/>
              </a:rPr>
              <a:t>ja </a:t>
            </a:r>
            <a:r>
              <a:rPr lang="fi-FI" altLang="fi-FI" sz="2000" i="1" dirty="0" err="1" smtClean="0">
                <a:ea typeface="ＭＳ Ｐゴシック" panose="020B0600070205080204" pitchFamily="34" charset="-128"/>
                <a:cs typeface="Georgia" panose="02040502050405020303" pitchFamily="18" charset="0"/>
              </a:rPr>
              <a:t>Stachybotrys</a:t>
            </a:r>
            <a:endParaRPr lang="fi-FI" altLang="fi-FI" sz="2000" i="1" dirty="0" smtClean="0">
              <a:ea typeface="ＭＳ Ｐゴシック" panose="020B0600070205080204" pitchFamily="34" charset="-128"/>
              <a:cs typeface="Georgia" panose="02040502050405020303" pitchFamily="18" charset="0"/>
            </a:endParaRPr>
          </a:p>
          <a:p>
            <a:pPr lvl="1"/>
            <a:r>
              <a:rPr lang="fi-FI" altLang="fi-FI" sz="2000" dirty="0">
                <a:ea typeface="ＭＳ Ｐゴシック" panose="020B0600070205080204" pitchFamily="34" charset="-128"/>
                <a:cs typeface="Georgia" panose="02040502050405020303" pitchFamily="18" charset="0"/>
              </a:rPr>
              <a:t>B</a:t>
            </a:r>
            <a:r>
              <a:rPr lang="fi-FI" altLang="fi-FI" sz="2000" dirty="0" smtClean="0">
                <a:ea typeface="ＭＳ Ｐゴシック" panose="020B0600070205080204" pitchFamily="34" charset="-128"/>
                <a:cs typeface="Georgia" panose="02040502050405020303" pitchFamily="18" charset="0"/>
              </a:rPr>
              <a:t>etonille tyypillinen </a:t>
            </a:r>
            <a:r>
              <a:rPr lang="fi-FI" altLang="fi-FI" sz="2000" i="1" dirty="0" err="1" smtClean="0">
                <a:ea typeface="ＭＳ Ｐゴシック" panose="020B0600070205080204" pitchFamily="34" charset="-128"/>
                <a:cs typeface="Georgia" panose="02040502050405020303" pitchFamily="18" charset="0"/>
              </a:rPr>
              <a:t>Tritirachium</a:t>
            </a:r>
            <a:endParaRPr lang="fi-FI" altLang="fi-FI" sz="2000" i="1" dirty="0" smtClean="0">
              <a:ea typeface="ＭＳ Ｐゴシック" panose="020B0600070205080204" pitchFamily="34" charset="-128"/>
              <a:cs typeface="Georgia" panose="02040502050405020303" pitchFamily="18" charset="0"/>
            </a:endParaRPr>
          </a:p>
          <a:p>
            <a:pPr lvl="1"/>
            <a:r>
              <a:rPr lang="fi-FI" altLang="fi-FI" sz="2000" dirty="0">
                <a:ea typeface="ＭＳ Ｐゴシック" panose="020B0600070205080204" pitchFamily="34" charset="-128"/>
                <a:cs typeface="Georgia" panose="02040502050405020303" pitchFamily="18" charset="0"/>
              </a:rPr>
              <a:t>L</a:t>
            </a:r>
            <a:r>
              <a:rPr lang="fi-FI" altLang="fi-FI" sz="2000" dirty="0" smtClean="0">
                <a:ea typeface="ＭＳ Ｐゴシック" panose="020B0600070205080204" pitchFamily="34" charset="-128"/>
                <a:cs typeface="Georgia" panose="02040502050405020303" pitchFamily="18" charset="0"/>
              </a:rPr>
              <a:t>ämmöneristeissä usein </a:t>
            </a:r>
            <a:r>
              <a:rPr lang="fi-FI" altLang="fi-FI" sz="2000" i="1" dirty="0" err="1" smtClean="0">
                <a:ea typeface="ＭＳ Ｐゴシック" panose="020B0600070205080204" pitchFamily="34" charset="-128"/>
                <a:cs typeface="Georgia" panose="02040502050405020303" pitchFamily="18" charset="0"/>
              </a:rPr>
              <a:t>Cladosporium</a:t>
            </a:r>
            <a:endParaRPr lang="fi-FI" altLang="fi-FI" sz="2000" i="1" dirty="0" smtClean="0">
              <a:ea typeface="ＭＳ Ｐゴシック" panose="020B0600070205080204" pitchFamily="34" charset="-128"/>
              <a:cs typeface="Georgia" panose="02040502050405020303" pitchFamily="18" charset="0"/>
            </a:endParaRPr>
          </a:p>
          <a:p>
            <a:pPr lvl="1"/>
            <a:r>
              <a:rPr lang="fi-FI" altLang="fi-FI" sz="2000" dirty="0">
                <a:ea typeface="ＭＳ Ｐゴシック" panose="020B0600070205080204" pitchFamily="34" charset="-128"/>
                <a:cs typeface="Georgia" panose="02040502050405020303" pitchFamily="18" charset="0"/>
              </a:rPr>
              <a:t>A</a:t>
            </a:r>
            <a:r>
              <a:rPr lang="fi-FI" altLang="fi-FI" sz="2000" dirty="0" smtClean="0">
                <a:ea typeface="ＭＳ Ｐゴシック" panose="020B0600070205080204" pitchFamily="34" charset="-128"/>
                <a:cs typeface="Georgia" panose="02040502050405020303" pitchFamily="18" charset="0"/>
              </a:rPr>
              <a:t>lapohjahiekassa </a:t>
            </a:r>
            <a:r>
              <a:rPr lang="fi-FI" altLang="fi-FI" sz="2000" i="1" dirty="0" err="1" smtClean="0">
                <a:ea typeface="ＭＳ Ｐゴシック" panose="020B0600070205080204" pitchFamily="34" charset="-128"/>
                <a:cs typeface="Georgia" panose="02040502050405020303" pitchFamily="18" charset="0"/>
              </a:rPr>
              <a:t>Streptomyces</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Stachybotrys</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Trichoderma</a:t>
            </a:r>
            <a:r>
              <a:rPr lang="fi-FI" altLang="fi-FI" sz="2000" i="1" dirty="0" smtClean="0">
                <a:ea typeface="ＭＳ Ｐゴシック" panose="020B0600070205080204" pitchFamily="34" charset="-128"/>
                <a:cs typeface="Georgia" panose="02040502050405020303" pitchFamily="18" charset="0"/>
              </a:rPr>
              <a:t> ja </a:t>
            </a:r>
            <a:r>
              <a:rPr lang="fi-FI" altLang="fi-FI" sz="2000" i="1" dirty="0" err="1" smtClean="0">
                <a:ea typeface="ＭＳ Ｐゴシック" panose="020B0600070205080204" pitchFamily="34" charset="-128"/>
                <a:cs typeface="Georgia" panose="02040502050405020303" pitchFamily="18" charset="0"/>
              </a:rPr>
              <a:t>Scopulariopsis</a:t>
            </a:r>
            <a:endParaRPr lang="fi-FI" altLang="fi-FI" sz="2000" i="1" dirty="0" smtClean="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2648604769"/>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smtClean="0"/>
              <a:t>Sisällysluettelo</a:t>
            </a:r>
            <a:endParaRPr lang="fi-FI" sz="2000" dirty="0"/>
          </a:p>
        </p:txBody>
      </p:sp>
      <p:sp>
        <p:nvSpPr>
          <p:cNvPr id="4" name="Content Placeholder 3"/>
          <p:cNvSpPr>
            <a:spLocks noGrp="1"/>
          </p:cNvSpPr>
          <p:nvPr>
            <p:ph sz="half" idx="1"/>
          </p:nvPr>
        </p:nvSpPr>
        <p:spPr/>
        <p:txBody>
          <a:bodyPr>
            <a:normAutofit fontScale="92500" lnSpcReduction="10000"/>
          </a:bodyPr>
          <a:lstStyle/>
          <a:p>
            <a:pPr marL="0" indent="0">
              <a:buNone/>
            </a:pPr>
            <a:r>
              <a:rPr lang="fi-FI" sz="1200" b="1" dirty="0" smtClean="0"/>
              <a:t>1 Biologiset epäpuhtaudet</a:t>
            </a:r>
          </a:p>
          <a:p>
            <a:pPr marL="0" indent="0">
              <a:buNone/>
            </a:pPr>
            <a:r>
              <a:rPr lang="fi-FI" sz="1200" dirty="0"/>
              <a:t>1.1 </a:t>
            </a:r>
            <a:r>
              <a:rPr lang="fi-FI" sz="1200" dirty="0" smtClean="0"/>
              <a:t>Johdanto sisäympäristökokonaisuuteen - opetussisältö</a:t>
            </a:r>
          </a:p>
          <a:p>
            <a:pPr marL="0" indent="0">
              <a:buNone/>
            </a:pPr>
            <a:r>
              <a:rPr lang="fi-FI" sz="1200" dirty="0" smtClean="0"/>
              <a:t>1.2 Mikrobiologian orientaatio</a:t>
            </a:r>
          </a:p>
          <a:p>
            <a:pPr marL="0" indent="0">
              <a:buNone/>
            </a:pPr>
            <a:r>
              <a:rPr lang="fi-FI" sz="1200" dirty="0" smtClean="0"/>
              <a:t>1.3 Mikrobiologian perusteet</a:t>
            </a:r>
          </a:p>
          <a:p>
            <a:pPr marL="0" indent="0">
              <a:buNone/>
            </a:pPr>
            <a:r>
              <a:rPr lang="fi-FI" sz="1200" dirty="0" smtClean="0"/>
              <a:t>1.4 Mikrobien elinkaari homehtuminen </a:t>
            </a:r>
            <a:r>
              <a:rPr lang="fi-FI" sz="1200" dirty="0"/>
              <a:t>ja </a:t>
            </a:r>
            <a:r>
              <a:rPr lang="fi-FI" sz="1200" dirty="0" smtClean="0"/>
              <a:t>lahoaminen</a:t>
            </a:r>
          </a:p>
          <a:p>
            <a:pPr marL="0" indent="0">
              <a:buNone/>
            </a:pPr>
            <a:r>
              <a:rPr lang="fi-FI" sz="1200" dirty="0" smtClean="0">
                <a:solidFill>
                  <a:srgbClr val="FF0000"/>
                </a:solidFill>
              </a:rPr>
              <a:t>1.5 Materiaalien </a:t>
            </a:r>
            <a:r>
              <a:rPr lang="fi-FI" sz="1200" dirty="0">
                <a:solidFill>
                  <a:srgbClr val="FF0000"/>
                </a:solidFill>
              </a:rPr>
              <a:t>ja pintojen </a:t>
            </a:r>
            <a:r>
              <a:rPr lang="fi-FI" sz="1200" dirty="0" smtClean="0">
                <a:solidFill>
                  <a:srgbClr val="FF0000"/>
                </a:solidFill>
              </a:rPr>
              <a:t>mikrobisto</a:t>
            </a:r>
          </a:p>
          <a:p>
            <a:pPr marL="0" indent="0">
              <a:buNone/>
            </a:pPr>
            <a:r>
              <a:rPr lang="fi-FI" sz="1200" dirty="0"/>
              <a:t>1.6  Puun homeet ja </a:t>
            </a:r>
            <a:r>
              <a:rPr lang="fi-FI" sz="1200" dirty="0" smtClean="0"/>
              <a:t>lahot</a:t>
            </a:r>
          </a:p>
          <a:p>
            <a:pPr marL="0" indent="0">
              <a:buNone/>
            </a:pPr>
            <a:r>
              <a:rPr lang="fi-FI" sz="1200" dirty="0"/>
              <a:t>1.7 Rakenteiden vauriot ja </a:t>
            </a:r>
            <a:r>
              <a:rPr lang="fi-FI" sz="1200" dirty="0" smtClean="0"/>
              <a:t>vioittuminen</a:t>
            </a:r>
          </a:p>
          <a:p>
            <a:pPr marL="0" indent="0">
              <a:buNone/>
            </a:pPr>
            <a:r>
              <a:rPr lang="fi-FI" sz="1200" dirty="0" smtClean="0"/>
              <a:t>1.8.1 Ilman </a:t>
            </a:r>
            <a:r>
              <a:rPr lang="fi-FI" sz="1200" dirty="0"/>
              <a:t>mikrobisto asunnoissa, kouluissa ja </a:t>
            </a:r>
            <a:r>
              <a:rPr lang="fi-FI" sz="1200" dirty="0" smtClean="0"/>
              <a:t>päiväkodeissa</a:t>
            </a:r>
          </a:p>
          <a:p>
            <a:pPr marL="0" indent="0">
              <a:buNone/>
            </a:pPr>
            <a:r>
              <a:rPr lang="fi-FI" sz="1200" dirty="0" smtClean="0"/>
              <a:t>1.8.2 Ilman </a:t>
            </a:r>
            <a:r>
              <a:rPr lang="fi-FI" sz="1200" dirty="0"/>
              <a:t>mikrobisto tuotannollisissa ympäristöissä ja </a:t>
            </a:r>
            <a:r>
              <a:rPr lang="fi-FI" sz="1200" dirty="0" smtClean="0"/>
              <a:t>toimistoissa</a:t>
            </a:r>
          </a:p>
          <a:p>
            <a:pPr marL="0" indent="0">
              <a:buNone/>
            </a:pPr>
            <a:r>
              <a:rPr lang="fi-FI" sz="1200" dirty="0" smtClean="0"/>
              <a:t>1.9 Kosteusvauriorakennusten mikrobilajistoa</a:t>
            </a:r>
          </a:p>
          <a:p>
            <a:pPr marL="0" indent="0">
              <a:buNone/>
            </a:pPr>
            <a:r>
              <a:rPr lang="fi-FI" sz="1200" dirty="0"/>
              <a:t>1.10.1 </a:t>
            </a:r>
            <a:r>
              <a:rPr lang="fi-FI" sz="1200" dirty="0" err="1" smtClean="0"/>
              <a:t>Mykotoksiinit</a:t>
            </a:r>
            <a:endParaRPr lang="fi-FI" sz="1200" dirty="0" smtClean="0"/>
          </a:p>
          <a:p>
            <a:pPr marL="0" indent="0">
              <a:buNone/>
            </a:pPr>
            <a:r>
              <a:rPr lang="fi-FI" sz="1200" dirty="0" smtClean="0"/>
              <a:t>1.10.2 </a:t>
            </a:r>
            <a:r>
              <a:rPr lang="fi-FI" sz="1200" dirty="0" err="1" smtClean="0"/>
              <a:t>MVOCit</a:t>
            </a:r>
            <a:endParaRPr lang="fi-FI" sz="1200" dirty="0" smtClean="0"/>
          </a:p>
          <a:p>
            <a:pPr marL="0" indent="0">
              <a:buNone/>
            </a:pPr>
            <a:r>
              <a:rPr lang="fi-FI" sz="1200" dirty="0" smtClean="0"/>
              <a:t>1.10.3 </a:t>
            </a:r>
            <a:r>
              <a:rPr lang="fi-FI" sz="1200" dirty="0" err="1" smtClean="0"/>
              <a:t>Endotoksiinit</a:t>
            </a:r>
            <a:endParaRPr lang="fi-FI" sz="1200" dirty="0" smtClean="0"/>
          </a:p>
          <a:p>
            <a:pPr marL="0" indent="0">
              <a:buNone/>
            </a:pPr>
            <a:r>
              <a:rPr lang="fi-FI" sz="1200" dirty="0" smtClean="0"/>
              <a:t>1.10.4 Muut </a:t>
            </a:r>
            <a:r>
              <a:rPr lang="fi-FI" sz="1200" dirty="0"/>
              <a:t>mikrobien </a:t>
            </a:r>
            <a:r>
              <a:rPr lang="fi-FI" sz="1200" dirty="0" smtClean="0"/>
              <a:t>rakennekomponentit</a:t>
            </a:r>
          </a:p>
          <a:p>
            <a:pPr marL="0" indent="0">
              <a:buNone/>
            </a:pPr>
            <a:r>
              <a:rPr lang="fi-FI" sz="1200" dirty="0" smtClean="0"/>
              <a:t>1.11 Muut </a:t>
            </a:r>
            <a:r>
              <a:rPr lang="fi-FI" sz="1200" dirty="0"/>
              <a:t>sisäilman kannalta erityiset </a:t>
            </a:r>
            <a:r>
              <a:rPr lang="fi-FI" sz="1200" dirty="0" smtClean="0"/>
              <a:t>mikrobit</a:t>
            </a:r>
          </a:p>
          <a:p>
            <a:pPr marL="0" indent="0">
              <a:buNone/>
            </a:pPr>
            <a:r>
              <a:rPr lang="fi-FI" sz="1200" dirty="0" smtClean="0"/>
              <a:t>1.12 Punkit </a:t>
            </a:r>
            <a:r>
              <a:rPr lang="fi-FI" sz="1200" dirty="0"/>
              <a:t>ja </a:t>
            </a:r>
            <a:r>
              <a:rPr lang="fi-FI" sz="1200" dirty="0" smtClean="0"/>
              <a:t>allergeenit</a:t>
            </a:r>
          </a:p>
          <a:p>
            <a:pPr marL="0" indent="0">
              <a:buNone/>
            </a:pPr>
            <a:r>
              <a:rPr lang="fi-FI" sz="1200" dirty="0" smtClean="0"/>
              <a:t>1.13 Sisätilojen tuholaiset</a:t>
            </a:r>
          </a:p>
          <a:p>
            <a:pPr marL="0" indent="0">
              <a:buNone/>
            </a:pPr>
            <a:r>
              <a:rPr lang="fi-FI" sz="1200" b="1" dirty="0"/>
              <a:t>2 Kemialliset </a:t>
            </a:r>
            <a:r>
              <a:rPr lang="fi-FI" sz="1200" b="1" dirty="0" smtClean="0"/>
              <a:t>epäpuhtaudet – opetussisältö</a:t>
            </a:r>
          </a:p>
          <a:p>
            <a:pPr marL="0" indent="0">
              <a:buNone/>
            </a:pPr>
            <a:r>
              <a:rPr lang="fi-FI" sz="1200" b="1" dirty="0"/>
              <a:t>3 Terveydellisen merkityksen </a:t>
            </a:r>
            <a:r>
              <a:rPr lang="fi-FI" sz="1200" b="1" dirty="0" smtClean="0"/>
              <a:t>arviointi – opetussisältö</a:t>
            </a:r>
          </a:p>
          <a:p>
            <a:pPr marL="0" indent="0">
              <a:buNone/>
            </a:pPr>
            <a:endParaRPr lang="fi-FI" sz="1000" dirty="0" smtClean="0"/>
          </a:p>
          <a:p>
            <a:pPr marL="0" indent="0">
              <a:buNone/>
            </a:pPr>
            <a:endParaRPr lang="fi-FI" sz="1600" dirty="0"/>
          </a:p>
        </p:txBody>
      </p:sp>
      <p:sp>
        <p:nvSpPr>
          <p:cNvPr id="5" name="Content Placeholder 4"/>
          <p:cNvSpPr>
            <a:spLocks noGrp="1"/>
          </p:cNvSpPr>
          <p:nvPr>
            <p:ph sz="half" idx="2"/>
          </p:nvPr>
        </p:nvSpPr>
        <p:spPr/>
        <p:txBody>
          <a:bodyPr>
            <a:normAutofit fontScale="92500" lnSpcReduction="10000"/>
          </a:bodyPr>
          <a:lstStyle/>
          <a:p>
            <a:pPr marL="0" indent="0">
              <a:buNone/>
            </a:pPr>
            <a:r>
              <a:rPr lang="fi-FI" sz="1200" b="1" dirty="0"/>
              <a:t>4 Sisäympäristön tutkimukset ja raportointi</a:t>
            </a:r>
          </a:p>
          <a:p>
            <a:pPr marL="0" indent="0">
              <a:buNone/>
            </a:pPr>
            <a:r>
              <a:rPr lang="fi-FI" sz="1200" dirty="0"/>
              <a:t>4.1 Tutkimusstrategian laatiminen</a:t>
            </a:r>
          </a:p>
          <a:p>
            <a:pPr marL="0" indent="0">
              <a:buNone/>
            </a:pPr>
            <a:r>
              <a:rPr lang="fi-FI" sz="1200" dirty="0"/>
              <a:t>4.2 Näytteenotto mikrobiologisiin analyyseihin</a:t>
            </a:r>
          </a:p>
          <a:p>
            <a:pPr marL="0" indent="0">
              <a:buNone/>
            </a:pPr>
            <a:r>
              <a:rPr lang="fi-FI" sz="1200" dirty="0"/>
              <a:t>4.3 Mikrobien analysointi</a:t>
            </a:r>
          </a:p>
          <a:p>
            <a:pPr marL="0" indent="0">
              <a:buNone/>
            </a:pPr>
            <a:r>
              <a:rPr lang="fi-FI" sz="1200" dirty="0"/>
              <a:t>4.4 Mikrobien ohjearvot ja tulosten tulkinta</a:t>
            </a:r>
          </a:p>
          <a:p>
            <a:pPr marL="0" indent="0">
              <a:buNone/>
            </a:pPr>
            <a:r>
              <a:rPr lang="fi-FI" sz="1200" dirty="0"/>
              <a:t>4.5 Riskinarviointi</a:t>
            </a:r>
          </a:p>
          <a:p>
            <a:pPr marL="0" indent="0">
              <a:buNone/>
            </a:pPr>
            <a:r>
              <a:rPr lang="fi-FI" sz="1200" dirty="0"/>
              <a:t>4.6 Sisäympäristön tutkimukset ja raportointi</a:t>
            </a:r>
          </a:p>
          <a:p>
            <a:pPr marL="0" indent="0">
              <a:buNone/>
            </a:pPr>
            <a:r>
              <a:rPr lang="fi-FI" sz="1200" b="1" dirty="0" smtClean="0"/>
              <a:t>5 </a:t>
            </a:r>
            <a:r>
              <a:rPr lang="fi-FI" sz="1200" b="1" dirty="0"/>
              <a:t>Sisäilman laadun hallinta </a:t>
            </a:r>
            <a:r>
              <a:rPr lang="fi-FI" sz="1200" b="1" dirty="0" smtClean="0"/>
              <a:t>korjausprosessissa</a:t>
            </a:r>
          </a:p>
          <a:p>
            <a:pPr marL="0" indent="0">
              <a:buNone/>
            </a:pPr>
            <a:r>
              <a:rPr lang="fi-FI" sz="1200" dirty="0"/>
              <a:t>5.1 Homekorjaustyömaan kosteuden ja puhtauden </a:t>
            </a:r>
            <a:r>
              <a:rPr lang="fi-FI" sz="1200" dirty="0" smtClean="0"/>
              <a:t>hallinta – opetussisältö</a:t>
            </a:r>
          </a:p>
          <a:p>
            <a:pPr marL="0" indent="0">
              <a:buNone/>
            </a:pPr>
            <a:r>
              <a:rPr lang="fi-FI" sz="1200" dirty="0" smtClean="0"/>
              <a:t>5.2 Homekorjauksen työsuojelunäkökohdat – opetussisältö</a:t>
            </a:r>
          </a:p>
          <a:p>
            <a:pPr marL="0" indent="0">
              <a:buNone/>
            </a:pPr>
            <a:r>
              <a:rPr lang="fi-FI" sz="1200" dirty="0" smtClean="0"/>
              <a:t>5.3 Siivous- ja homesiivous</a:t>
            </a:r>
          </a:p>
          <a:p>
            <a:pPr marL="0" indent="0">
              <a:buNone/>
            </a:pPr>
            <a:r>
              <a:rPr lang="fi-FI" sz="1200" dirty="0" smtClean="0"/>
              <a:t>5.4 Rakenteiden toimivuus</a:t>
            </a:r>
          </a:p>
          <a:p>
            <a:pPr marL="0" indent="0">
              <a:buNone/>
            </a:pPr>
            <a:r>
              <a:rPr lang="fi-FI" sz="1200" b="1" dirty="0"/>
              <a:t>6. Sisäilmasto-ongelmien hallinta </a:t>
            </a:r>
            <a:r>
              <a:rPr lang="fi-FI" sz="1200" b="1" dirty="0" smtClean="0"/>
              <a:t>yhteistyönä</a:t>
            </a:r>
          </a:p>
          <a:p>
            <a:pPr marL="0" indent="0">
              <a:buNone/>
            </a:pPr>
            <a:r>
              <a:rPr lang="fi-FI" sz="1200" dirty="0" smtClean="0"/>
              <a:t>6.1 Toimintamallit </a:t>
            </a:r>
            <a:r>
              <a:rPr lang="fi-FI" sz="1200" dirty="0"/>
              <a:t>sisäilmasto-ongelmien </a:t>
            </a:r>
            <a:r>
              <a:rPr lang="fi-FI" sz="1200" dirty="0" smtClean="0"/>
              <a:t>ratkaisemisessa – opetussisältö</a:t>
            </a:r>
          </a:p>
          <a:p>
            <a:pPr marL="0" indent="0">
              <a:buNone/>
            </a:pPr>
            <a:r>
              <a:rPr lang="fi-FI" sz="1200" dirty="0" smtClean="0"/>
              <a:t>6.2 Sisäilmaryhmätoiminta – opetussisältö</a:t>
            </a:r>
          </a:p>
          <a:p>
            <a:pPr marL="0" indent="0">
              <a:buNone/>
            </a:pPr>
            <a:r>
              <a:rPr lang="fi-FI" sz="1200" dirty="0" smtClean="0"/>
              <a:t>6.3 Viranomaistoiminta </a:t>
            </a:r>
            <a:r>
              <a:rPr lang="fi-FI" sz="1200" dirty="0"/>
              <a:t>ja </a:t>
            </a:r>
            <a:r>
              <a:rPr lang="fi-FI" sz="1200" dirty="0" smtClean="0"/>
              <a:t>yhteistyö – opetussisältö</a:t>
            </a:r>
          </a:p>
          <a:p>
            <a:pPr marL="0" indent="0">
              <a:buNone/>
            </a:pPr>
            <a:r>
              <a:rPr lang="fi-FI" sz="1200" dirty="0" smtClean="0"/>
              <a:t>6.4 Viestintä</a:t>
            </a:r>
            <a:r>
              <a:rPr lang="fi-FI" sz="1200" dirty="0"/>
              <a:t>, ml. </a:t>
            </a:r>
            <a:r>
              <a:rPr lang="fi-FI" sz="1200" dirty="0" smtClean="0"/>
              <a:t>Riskiviestintä - opetussisältö</a:t>
            </a:r>
            <a:endParaRPr lang="fi-FI" sz="1200" dirty="0"/>
          </a:p>
        </p:txBody>
      </p:sp>
      <p:sp>
        <p:nvSpPr>
          <p:cNvPr id="3" name="Dian numeron paikkamerkki 2"/>
          <p:cNvSpPr>
            <a:spLocks noGrp="1"/>
          </p:cNvSpPr>
          <p:nvPr>
            <p:ph type="sldNum" sz="quarter" idx="12"/>
          </p:nvPr>
        </p:nvSpPr>
        <p:spPr/>
        <p:txBody>
          <a:bodyPr/>
          <a:lstStyle/>
          <a:p>
            <a:fld id="{49246692-9764-4796-AF2E-897E79EBAFA7}" type="slidenum">
              <a:rPr lang="fi-FI" smtClean="0"/>
              <a:pPr/>
              <a:t>3</a:t>
            </a:fld>
            <a:endParaRPr lang="fi-FI"/>
          </a:p>
        </p:txBody>
      </p:sp>
    </p:spTree>
    <p:extLst>
      <p:ext uri="{BB962C8B-B14F-4D97-AF65-F5344CB8AC3E}">
        <p14:creationId xmlns:p14="http://schemas.microsoft.com/office/powerpoint/2010/main" val="1171033397"/>
      </p:ext>
    </p:extLst>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p:cNvSpPr>
          <p:nvPr>
            <p:ph type="title"/>
          </p:nvPr>
        </p:nvSpPr>
        <p:spPr/>
        <p:txBody>
          <a:bodyPr>
            <a:normAutofit/>
          </a:bodyPr>
          <a:lstStyle/>
          <a:p>
            <a:r>
              <a:rPr lang="en-US" altLang="fi-FI" dirty="0" err="1" smtClean="0">
                <a:ea typeface="ＭＳ Ｐゴシック" panose="020B0600070205080204" pitchFamily="34" charset="-128"/>
              </a:rPr>
              <a:t>Pintojen</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mikrobisto</a:t>
            </a:r>
            <a:endParaRPr lang="en-US" altLang="fi-FI" dirty="0" smtClean="0">
              <a:ea typeface="ＭＳ Ｐゴシック" panose="020B0600070205080204" pitchFamily="34" charset="-128"/>
            </a:endParaRPr>
          </a:p>
        </p:txBody>
      </p:sp>
      <p:sp>
        <p:nvSpPr>
          <p:cNvPr id="30726" name="Rectangle 3"/>
          <p:cNvSpPr>
            <a:spLocks noGrp="1"/>
          </p:cNvSpPr>
          <p:nvPr>
            <p:ph idx="1"/>
          </p:nvPr>
        </p:nvSpPr>
        <p:spPr/>
        <p:txBody>
          <a:bodyPr/>
          <a:lstStyle/>
          <a:p>
            <a:r>
              <a:rPr lang="en-US" altLang="fi-FI" dirty="0" err="1">
                <a:ea typeface="ＭＳ Ｐゴシック" panose="020B0600070205080204" pitchFamily="34" charset="-128"/>
                <a:cs typeface="ＭＳ Ｐゴシック" panose="020B0600070205080204" pitchFamily="34" charset="-128"/>
              </a:rPr>
              <a:t>P</a:t>
            </a:r>
            <a:r>
              <a:rPr lang="en-US" altLang="fi-FI" dirty="0" err="1" smtClean="0">
                <a:ea typeface="ＭＳ Ｐゴシック" panose="020B0600070205080204" pitchFamily="34" charset="-128"/>
                <a:cs typeface="ＭＳ Ｐゴシック" panose="020B0600070205080204" pitchFamily="34" charset="-128"/>
              </a:rPr>
              <a:t>intamateriaalit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ovat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erilaisia</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vrt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Materiaalien</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mikrobisto</a:t>
            </a:r>
            <a:r>
              <a:rPr lang="en-US" altLang="fi-FI" dirty="0" smtClean="0">
                <a:ea typeface="ＭＳ Ｐゴシック" panose="020B0600070205080204" pitchFamily="34" charset="-128"/>
                <a:cs typeface="ＭＳ Ｐゴシック" panose="020B0600070205080204" pitchFamily="34" charset="-128"/>
              </a:rPr>
              <a:t>)</a:t>
            </a:r>
          </a:p>
          <a:p>
            <a:r>
              <a:rPr lang="en-US" altLang="fi-FI" dirty="0" err="1">
                <a:ea typeface="ＭＳ Ｐゴシック" panose="020B0600070205080204" pitchFamily="34" charset="-128"/>
                <a:cs typeface="ＭＳ Ｐゴシック" panose="020B0600070205080204" pitchFamily="34" charset="-128"/>
              </a:rPr>
              <a:t>P</a:t>
            </a:r>
            <a:r>
              <a:rPr lang="en-US" altLang="fi-FI" dirty="0" err="1" smtClean="0">
                <a:ea typeface="ＭＳ Ｐゴシック" panose="020B0600070205080204" pitchFamily="34" charset="-128"/>
                <a:cs typeface="ＭＳ Ｐゴシック" panose="020B0600070205080204" pitchFamily="34" charset="-128"/>
              </a:rPr>
              <a:t>innat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ovat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erilaisissa</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tiloissa</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kuivat</a:t>
            </a:r>
            <a:r>
              <a:rPr lang="en-US" altLang="fi-FI" dirty="0" smtClean="0">
                <a:ea typeface="ＭＳ Ｐゴシック" panose="020B0600070205080204" pitchFamily="34" charset="-128"/>
                <a:cs typeface="ＭＳ Ｐゴシック" panose="020B0600070205080204" pitchFamily="34" charset="-128"/>
              </a:rPr>
              <a:t> vs. </a:t>
            </a:r>
            <a:r>
              <a:rPr lang="en-US" altLang="fi-FI" dirty="0" err="1" smtClean="0">
                <a:ea typeface="ＭＳ Ｐゴシック" panose="020B0600070205080204" pitchFamily="34" charset="-128"/>
                <a:cs typeface="ＭＳ Ｐゴシック" panose="020B0600070205080204" pitchFamily="34" charset="-128"/>
              </a:rPr>
              <a:t>kosteat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tilat</a:t>
            </a:r>
            <a:r>
              <a:rPr lang="en-US" altLang="fi-FI" dirty="0" smtClean="0">
                <a:ea typeface="ＭＳ Ｐゴシック" panose="020B0600070205080204" pitchFamily="34" charset="-128"/>
                <a:cs typeface="ＭＳ Ｐゴシック" panose="020B0600070205080204" pitchFamily="34" charset="-128"/>
              </a:rPr>
              <a:t>)</a:t>
            </a:r>
          </a:p>
          <a:p>
            <a:r>
              <a:rPr lang="en-US" altLang="fi-FI" dirty="0" err="1">
                <a:ea typeface="ＭＳ Ｐゴシック" panose="020B0600070205080204" pitchFamily="34" charset="-128"/>
                <a:cs typeface="ＭＳ Ｐゴシック" panose="020B0600070205080204" pitchFamily="34" charset="-128"/>
              </a:rPr>
              <a:t>P</a:t>
            </a:r>
            <a:r>
              <a:rPr lang="en-US" altLang="fi-FI" dirty="0" err="1" smtClean="0">
                <a:ea typeface="ＭＳ Ｐゴシック" panose="020B0600070205080204" pitchFamily="34" charset="-128"/>
                <a:cs typeface="ＭＳ Ｐゴシック" panose="020B0600070205080204" pitchFamily="34" charset="-128"/>
              </a:rPr>
              <a:t>intojen</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mikrobit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voivat</a:t>
            </a:r>
            <a:r>
              <a:rPr lang="en-US" altLang="fi-FI" dirty="0" smtClean="0">
                <a:ea typeface="ＭＳ Ｐゴシック" panose="020B0600070205080204" pitchFamily="34" charset="-128"/>
                <a:cs typeface="ＭＳ Ｐゴシック" panose="020B0600070205080204" pitchFamily="34" charset="-128"/>
              </a:rPr>
              <a:t> olla </a:t>
            </a:r>
            <a:r>
              <a:rPr lang="en-US" altLang="fi-FI" dirty="0" err="1" smtClean="0">
                <a:ea typeface="ＭＳ Ｐゴシック" panose="020B0600070205080204" pitchFamily="34" charset="-128"/>
                <a:cs typeface="ＭＳ Ｐゴシック" panose="020B0600070205080204" pitchFamily="34" charset="-128"/>
              </a:rPr>
              <a:t>ilman</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mukana</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muualta</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kulkeutuneita</a:t>
            </a:r>
            <a:r>
              <a:rPr lang="en-US" altLang="fi-FI" dirty="0" smtClean="0">
                <a:ea typeface="ＭＳ Ｐゴシック" panose="020B0600070205080204" pitchFamily="34" charset="-128"/>
                <a:cs typeface="ＭＳ Ｐゴシック" panose="020B0600070205080204" pitchFamily="34" charset="-128"/>
              </a:rPr>
              <a:t> tai olla </a:t>
            </a:r>
            <a:r>
              <a:rPr lang="en-US" altLang="fi-FI" dirty="0" err="1" smtClean="0">
                <a:ea typeface="ＭＳ Ｐゴシック" panose="020B0600070205080204" pitchFamily="34" charset="-128"/>
                <a:cs typeface="ＭＳ Ｐゴシック" panose="020B0600070205080204" pitchFamily="34" charset="-128"/>
              </a:rPr>
              <a:t>osoitus</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pinnan</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mikrobivauriosta</a:t>
            </a:r>
            <a:endParaRPr lang="en-US" altLang="fi-FI" dirty="0" smtClean="0">
              <a:ea typeface="ＭＳ Ｐゴシック" panose="020B0600070205080204" pitchFamily="34" charset="-128"/>
              <a:cs typeface="ＭＳ Ｐゴシック" panose="020B0600070205080204" pitchFamily="34" charset="-128"/>
            </a:endParaRPr>
          </a:p>
          <a:p>
            <a:endParaRPr lang="en-US" altLang="fi-FI" dirty="0" smtClean="0">
              <a:ea typeface="ＭＳ Ｐゴシック" panose="020B0600070205080204" pitchFamily="34" charset="-128"/>
              <a:cs typeface="ＭＳ Ｐゴシック" panose="020B0600070205080204" pitchFamily="34" charset="-128"/>
            </a:endParaRPr>
          </a:p>
        </p:txBody>
      </p:sp>
      <p:sp>
        <p:nvSpPr>
          <p:cNvPr id="30723"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1C73E159-4050-414D-9F92-3F1AF7733B6B}" type="slidenum">
              <a:rPr lang="fi-FI" altLang="fi-FI" sz="900" smtClean="0">
                <a:solidFill>
                  <a:schemeClr val="tx1"/>
                </a:solidFill>
              </a:rPr>
              <a:pPr>
                <a:spcBef>
                  <a:spcPct val="0"/>
                </a:spcBef>
                <a:buClrTx/>
                <a:buFontTx/>
                <a:buNone/>
              </a:pPr>
              <a:t>30</a:t>
            </a:fld>
            <a:endParaRPr lang="fi-FI" altLang="fi-FI" sz="900" smtClean="0">
              <a:solidFill>
                <a:schemeClr val="tx1"/>
              </a:solidFill>
            </a:endParaRPr>
          </a:p>
        </p:txBody>
      </p:sp>
    </p:spTree>
    <p:extLst>
      <p:ext uri="{BB962C8B-B14F-4D97-AF65-F5344CB8AC3E}">
        <p14:creationId xmlns:p14="http://schemas.microsoft.com/office/powerpoint/2010/main" val="1626258017"/>
      </p:ext>
    </p:extLst>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noFill/>
        </p:spPr>
        <p:txBody>
          <a:bodyPr>
            <a:normAutofit/>
          </a:bodyPr>
          <a:lstStyle/>
          <a:p>
            <a:r>
              <a:rPr lang="en-GB" b="1" dirty="0" err="1"/>
              <a:t>Materiaalien</a:t>
            </a:r>
            <a:r>
              <a:rPr lang="en-GB" b="1" dirty="0"/>
              <a:t> </a:t>
            </a:r>
            <a:r>
              <a:rPr lang="en-GB" b="1" dirty="0" err="1"/>
              <a:t>ympäröivään</a:t>
            </a:r>
            <a:r>
              <a:rPr lang="en-GB" b="1" dirty="0"/>
              <a:t> </a:t>
            </a:r>
            <a:r>
              <a:rPr lang="en-GB" b="1" dirty="0" err="1"/>
              <a:t>ilmaan</a:t>
            </a:r>
            <a:r>
              <a:rPr lang="en-GB" b="1" dirty="0"/>
              <a:t> </a:t>
            </a:r>
            <a:r>
              <a:rPr lang="en-GB" b="1" dirty="0" err="1"/>
              <a:t>rajoittuvien</a:t>
            </a:r>
            <a:r>
              <a:rPr lang="en-GB" b="1" dirty="0"/>
              <a:t> </a:t>
            </a:r>
            <a:r>
              <a:rPr lang="en-GB" b="1" dirty="0" err="1"/>
              <a:t>pintojen</a:t>
            </a:r>
            <a:r>
              <a:rPr lang="en-GB" b="1" dirty="0"/>
              <a:t> </a:t>
            </a:r>
            <a:r>
              <a:rPr lang="en-GB" b="1" dirty="0" err="1" smtClean="0"/>
              <a:t>homehtuminen</a:t>
            </a:r>
            <a:endParaRPr lang="en-GB" b="1" dirty="0">
              <a:solidFill>
                <a:srgbClr val="FF0000"/>
              </a:solidFill>
            </a:endParaRPr>
          </a:p>
        </p:txBody>
      </p:sp>
      <p:sp>
        <p:nvSpPr>
          <p:cNvPr id="306179" name="Rectangle 3"/>
          <p:cNvSpPr>
            <a:spLocks noGrp="1" noChangeArrowheads="1"/>
          </p:cNvSpPr>
          <p:nvPr>
            <p:ph idx="1"/>
          </p:nvPr>
        </p:nvSpPr>
        <p:spPr/>
        <p:txBody>
          <a:bodyPr>
            <a:normAutofit/>
          </a:bodyPr>
          <a:lstStyle/>
          <a:p>
            <a:r>
              <a:rPr lang="en-GB" sz="2400" dirty="0" err="1"/>
              <a:t>Materiaalien</a:t>
            </a:r>
            <a:r>
              <a:rPr lang="en-GB" sz="2400" dirty="0"/>
              <a:t> </a:t>
            </a:r>
            <a:r>
              <a:rPr lang="en-GB" sz="2400" dirty="0" err="1"/>
              <a:t>ominaisuudet</a:t>
            </a:r>
            <a:endParaRPr lang="en-GB" sz="2400" dirty="0"/>
          </a:p>
          <a:p>
            <a:r>
              <a:rPr lang="en-GB" sz="2400" dirty="0" err="1"/>
              <a:t>Pinnoitteet</a:t>
            </a:r>
            <a:endParaRPr lang="en-GB" sz="2400" dirty="0"/>
          </a:p>
          <a:p>
            <a:r>
              <a:rPr lang="en-GB" sz="2400" dirty="0" err="1"/>
              <a:t>Ympäröivän</a:t>
            </a:r>
            <a:r>
              <a:rPr lang="en-GB" sz="2400" dirty="0"/>
              <a:t> </a:t>
            </a:r>
            <a:r>
              <a:rPr lang="en-GB" sz="2400" dirty="0" err="1"/>
              <a:t>ilman</a:t>
            </a:r>
            <a:r>
              <a:rPr lang="en-GB" sz="2400" dirty="0"/>
              <a:t> </a:t>
            </a:r>
            <a:r>
              <a:rPr lang="en-GB" sz="2400" dirty="0" err="1"/>
              <a:t>kosteus</a:t>
            </a:r>
            <a:r>
              <a:rPr lang="en-GB" sz="2400" dirty="0"/>
              <a:t>- </a:t>
            </a:r>
            <a:r>
              <a:rPr lang="en-GB" sz="2400" dirty="0" err="1"/>
              <a:t>ja</a:t>
            </a:r>
            <a:r>
              <a:rPr lang="en-GB" sz="2400" dirty="0"/>
              <a:t> </a:t>
            </a:r>
            <a:r>
              <a:rPr lang="en-GB" sz="2400" dirty="0" err="1"/>
              <a:t>lämpötila</a:t>
            </a:r>
            <a:endParaRPr lang="en-GB" sz="2400" dirty="0"/>
          </a:p>
          <a:p>
            <a:r>
              <a:rPr lang="en-GB" sz="2400" dirty="0" err="1"/>
              <a:t>Vaikutusaika</a:t>
            </a:r>
            <a:endParaRPr lang="en-GB" sz="2400" dirty="0"/>
          </a:p>
          <a:p>
            <a:r>
              <a:rPr lang="en-GB" sz="2400" dirty="0" err="1"/>
              <a:t>Pintaan</a:t>
            </a:r>
            <a:r>
              <a:rPr lang="en-GB" sz="2400" dirty="0"/>
              <a:t> </a:t>
            </a:r>
            <a:r>
              <a:rPr lang="en-GB" sz="2400" dirty="0" err="1"/>
              <a:t>kertyvät</a:t>
            </a:r>
            <a:r>
              <a:rPr lang="en-GB" sz="2400" dirty="0"/>
              <a:t> </a:t>
            </a:r>
            <a:r>
              <a:rPr lang="en-GB" sz="2400" dirty="0" err="1"/>
              <a:t>muut</a:t>
            </a:r>
            <a:r>
              <a:rPr lang="en-GB" sz="2400" dirty="0"/>
              <a:t> </a:t>
            </a:r>
            <a:r>
              <a:rPr lang="en-GB" sz="2400" dirty="0" err="1" smtClean="0"/>
              <a:t>aineet</a:t>
            </a:r>
            <a:r>
              <a:rPr lang="en-GB" sz="2400" dirty="0" smtClean="0"/>
              <a:t>, </a:t>
            </a:r>
            <a:r>
              <a:rPr lang="en-GB" sz="2400" dirty="0" err="1" smtClean="0"/>
              <a:t>esim</a:t>
            </a:r>
            <a:r>
              <a:rPr lang="en-GB" sz="2400" dirty="0" smtClean="0"/>
              <a:t> </a:t>
            </a:r>
            <a:r>
              <a:rPr lang="en-GB" sz="2400" dirty="0" err="1" smtClean="0"/>
              <a:t>orgaaninen</a:t>
            </a:r>
            <a:r>
              <a:rPr lang="en-GB" sz="2400" dirty="0" smtClean="0"/>
              <a:t> </a:t>
            </a:r>
            <a:r>
              <a:rPr lang="en-GB" sz="2400" dirty="0" err="1" smtClean="0"/>
              <a:t>lika</a:t>
            </a:r>
            <a:endParaRPr lang="en-GB" sz="2400" dirty="0"/>
          </a:p>
          <a:p>
            <a:r>
              <a:rPr lang="en-GB" sz="2400" dirty="0" err="1"/>
              <a:t>Homeen</a:t>
            </a:r>
            <a:r>
              <a:rPr lang="en-GB" sz="2400" dirty="0"/>
              <a:t> </a:t>
            </a:r>
            <a:r>
              <a:rPr lang="en-GB" sz="2400" dirty="0" err="1"/>
              <a:t>kasvun</a:t>
            </a:r>
            <a:r>
              <a:rPr lang="en-GB" sz="2400" dirty="0"/>
              <a:t> </a:t>
            </a:r>
            <a:r>
              <a:rPr lang="en-GB" sz="2400" dirty="0" err="1"/>
              <a:t>arviointi</a:t>
            </a:r>
            <a:r>
              <a:rPr lang="en-GB" sz="2400" dirty="0"/>
              <a:t> </a:t>
            </a:r>
            <a:r>
              <a:rPr lang="en-GB" sz="2400" dirty="0" err="1"/>
              <a:t>homeindeksillä</a:t>
            </a:r>
            <a:endParaRPr lang="en-GB" sz="2400" dirty="0"/>
          </a:p>
          <a:p>
            <a:pPr lvl="1"/>
            <a:r>
              <a:rPr lang="en-GB" sz="2000" dirty="0" err="1"/>
              <a:t>Tyypillinen</a:t>
            </a:r>
            <a:r>
              <a:rPr lang="en-GB" sz="2000" dirty="0"/>
              <a:t> </a:t>
            </a:r>
            <a:r>
              <a:rPr lang="en-GB" sz="2000" dirty="0" err="1"/>
              <a:t>menetelmä</a:t>
            </a:r>
            <a:r>
              <a:rPr lang="en-GB" sz="2000" dirty="0"/>
              <a:t> </a:t>
            </a:r>
            <a:r>
              <a:rPr lang="en-GB" sz="2000" dirty="0" err="1"/>
              <a:t>materiaalien</a:t>
            </a:r>
            <a:r>
              <a:rPr lang="en-GB" sz="2000" dirty="0"/>
              <a:t> </a:t>
            </a:r>
            <a:r>
              <a:rPr lang="en-GB" sz="2000" dirty="0" err="1" smtClean="0"/>
              <a:t>homeenkesto-ominaisuuksien</a:t>
            </a:r>
            <a:r>
              <a:rPr lang="en-GB" sz="2000" dirty="0" smtClean="0"/>
              <a:t> </a:t>
            </a:r>
            <a:r>
              <a:rPr lang="en-GB" sz="2000" dirty="0" err="1"/>
              <a:t>arvioinnissa</a:t>
            </a:r>
            <a:endParaRPr lang="en-GB" sz="2000" dirty="0"/>
          </a:p>
          <a:p>
            <a:endParaRPr lang="en-GB" sz="2400" dirty="0"/>
          </a:p>
        </p:txBody>
      </p:sp>
      <p:sp>
        <p:nvSpPr>
          <p:cNvPr id="5" name="Slide Number Placeholder 4"/>
          <p:cNvSpPr>
            <a:spLocks noGrp="1"/>
          </p:cNvSpPr>
          <p:nvPr>
            <p:ph type="sldNum" sz="quarter" idx="12"/>
          </p:nvPr>
        </p:nvSpPr>
        <p:spPr/>
        <p:txBody>
          <a:bodyPr/>
          <a:lstStyle/>
          <a:p>
            <a:fld id="{CC4B5847-1FA8-4EAB-8786-A0336426E059}" type="slidenum">
              <a:rPr lang="fi-FI" smtClean="0"/>
              <a:pPr/>
              <a:t>31</a:t>
            </a:fld>
            <a:endParaRPr lang="fi-FI"/>
          </a:p>
        </p:txBody>
      </p:sp>
    </p:spTree>
    <p:extLst>
      <p:ext uri="{BB962C8B-B14F-4D97-AF65-F5344CB8AC3E}">
        <p14:creationId xmlns:p14="http://schemas.microsoft.com/office/powerpoint/2010/main" val="362198833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16"/>
          <p:cNvSpPr>
            <a:spLocks noChangeArrowheads="1"/>
          </p:cNvSpPr>
          <p:nvPr/>
        </p:nvSpPr>
        <p:spPr bwMode="auto">
          <a:xfrm>
            <a:off x="264293" y="1214634"/>
            <a:ext cx="3414368" cy="2657209"/>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pPr eaLnBrk="0" hangingPunct="0"/>
            <a:endParaRPr lang="fi-FI"/>
          </a:p>
        </p:txBody>
      </p:sp>
      <p:sp>
        <p:nvSpPr>
          <p:cNvPr id="13321" name="Rectangle 9"/>
          <p:cNvSpPr>
            <a:spLocks noChangeArrowheads="1"/>
          </p:cNvSpPr>
          <p:nvPr/>
        </p:nvSpPr>
        <p:spPr bwMode="auto">
          <a:xfrm>
            <a:off x="236108" y="1214635"/>
            <a:ext cx="6036259" cy="3211681"/>
          </a:xfrm>
          <a:prstGeom prst="rect">
            <a:avLst/>
          </a:prstGeom>
          <a:ln/>
          <a:extLst/>
        </p:spPr>
        <p:style>
          <a:lnRef idx="2">
            <a:schemeClr val="accent1"/>
          </a:lnRef>
          <a:fillRef idx="1">
            <a:schemeClr val="lt1"/>
          </a:fillRef>
          <a:effectRef idx="0">
            <a:schemeClr val="accent1"/>
          </a:effectRef>
          <a:fontRef idx="minor">
            <a:schemeClr val="dk1"/>
          </a:fontRef>
        </p:style>
        <p:txBody>
          <a:bodyPr/>
          <a:lstStyle/>
          <a:p>
            <a:pPr marL="190500" indent="-190500" eaLnBrk="0" hangingPunct="0">
              <a:spcBef>
                <a:spcPct val="20000"/>
              </a:spcBef>
              <a:buClr>
                <a:schemeClr val="tx2"/>
              </a:buClr>
              <a:buFont typeface="Wingdings" pitchFamily="2" charset="2"/>
              <a:buNone/>
            </a:pPr>
            <a:r>
              <a:rPr lang="fi-FI" sz="1600" b="1" dirty="0"/>
              <a:t>Homeindeksi puulle</a:t>
            </a:r>
            <a:r>
              <a:rPr lang="en-GB" sz="1800" b="1" dirty="0"/>
              <a:t>		  </a:t>
            </a:r>
            <a:r>
              <a:rPr lang="en-GB" sz="1600" b="1" dirty="0" err="1" smtClean="0"/>
              <a:t>Muu</a:t>
            </a:r>
            <a:r>
              <a:rPr lang="en-GB" sz="1600" b="1" dirty="0" smtClean="0"/>
              <a:t>  </a:t>
            </a:r>
            <a:r>
              <a:rPr lang="en-GB" sz="1600" b="1" dirty="0" err="1" smtClean="0"/>
              <a:t>materiaali</a:t>
            </a:r>
            <a:endParaRPr lang="en-GB" sz="1600" b="1" dirty="0"/>
          </a:p>
          <a:p>
            <a:pPr marL="190500" indent="-190500" eaLnBrk="0" hangingPunct="0">
              <a:spcBef>
                <a:spcPct val="20000"/>
              </a:spcBef>
              <a:buClr>
                <a:schemeClr val="tx2"/>
              </a:buClr>
              <a:buFont typeface="Wingdings" pitchFamily="2" charset="2"/>
              <a:buNone/>
            </a:pPr>
            <a:r>
              <a:rPr lang="en-GB" sz="1400" dirty="0"/>
              <a:t>0 = </a:t>
            </a:r>
            <a:r>
              <a:rPr lang="en-GB" sz="1400" dirty="0" err="1"/>
              <a:t>ei</a:t>
            </a:r>
            <a:r>
              <a:rPr lang="en-GB" sz="1400" dirty="0"/>
              <a:t> </a:t>
            </a:r>
            <a:r>
              <a:rPr lang="en-GB" sz="1400" dirty="0" err="1"/>
              <a:t>kasvua</a:t>
            </a:r>
            <a:r>
              <a:rPr lang="en-GB" sz="1400" dirty="0"/>
              <a:t>			  </a:t>
            </a:r>
            <a:r>
              <a:rPr lang="en-GB" sz="1400" dirty="0" smtClean="0"/>
              <a:t>0 </a:t>
            </a:r>
            <a:r>
              <a:rPr lang="en-GB" sz="1400" dirty="0"/>
              <a:t>= </a:t>
            </a:r>
            <a:r>
              <a:rPr lang="en-GB" sz="1400" dirty="0" err="1"/>
              <a:t>ei</a:t>
            </a:r>
            <a:r>
              <a:rPr lang="en-GB" sz="1400" dirty="0"/>
              <a:t> </a:t>
            </a:r>
            <a:r>
              <a:rPr lang="en-GB" sz="1400" dirty="0" err="1"/>
              <a:t>kasvua</a:t>
            </a:r>
            <a:endParaRPr lang="en-GB" sz="1400" dirty="0"/>
          </a:p>
          <a:p>
            <a:pPr marL="190500" indent="-190500" eaLnBrk="0" hangingPunct="0">
              <a:spcBef>
                <a:spcPct val="20000"/>
              </a:spcBef>
              <a:buClr>
                <a:schemeClr val="tx2"/>
              </a:buClr>
              <a:buFont typeface="Wingdings" pitchFamily="2" charset="2"/>
              <a:buNone/>
            </a:pPr>
            <a:r>
              <a:rPr lang="en-GB" sz="1400" dirty="0"/>
              <a:t>1 = </a:t>
            </a:r>
            <a:r>
              <a:rPr lang="en-GB" sz="1400" dirty="0" err="1"/>
              <a:t>alkava</a:t>
            </a:r>
            <a:r>
              <a:rPr lang="en-GB" sz="1400" dirty="0"/>
              <a:t> </a:t>
            </a:r>
            <a:r>
              <a:rPr lang="en-GB" sz="1400" dirty="0" err="1"/>
              <a:t>kasvu</a:t>
            </a:r>
            <a:r>
              <a:rPr lang="en-GB" sz="1400" dirty="0"/>
              <a:t> (</a:t>
            </a:r>
            <a:r>
              <a:rPr lang="en-GB" sz="1400" dirty="0" err="1"/>
              <a:t>mikroskopia</a:t>
            </a:r>
            <a:r>
              <a:rPr lang="en-GB" sz="1400" dirty="0"/>
              <a:t>		  1 = </a:t>
            </a:r>
            <a:r>
              <a:rPr lang="en-GB" sz="1400" dirty="0" err="1"/>
              <a:t>alkava</a:t>
            </a:r>
            <a:r>
              <a:rPr lang="en-GB" sz="1400" dirty="0"/>
              <a:t> </a:t>
            </a:r>
            <a:r>
              <a:rPr lang="en-GB" sz="1400" dirty="0" err="1"/>
              <a:t>kasvu</a:t>
            </a:r>
            <a:endParaRPr lang="en-GB" sz="1400" dirty="0"/>
          </a:p>
          <a:p>
            <a:pPr marL="190500" indent="-190500" eaLnBrk="0" hangingPunct="0">
              <a:spcBef>
                <a:spcPct val="20000"/>
              </a:spcBef>
              <a:buClr>
                <a:schemeClr val="tx2"/>
              </a:buClr>
              <a:buFont typeface="Wingdings" pitchFamily="2" charset="2"/>
              <a:buNone/>
            </a:pPr>
            <a:r>
              <a:rPr lang="en-GB" sz="1400" dirty="0"/>
              <a:t>2 = </a:t>
            </a:r>
            <a:r>
              <a:rPr lang="en-GB" sz="1400" dirty="0" err="1"/>
              <a:t>kohtalainen</a:t>
            </a:r>
            <a:r>
              <a:rPr lang="en-GB" sz="1400" dirty="0"/>
              <a:t> </a:t>
            </a:r>
            <a:r>
              <a:rPr lang="en-GB" sz="1400" dirty="0" err="1"/>
              <a:t>kasvu</a:t>
            </a:r>
            <a:r>
              <a:rPr lang="en-GB" sz="1400" dirty="0"/>
              <a:t> (</a:t>
            </a:r>
            <a:r>
              <a:rPr lang="en-GB" sz="1400" dirty="0" err="1"/>
              <a:t>mikroskopia</a:t>
            </a:r>
            <a:r>
              <a:rPr lang="en-GB" sz="1400" dirty="0"/>
              <a:t>)	  2 = </a:t>
            </a:r>
            <a:r>
              <a:rPr lang="en-GB" sz="1400" dirty="0" err="1" smtClean="0"/>
              <a:t>kohtalainen</a:t>
            </a:r>
            <a:endParaRPr lang="en-GB" sz="1400" dirty="0" smtClean="0"/>
          </a:p>
          <a:p>
            <a:pPr marL="190500" indent="-190500" eaLnBrk="0" hangingPunct="0">
              <a:spcBef>
                <a:spcPct val="20000"/>
              </a:spcBef>
              <a:buClr>
                <a:schemeClr val="tx2"/>
              </a:buClr>
              <a:buFont typeface="Wingdings" pitchFamily="2" charset="2"/>
              <a:buNone/>
            </a:pPr>
            <a:r>
              <a:rPr lang="en-GB" sz="1400" dirty="0" smtClean="0"/>
              <a:t>      </a:t>
            </a:r>
            <a:r>
              <a:rPr lang="en-GB" sz="1400" dirty="0" err="1" smtClean="0"/>
              <a:t>peitto</a:t>
            </a:r>
            <a:r>
              <a:rPr lang="en-GB" sz="1400" dirty="0" smtClean="0"/>
              <a:t> </a:t>
            </a:r>
            <a:r>
              <a:rPr lang="en-GB" sz="1400" dirty="0"/>
              <a:t>&gt; 10 %) </a:t>
            </a:r>
            <a:r>
              <a:rPr lang="en-GB" sz="1400" dirty="0" smtClean="0"/>
              <a:t>		</a:t>
            </a:r>
            <a:r>
              <a:rPr lang="en-GB" sz="1400" dirty="0"/>
              <a:t>	</a:t>
            </a:r>
            <a:r>
              <a:rPr lang="en-GB" sz="1400" dirty="0" smtClean="0"/>
              <a:t>        </a:t>
            </a:r>
            <a:r>
              <a:rPr lang="en-GB" sz="1400" dirty="0" err="1" smtClean="0"/>
              <a:t>kasvu</a:t>
            </a:r>
            <a:r>
              <a:rPr lang="en-GB" sz="1400" dirty="0"/>
              <a:t/>
            </a:r>
            <a:br>
              <a:rPr lang="en-GB" sz="1400" dirty="0"/>
            </a:br>
            <a:r>
              <a:rPr lang="en-GB" sz="1400" dirty="0"/>
              <a:t>		      	       </a:t>
            </a:r>
            <a:r>
              <a:rPr lang="en-GB" sz="1400" dirty="0" smtClean="0"/>
              <a:t>	        (</a:t>
            </a:r>
            <a:r>
              <a:rPr lang="en-GB" sz="1400" dirty="0" err="1" smtClean="0"/>
              <a:t>peitto</a:t>
            </a:r>
            <a:r>
              <a:rPr lang="en-GB" sz="1400" dirty="0" smtClean="0"/>
              <a:t> </a:t>
            </a:r>
            <a:r>
              <a:rPr lang="en-GB" sz="1400" dirty="0"/>
              <a:t>&gt; 10 %)</a:t>
            </a:r>
          </a:p>
          <a:p>
            <a:pPr marL="190500" indent="-190500" eaLnBrk="0" hangingPunct="0">
              <a:spcBef>
                <a:spcPct val="20000"/>
              </a:spcBef>
              <a:buClr>
                <a:schemeClr val="tx2"/>
              </a:buClr>
            </a:pPr>
            <a:r>
              <a:rPr lang="en-GB" sz="1400" dirty="0" smtClean="0"/>
              <a:t>3 = </a:t>
            </a:r>
            <a:r>
              <a:rPr lang="en-GB" sz="1400" dirty="0" err="1" smtClean="0"/>
              <a:t>alkava</a:t>
            </a:r>
            <a:r>
              <a:rPr lang="en-GB" sz="1400" dirty="0" smtClean="0"/>
              <a:t> </a:t>
            </a:r>
            <a:r>
              <a:rPr lang="en-GB" sz="1400" dirty="0" err="1" smtClean="0"/>
              <a:t>silmin</a:t>
            </a:r>
            <a:r>
              <a:rPr lang="en-GB" sz="1400" dirty="0" smtClean="0"/>
              <a:t> </a:t>
            </a:r>
            <a:r>
              <a:rPr lang="en-GB" sz="1400" dirty="0" err="1" smtClean="0"/>
              <a:t>havaittava</a:t>
            </a:r>
            <a:r>
              <a:rPr lang="en-GB" sz="1400" dirty="0" smtClean="0"/>
              <a:t> </a:t>
            </a:r>
            <a:r>
              <a:rPr lang="en-GB" sz="1400" dirty="0" err="1" smtClean="0"/>
              <a:t>kasvu</a:t>
            </a:r>
            <a:r>
              <a:rPr lang="en-GB" sz="1400" dirty="0" smtClean="0"/>
              <a:t>	  	3 = </a:t>
            </a:r>
            <a:r>
              <a:rPr lang="en-GB" sz="1400" dirty="0" err="1" smtClean="0"/>
              <a:t>peitto</a:t>
            </a:r>
            <a:r>
              <a:rPr lang="en-GB" sz="1400" dirty="0" smtClean="0"/>
              <a:t> &lt; 50 %</a:t>
            </a:r>
            <a:br>
              <a:rPr lang="en-GB" sz="1400" dirty="0" smtClean="0"/>
            </a:br>
            <a:r>
              <a:rPr lang="en-GB" sz="1400" dirty="0" smtClean="0"/>
              <a:t>   (</a:t>
            </a:r>
            <a:r>
              <a:rPr lang="en-GB" sz="1400" dirty="0" err="1" smtClean="0"/>
              <a:t>runsas</a:t>
            </a:r>
            <a:r>
              <a:rPr lang="en-GB" sz="1400" dirty="0" smtClean="0"/>
              <a:t> </a:t>
            </a:r>
            <a:r>
              <a:rPr lang="en-GB" sz="1400" dirty="0" err="1" smtClean="0"/>
              <a:t>kasvu</a:t>
            </a:r>
            <a:r>
              <a:rPr lang="en-GB" sz="1400" dirty="0" smtClean="0"/>
              <a:t> </a:t>
            </a:r>
            <a:r>
              <a:rPr lang="en-GB" sz="1400" dirty="0" err="1" smtClean="0"/>
              <a:t>mikroskopia</a:t>
            </a:r>
            <a:r>
              <a:rPr lang="en-GB" sz="1400" dirty="0" smtClean="0"/>
              <a:t>)	       	(</a:t>
            </a:r>
            <a:r>
              <a:rPr lang="en-GB" sz="1400" dirty="0" err="1" smtClean="0"/>
              <a:t>mikroskopia</a:t>
            </a:r>
            <a:r>
              <a:rPr lang="en-GB" sz="1400" dirty="0" smtClean="0"/>
              <a:t>)</a:t>
            </a:r>
          </a:p>
          <a:p>
            <a:pPr marL="190500" indent="-190500" eaLnBrk="0" hangingPunct="0">
              <a:spcBef>
                <a:spcPct val="20000"/>
              </a:spcBef>
              <a:buClr>
                <a:schemeClr val="tx2"/>
              </a:buClr>
            </a:pPr>
            <a:r>
              <a:rPr lang="en-GB" sz="1400" dirty="0" smtClean="0"/>
              <a:t>4 = </a:t>
            </a:r>
            <a:r>
              <a:rPr lang="en-GB" sz="1400" dirty="0" err="1" smtClean="0"/>
              <a:t>näkyvä</a:t>
            </a:r>
            <a:r>
              <a:rPr lang="en-GB" sz="1400" dirty="0" smtClean="0"/>
              <a:t> </a:t>
            </a:r>
            <a:r>
              <a:rPr lang="en-GB" sz="1400" dirty="0" err="1" smtClean="0"/>
              <a:t>kasvu</a:t>
            </a:r>
            <a:r>
              <a:rPr lang="en-GB" sz="1400" dirty="0" smtClean="0"/>
              <a:t> &gt; 10 – 25 %		  4 = </a:t>
            </a:r>
            <a:r>
              <a:rPr lang="en-GB" sz="1400" dirty="0" err="1" smtClean="0"/>
              <a:t>peitto</a:t>
            </a:r>
            <a:r>
              <a:rPr lang="en-GB" sz="1400" dirty="0" smtClean="0"/>
              <a:t> &gt; 50 %</a:t>
            </a:r>
            <a:br>
              <a:rPr lang="en-GB" sz="1400" dirty="0" smtClean="0"/>
            </a:br>
            <a:r>
              <a:rPr lang="en-GB" sz="1400" dirty="0" smtClean="0"/>
              <a:t>  (</a:t>
            </a:r>
            <a:r>
              <a:rPr lang="en-GB" sz="1400" dirty="0" err="1" smtClean="0"/>
              <a:t>runsas</a:t>
            </a:r>
            <a:r>
              <a:rPr lang="en-GB" sz="1400" dirty="0" smtClean="0"/>
              <a:t> </a:t>
            </a:r>
            <a:r>
              <a:rPr lang="en-GB" sz="1400" dirty="0" err="1" smtClean="0"/>
              <a:t>mikrosk</a:t>
            </a:r>
            <a:r>
              <a:rPr lang="en-GB" sz="1400" dirty="0" smtClean="0"/>
              <a:t>. </a:t>
            </a:r>
            <a:r>
              <a:rPr lang="en-GB" sz="1400" dirty="0" err="1" smtClean="0"/>
              <a:t>kasvu</a:t>
            </a:r>
            <a:r>
              <a:rPr lang="en-GB" sz="1400" dirty="0" smtClean="0"/>
              <a:t>)		        (</a:t>
            </a:r>
            <a:r>
              <a:rPr lang="en-GB" sz="1400" dirty="0" err="1" smtClean="0"/>
              <a:t>mikrosk</a:t>
            </a:r>
            <a:r>
              <a:rPr lang="en-GB" sz="1400" dirty="0" smtClean="0"/>
              <a:t>. </a:t>
            </a:r>
            <a:r>
              <a:rPr lang="en-GB" sz="1400" dirty="0" err="1" smtClean="0"/>
              <a:t>kasvu</a:t>
            </a:r>
            <a:r>
              <a:rPr lang="en-GB" sz="1400" dirty="0" smtClean="0"/>
              <a:t>)</a:t>
            </a:r>
          </a:p>
          <a:p>
            <a:pPr marL="190500" indent="-190500" eaLnBrk="0" hangingPunct="0">
              <a:spcBef>
                <a:spcPct val="20000"/>
              </a:spcBef>
              <a:buClr>
                <a:schemeClr val="tx2"/>
              </a:buClr>
              <a:buFont typeface="Wingdings" pitchFamily="2" charset="2"/>
              <a:buNone/>
            </a:pPr>
            <a:r>
              <a:rPr lang="en-GB" sz="1400" dirty="0" smtClean="0"/>
              <a:t>5 </a:t>
            </a:r>
            <a:r>
              <a:rPr lang="en-GB" sz="1400" dirty="0"/>
              <a:t>= </a:t>
            </a:r>
            <a:r>
              <a:rPr lang="en-GB" sz="1400" dirty="0" err="1"/>
              <a:t>näkyvä</a:t>
            </a:r>
            <a:r>
              <a:rPr lang="en-GB" sz="1400" dirty="0"/>
              <a:t> </a:t>
            </a:r>
            <a:r>
              <a:rPr lang="en-GB" sz="1400" dirty="0" err="1"/>
              <a:t>kasvu</a:t>
            </a:r>
            <a:r>
              <a:rPr lang="en-GB" sz="1400" dirty="0"/>
              <a:t> &gt; 50 %		  5 = </a:t>
            </a:r>
            <a:r>
              <a:rPr lang="en-GB" sz="1400" dirty="0" err="1"/>
              <a:t>runsas</a:t>
            </a:r>
            <a:r>
              <a:rPr lang="en-GB" sz="1400" dirty="0"/>
              <a:t> </a:t>
            </a:r>
            <a:r>
              <a:rPr lang="en-GB" sz="1400" dirty="0" err="1"/>
              <a:t>kasvu</a:t>
            </a:r>
            <a:r>
              <a:rPr lang="en-GB" sz="1400" dirty="0"/>
              <a:t>	</a:t>
            </a:r>
          </a:p>
          <a:p>
            <a:pPr marL="190500" indent="-190500" eaLnBrk="0" hangingPunct="0">
              <a:spcBef>
                <a:spcPct val="20000"/>
              </a:spcBef>
              <a:buClr>
                <a:schemeClr val="tx2"/>
              </a:buClr>
              <a:buFont typeface="Wingdings" pitchFamily="2" charset="2"/>
              <a:buNone/>
            </a:pPr>
            <a:r>
              <a:rPr lang="en-GB" sz="1400" dirty="0"/>
              <a:t>6 = </a:t>
            </a:r>
            <a:r>
              <a:rPr lang="en-GB" sz="1400" dirty="0" err="1"/>
              <a:t>runsas</a:t>
            </a:r>
            <a:r>
              <a:rPr lang="en-GB" sz="1400" dirty="0"/>
              <a:t> </a:t>
            </a:r>
            <a:r>
              <a:rPr lang="en-GB" sz="1400" dirty="0" err="1"/>
              <a:t>kasvu</a:t>
            </a:r>
            <a:r>
              <a:rPr lang="en-GB" sz="1400" dirty="0"/>
              <a:t> n. 100 </a:t>
            </a:r>
            <a:r>
              <a:rPr lang="en-GB" sz="1400" dirty="0" smtClean="0"/>
              <a:t>%		        (</a:t>
            </a:r>
            <a:r>
              <a:rPr lang="en-GB" sz="1400" dirty="0" err="1" smtClean="0"/>
              <a:t>kasvu</a:t>
            </a:r>
            <a:r>
              <a:rPr lang="en-GB" sz="1400" dirty="0" smtClean="0"/>
              <a:t> </a:t>
            </a:r>
            <a:r>
              <a:rPr lang="en-GB" sz="1400" dirty="0" err="1" smtClean="0"/>
              <a:t>näkyy</a:t>
            </a:r>
            <a:r>
              <a:rPr lang="en-GB" sz="1400" dirty="0" smtClean="0"/>
              <a:t>  					        </a:t>
            </a:r>
            <a:r>
              <a:rPr lang="en-GB" sz="1400" dirty="0" err="1" smtClean="0"/>
              <a:t>mikroskoopilla</a:t>
            </a:r>
            <a:r>
              <a:rPr lang="en-GB" sz="1400" dirty="0" smtClean="0"/>
              <a:t>)</a:t>
            </a:r>
            <a:endParaRPr lang="en-GB" sz="1400" dirty="0"/>
          </a:p>
        </p:txBody>
      </p:sp>
      <p:pic>
        <p:nvPicPr>
          <p:cNvPr id="1331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05" y="4578716"/>
            <a:ext cx="1800449" cy="134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5" name="Object 3"/>
          <p:cNvGraphicFramePr>
            <a:graphicFrameLocks noChangeAspect="1"/>
          </p:cNvGraphicFramePr>
          <p:nvPr>
            <p:extLst>
              <p:ext uri="{D42A27DB-BD31-4B8C-83A1-F6EECF244321}">
                <p14:modId xmlns:p14="http://schemas.microsoft.com/office/powerpoint/2010/main" val="1778455881"/>
              </p:ext>
            </p:extLst>
          </p:nvPr>
        </p:nvGraphicFramePr>
        <p:xfrm>
          <a:off x="6378546" y="1214469"/>
          <a:ext cx="2461846" cy="1995488"/>
        </p:xfrm>
        <a:graphic>
          <a:graphicData uri="http://schemas.openxmlformats.org/presentationml/2006/ole">
            <mc:AlternateContent xmlns:mc="http://schemas.openxmlformats.org/markup-compatibility/2006">
              <mc:Choice xmlns:v="urn:schemas-microsoft-com:vml" Requires="v">
                <p:oleObj spid="_x0000_s21562" name="Document" r:id="rId4" imgW="2134046" imgH="1593377" progId="Word.Document.8">
                  <p:embed/>
                </p:oleObj>
              </mc:Choice>
              <mc:Fallback>
                <p:oleObj name="Document" r:id="rId4" imgW="2134046" imgH="1593377" progId="Word.Document.8">
                  <p:embed/>
                  <p:pic>
                    <p:nvPicPr>
                      <p:cNvPr id="0" name=""/>
                      <p:cNvPicPr>
                        <a:picLocks noChangeAspect="1" noChangeArrowheads="1"/>
                      </p:cNvPicPr>
                      <p:nvPr/>
                    </p:nvPicPr>
                    <p:blipFill>
                      <a:blip r:embed="rId5"/>
                      <a:srcRect/>
                      <a:stretch>
                        <a:fillRect/>
                      </a:stretch>
                    </p:blipFill>
                    <p:spPr bwMode="auto">
                      <a:xfrm>
                        <a:off x="6378546" y="1214469"/>
                        <a:ext cx="2461846"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Rectangle 4"/>
          <p:cNvSpPr>
            <a:spLocks noChangeArrowheads="1"/>
          </p:cNvSpPr>
          <p:nvPr/>
        </p:nvSpPr>
        <p:spPr bwMode="auto">
          <a:xfrm>
            <a:off x="6136807" y="3182302"/>
            <a:ext cx="286482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1400" b="1" dirty="0" err="1">
                <a:solidFill>
                  <a:schemeClr val="accent1"/>
                </a:solidFill>
              </a:rPr>
              <a:t>Indeksi</a:t>
            </a:r>
            <a:r>
              <a:rPr lang="en-GB" sz="1400" b="1" dirty="0">
                <a:solidFill>
                  <a:schemeClr val="accent1"/>
                </a:solidFill>
              </a:rPr>
              <a:t> 1 (</a:t>
            </a:r>
            <a:r>
              <a:rPr lang="en-GB" sz="1400" b="1" dirty="0" err="1">
                <a:solidFill>
                  <a:schemeClr val="accent1"/>
                </a:solidFill>
              </a:rPr>
              <a:t>kasvun</a:t>
            </a:r>
            <a:r>
              <a:rPr lang="en-GB" sz="1400" b="1" dirty="0">
                <a:solidFill>
                  <a:schemeClr val="accent1"/>
                </a:solidFill>
              </a:rPr>
              <a:t> </a:t>
            </a:r>
            <a:r>
              <a:rPr lang="en-GB" sz="1400" b="1" dirty="0" err="1">
                <a:solidFill>
                  <a:schemeClr val="accent1"/>
                </a:solidFill>
              </a:rPr>
              <a:t>alku</a:t>
            </a:r>
            <a:r>
              <a:rPr lang="en-GB" sz="1400" b="1" dirty="0">
                <a:solidFill>
                  <a:schemeClr val="accent1"/>
                </a:solidFill>
              </a:rPr>
              <a:t>, </a:t>
            </a:r>
            <a:r>
              <a:rPr lang="en-GB" sz="1400" b="1" dirty="0" err="1" smtClean="0">
                <a:solidFill>
                  <a:schemeClr val="accent1"/>
                </a:solidFill>
              </a:rPr>
              <a:t>puu</a:t>
            </a:r>
            <a:r>
              <a:rPr lang="en-GB" sz="1400" b="1" dirty="0" smtClean="0">
                <a:solidFill>
                  <a:schemeClr val="accent1"/>
                </a:solidFill>
              </a:rPr>
              <a:t>) </a:t>
            </a:r>
            <a:endParaRPr lang="en-GB" sz="1400" b="1" dirty="0">
              <a:solidFill>
                <a:schemeClr val="accent1"/>
              </a:solidFill>
            </a:endParaRPr>
          </a:p>
        </p:txBody>
      </p:sp>
      <p:graphicFrame>
        <p:nvGraphicFramePr>
          <p:cNvPr id="13317" name="Object 5"/>
          <p:cNvGraphicFramePr>
            <a:graphicFrameLocks noChangeAspect="1"/>
          </p:cNvGraphicFramePr>
          <p:nvPr>
            <p:extLst>
              <p:ext uri="{D42A27DB-BD31-4B8C-83A1-F6EECF244321}">
                <p14:modId xmlns:p14="http://schemas.microsoft.com/office/powerpoint/2010/main" val="3261308585"/>
              </p:ext>
            </p:extLst>
          </p:nvPr>
        </p:nvGraphicFramePr>
        <p:xfrm>
          <a:off x="2259247" y="4575254"/>
          <a:ext cx="1664816" cy="1348638"/>
        </p:xfrm>
        <a:graphic>
          <a:graphicData uri="http://schemas.openxmlformats.org/presentationml/2006/ole">
            <mc:AlternateContent xmlns:mc="http://schemas.openxmlformats.org/markup-compatibility/2006">
              <mc:Choice xmlns:v="urn:schemas-microsoft-com:vml" Requires="v">
                <p:oleObj spid="_x0000_s21563" name="Document" r:id="rId7" imgW="2082417" imgH="1561240" progId="Word.Document.8">
                  <p:embed/>
                </p:oleObj>
              </mc:Choice>
              <mc:Fallback>
                <p:oleObj name="Document" r:id="rId7" imgW="2082417" imgH="156124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9247" y="4575254"/>
                        <a:ext cx="1664816" cy="1348638"/>
                      </a:xfrm>
                      <a:prstGeom prst="rect">
                        <a:avLst/>
                      </a:prstGeom>
                      <a:noFill/>
                      <a:ln>
                        <a:noFill/>
                      </a:ln>
                      <a:effectLst/>
                      <a:extLst/>
                    </p:spPr>
                  </p:pic>
                </p:oleObj>
              </mc:Fallback>
            </mc:AlternateContent>
          </a:graphicData>
        </a:graphic>
      </p:graphicFrame>
      <p:sp>
        <p:nvSpPr>
          <p:cNvPr id="13318" name="Rectangle 6"/>
          <p:cNvSpPr>
            <a:spLocks noChangeArrowheads="1"/>
          </p:cNvSpPr>
          <p:nvPr/>
        </p:nvSpPr>
        <p:spPr bwMode="auto">
          <a:xfrm>
            <a:off x="1968567" y="590182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1400" b="1" dirty="0" err="1">
                <a:solidFill>
                  <a:schemeClr val="accent1"/>
                </a:solidFill>
              </a:rPr>
              <a:t>Indeksi</a:t>
            </a:r>
            <a:r>
              <a:rPr lang="en-GB" sz="1400" b="1" dirty="0">
                <a:solidFill>
                  <a:schemeClr val="accent1"/>
                </a:solidFill>
              </a:rPr>
              <a:t> 4, </a:t>
            </a:r>
            <a:r>
              <a:rPr lang="en-GB" sz="1400" b="1" dirty="0" err="1" smtClean="0">
                <a:solidFill>
                  <a:schemeClr val="accent1"/>
                </a:solidFill>
              </a:rPr>
              <a:t>puu</a:t>
            </a:r>
            <a:r>
              <a:rPr lang="en-GB" sz="1400" b="1" dirty="0" smtClean="0">
                <a:solidFill>
                  <a:schemeClr val="accent1"/>
                </a:solidFill>
              </a:rPr>
              <a:t> </a:t>
            </a:r>
            <a:endParaRPr lang="en-GB" b="1" dirty="0">
              <a:solidFill>
                <a:schemeClr val="accent1"/>
              </a:solidFill>
            </a:endParaRPr>
          </a:p>
        </p:txBody>
      </p:sp>
      <p:sp>
        <p:nvSpPr>
          <p:cNvPr id="13319" name="Rectangle 7"/>
          <p:cNvSpPr>
            <a:spLocks noChangeArrowheads="1"/>
          </p:cNvSpPr>
          <p:nvPr/>
        </p:nvSpPr>
        <p:spPr bwMode="auto">
          <a:xfrm>
            <a:off x="-35645" y="5923892"/>
            <a:ext cx="18991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1400" b="1" dirty="0" err="1">
                <a:solidFill>
                  <a:schemeClr val="accent1"/>
                </a:solidFill>
              </a:rPr>
              <a:t>Indeksi</a:t>
            </a:r>
            <a:r>
              <a:rPr lang="en-GB" sz="1400" b="1" dirty="0">
                <a:solidFill>
                  <a:schemeClr val="accent1"/>
                </a:solidFill>
              </a:rPr>
              <a:t> 6, </a:t>
            </a:r>
            <a:r>
              <a:rPr lang="en-GB" sz="1400" b="1" dirty="0" err="1">
                <a:solidFill>
                  <a:schemeClr val="accent1"/>
                </a:solidFill>
              </a:rPr>
              <a:t>puu</a:t>
            </a:r>
            <a:endParaRPr lang="en-GB" sz="1400" b="1" dirty="0">
              <a:solidFill>
                <a:schemeClr val="accent1"/>
              </a:solidFill>
            </a:endParaRPr>
          </a:p>
        </p:txBody>
      </p:sp>
      <p:pic>
        <p:nvPicPr>
          <p:cNvPr id="13323" name="Picture 11" descr="koe 3-kshharkko-8-yp-40x-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5391" y="4525999"/>
            <a:ext cx="1718778" cy="139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1" descr="koe2-bet-1-yp-20x-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3049" y="3625244"/>
            <a:ext cx="239150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Rectangle 6"/>
          <p:cNvSpPr>
            <a:spLocks noChangeArrowheads="1"/>
          </p:cNvSpPr>
          <p:nvPr/>
        </p:nvSpPr>
        <p:spPr bwMode="auto">
          <a:xfrm>
            <a:off x="6229994" y="5602170"/>
            <a:ext cx="218049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GB" sz="1400" b="1" dirty="0" err="1">
                <a:solidFill>
                  <a:schemeClr val="accent1"/>
                </a:solidFill>
              </a:rPr>
              <a:t>Indeksi</a:t>
            </a:r>
            <a:r>
              <a:rPr lang="en-GB" sz="1400" b="1" dirty="0">
                <a:solidFill>
                  <a:schemeClr val="accent1"/>
                </a:solidFill>
              </a:rPr>
              <a:t> 2 (</a:t>
            </a:r>
            <a:r>
              <a:rPr lang="en-GB" sz="1400" b="1" dirty="0" err="1">
                <a:solidFill>
                  <a:schemeClr val="accent1"/>
                </a:solidFill>
              </a:rPr>
              <a:t>betoni</a:t>
            </a:r>
            <a:r>
              <a:rPr lang="en-GB" sz="1400" b="1" dirty="0">
                <a:solidFill>
                  <a:schemeClr val="accent1"/>
                </a:solidFill>
              </a:rPr>
              <a:t>)</a:t>
            </a:r>
            <a:endParaRPr lang="en-GB" b="1" dirty="0">
              <a:solidFill>
                <a:schemeClr val="accent1"/>
              </a:solidFill>
            </a:endParaRPr>
          </a:p>
        </p:txBody>
      </p:sp>
      <p:sp>
        <p:nvSpPr>
          <p:cNvPr id="13326" name="Rectangle 6"/>
          <p:cNvSpPr>
            <a:spLocks noChangeArrowheads="1"/>
          </p:cNvSpPr>
          <p:nvPr/>
        </p:nvSpPr>
        <p:spPr bwMode="auto">
          <a:xfrm>
            <a:off x="4329053" y="5817834"/>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1400" b="1" dirty="0" err="1">
                <a:solidFill>
                  <a:schemeClr val="accent1"/>
                </a:solidFill>
              </a:rPr>
              <a:t>Indeksi</a:t>
            </a:r>
            <a:r>
              <a:rPr lang="en-GB" sz="1400" b="1" dirty="0">
                <a:solidFill>
                  <a:schemeClr val="accent1"/>
                </a:solidFill>
              </a:rPr>
              <a:t> 3 - 4, </a:t>
            </a:r>
            <a:r>
              <a:rPr lang="en-GB" sz="1400" b="1" dirty="0" err="1">
                <a:solidFill>
                  <a:schemeClr val="accent1"/>
                </a:solidFill>
              </a:rPr>
              <a:t>betoni</a:t>
            </a:r>
            <a:r>
              <a:rPr lang="en-GB" b="1" dirty="0">
                <a:solidFill>
                  <a:schemeClr val="accent1"/>
                </a:solidFill>
              </a:rPr>
              <a:t> </a:t>
            </a:r>
          </a:p>
        </p:txBody>
      </p:sp>
      <p:sp>
        <p:nvSpPr>
          <p:cNvPr id="2" name="Otsikko 1"/>
          <p:cNvSpPr>
            <a:spLocks noGrp="1"/>
          </p:cNvSpPr>
          <p:nvPr>
            <p:ph type="title"/>
          </p:nvPr>
        </p:nvSpPr>
        <p:spPr>
          <a:xfrm>
            <a:off x="183611" y="183705"/>
            <a:ext cx="8133301" cy="1030764"/>
          </a:xfrm>
        </p:spPr>
        <p:txBody>
          <a:bodyPr>
            <a:normAutofit/>
          </a:bodyPr>
          <a:lstStyle/>
          <a:p>
            <a:r>
              <a:rPr lang="fi-FI" sz="2800" dirty="0" smtClean="0"/>
              <a:t>Homekasvuston osoittaminen indeksimenettelyllä (VTT)</a:t>
            </a:r>
            <a:endParaRPr lang="fi-FI" sz="2800" dirty="0"/>
          </a:p>
        </p:txBody>
      </p:sp>
      <p:sp>
        <p:nvSpPr>
          <p:cNvPr id="13328" name="Rectangle 17"/>
          <p:cNvSpPr>
            <a:spLocks noChangeArrowheads="1"/>
          </p:cNvSpPr>
          <p:nvPr/>
        </p:nvSpPr>
        <p:spPr bwMode="auto">
          <a:xfrm>
            <a:off x="3678660" y="1203840"/>
            <a:ext cx="2593708" cy="3233272"/>
          </a:xfrm>
          <a:prstGeom prst="rect">
            <a:avLst/>
          </a:prstGeom>
          <a:noFill/>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eaLnBrk="0" hangingPunct="0"/>
            <a:endParaRPr lang="fi-FI"/>
          </a:p>
        </p:txBody>
      </p:sp>
      <p:sp>
        <p:nvSpPr>
          <p:cNvPr id="3" name="Dian numeron paikkamerkki 2"/>
          <p:cNvSpPr>
            <a:spLocks noGrp="1"/>
          </p:cNvSpPr>
          <p:nvPr>
            <p:ph type="sldNum" sz="quarter" idx="12"/>
          </p:nvPr>
        </p:nvSpPr>
        <p:spPr/>
        <p:txBody>
          <a:bodyPr/>
          <a:lstStyle/>
          <a:p>
            <a:fld id="{49246692-9764-4796-AF2E-897E79EBAFA7}" type="slidenum">
              <a:rPr lang="fi-FI" smtClean="0"/>
              <a:pPr/>
              <a:t>32</a:t>
            </a:fld>
            <a:endParaRPr lang="fi-FI"/>
          </a:p>
        </p:txBody>
      </p:sp>
    </p:spTree>
    <p:extLst>
      <p:ext uri="{BB962C8B-B14F-4D97-AF65-F5344CB8AC3E}">
        <p14:creationId xmlns:p14="http://schemas.microsoft.com/office/powerpoint/2010/main" val="219896306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p:cNvSpPr>
          <p:nvPr>
            <p:ph type="title"/>
          </p:nvPr>
        </p:nvSpPr>
        <p:spPr>
          <a:xfrm>
            <a:off x="683568" y="764704"/>
            <a:ext cx="7992888" cy="1079500"/>
          </a:xfrm>
        </p:spPr>
        <p:txBody>
          <a:bodyPr>
            <a:normAutofit fontScale="90000"/>
          </a:bodyPr>
          <a:lstStyle/>
          <a:p>
            <a:r>
              <a:rPr lang="en-US" altLang="fi-FI" sz="2700" dirty="0" err="1" smtClean="0">
                <a:ea typeface="ＭＳ Ｐゴシック" panose="020B0600070205080204" pitchFamily="34" charset="-128"/>
              </a:rPr>
              <a:t>Mikrobipitoisuudet</a:t>
            </a:r>
            <a:r>
              <a:rPr lang="en-US" altLang="fi-FI" sz="2700" dirty="0" smtClean="0">
                <a:ea typeface="ＭＳ Ｐゴシック" panose="020B0600070205080204" pitchFamily="34" charset="-128"/>
              </a:rPr>
              <a:t> ja </a:t>
            </a:r>
            <a:r>
              <a:rPr lang="en-US" altLang="fi-FI" sz="2700" dirty="0" err="1" smtClean="0">
                <a:ea typeface="ＭＳ Ｐゴシック" panose="020B0600070205080204" pitchFamily="34" charset="-128"/>
              </a:rPr>
              <a:t>mahdolliset</a:t>
            </a:r>
            <a:r>
              <a:rPr lang="en-US" altLang="fi-FI" sz="2700" dirty="0" smtClean="0">
                <a:ea typeface="ＭＳ Ｐゴシック" panose="020B0600070205080204" pitchFamily="34" charset="-128"/>
              </a:rPr>
              <a:t> </a:t>
            </a:r>
            <a:r>
              <a:rPr lang="en-US" altLang="fi-FI" sz="2700" dirty="0" err="1" smtClean="0">
                <a:ea typeface="ＭＳ Ｐゴシック" panose="020B0600070205080204" pitchFamily="34" charset="-128"/>
              </a:rPr>
              <a:t>toksiinintuottajat</a:t>
            </a:r>
            <a:r>
              <a:rPr lang="en-US" altLang="fi-FI" sz="2700" dirty="0" smtClean="0">
                <a:ea typeface="ＭＳ Ｐゴシック" panose="020B0600070205080204" pitchFamily="34" charset="-128"/>
              </a:rPr>
              <a:t> </a:t>
            </a:r>
            <a:r>
              <a:rPr lang="en-US" altLang="fi-FI" sz="2700" dirty="0" err="1" smtClean="0">
                <a:ea typeface="ＭＳ Ｐゴシック" panose="020B0600070205080204" pitchFamily="34" charset="-128"/>
              </a:rPr>
              <a:t>eri</a:t>
            </a:r>
            <a:r>
              <a:rPr lang="en-US" altLang="fi-FI" sz="2700" dirty="0" smtClean="0">
                <a:ea typeface="ＭＳ Ｐゴシック" panose="020B0600070205080204" pitchFamily="34" charset="-128"/>
              </a:rPr>
              <a:t> </a:t>
            </a:r>
            <a:r>
              <a:rPr lang="en-US" altLang="fi-FI" sz="2700" dirty="0" err="1" smtClean="0">
                <a:ea typeface="ＭＳ Ｐゴシック" panose="020B0600070205080204" pitchFamily="34" charset="-128"/>
              </a:rPr>
              <a:t>rakennusmateriaalien</a:t>
            </a:r>
            <a:r>
              <a:rPr lang="en-US" altLang="fi-FI" sz="2700" dirty="0" smtClean="0">
                <a:ea typeface="ＭＳ Ｐゴシック" panose="020B0600070205080204" pitchFamily="34" charset="-128"/>
              </a:rPr>
              <a:t> </a:t>
            </a:r>
            <a:r>
              <a:rPr lang="en-US" altLang="fi-FI" sz="2700" dirty="0" err="1" smtClean="0">
                <a:ea typeface="ＭＳ Ｐゴシック" panose="020B0600070205080204" pitchFamily="34" charset="-128"/>
              </a:rPr>
              <a:t>pinnoilla</a:t>
            </a:r>
            <a:r>
              <a:rPr lang="en-US" altLang="fi-FI" sz="2400" dirty="0">
                <a:ea typeface="ＭＳ Ｐゴシック" panose="020B0600070205080204" pitchFamily="34" charset="-128"/>
              </a:rPr>
              <a:t> </a:t>
            </a:r>
            <a:r>
              <a:rPr lang="en-US" altLang="fi-FI" sz="1800" dirty="0" err="1" smtClean="0">
                <a:ea typeface="ＭＳ Ｐゴシック" panose="020B0600070205080204" pitchFamily="34" charset="-128"/>
              </a:rPr>
              <a:t>Kujanpää</a:t>
            </a:r>
            <a:r>
              <a:rPr lang="en-US" altLang="fi-FI" sz="1800" dirty="0" smtClean="0">
                <a:ea typeface="ＭＳ Ｐゴシック" panose="020B0600070205080204" pitchFamily="34" charset="-128"/>
              </a:rPr>
              <a:t> </a:t>
            </a:r>
            <a:r>
              <a:rPr lang="en-US" altLang="fi-FI" sz="1800" dirty="0" err="1" smtClean="0">
                <a:ea typeface="ＭＳ Ｐゴシック" panose="020B0600070205080204" pitchFamily="34" charset="-128"/>
              </a:rPr>
              <a:t>ym</a:t>
            </a:r>
            <a:r>
              <a:rPr lang="en-US" altLang="fi-FI" sz="1800" dirty="0" smtClean="0">
                <a:ea typeface="ＭＳ Ｐゴシック" panose="020B0600070205080204" pitchFamily="34" charset="-128"/>
              </a:rPr>
              <a:t>. 2000</a:t>
            </a:r>
          </a:p>
        </p:txBody>
      </p:sp>
      <p:sp>
        <p:nvSpPr>
          <p:cNvPr id="33798" name="Rectangle 3"/>
          <p:cNvSpPr>
            <a:spLocks noGrp="1"/>
          </p:cNvSpPr>
          <p:nvPr>
            <p:ph idx="1"/>
          </p:nvPr>
        </p:nvSpPr>
        <p:spPr>
          <a:xfrm>
            <a:off x="796039" y="1988782"/>
            <a:ext cx="7489825" cy="4392614"/>
          </a:xfrm>
        </p:spPr>
        <p:txBody>
          <a:bodyPr/>
          <a:lstStyle/>
          <a:p>
            <a:pPr>
              <a:buFont typeface="Arial" panose="020B0604020202020204" pitchFamily="34" charset="0"/>
              <a:buNone/>
            </a:pPr>
            <a:r>
              <a:rPr lang="en-US" altLang="fi-FI" dirty="0" err="1" smtClean="0">
                <a:ea typeface="ＭＳ Ｐゴシック" panose="020B0600070205080204" pitchFamily="34" charset="-128"/>
                <a:cs typeface="ＭＳ Ｐゴシック" panose="020B0600070205080204" pitchFamily="34" charset="-128"/>
              </a:rPr>
              <a:t>Yhteenveto</a:t>
            </a:r>
            <a:endParaRPr lang="en-US" altLang="fi-FI" dirty="0" smtClean="0">
              <a:ea typeface="ＭＳ Ｐゴシック" panose="020B0600070205080204" pitchFamily="34" charset="-128"/>
              <a:cs typeface="ＭＳ Ｐゴシック" panose="020B0600070205080204" pitchFamily="34" charset="-128"/>
            </a:endParaRPr>
          </a:p>
          <a:p>
            <a:r>
              <a:rPr lang="en-US" altLang="fi-FI" dirty="0" err="1">
                <a:ea typeface="ＭＳ Ｐゴシック" panose="020B0600070205080204" pitchFamily="34" charset="-128"/>
                <a:cs typeface="ＭＳ Ｐゴシック" panose="020B0600070205080204" pitchFamily="34" charset="-128"/>
              </a:rPr>
              <a:t>A</a:t>
            </a:r>
            <a:r>
              <a:rPr lang="en-US" altLang="fi-FI" sz="2000" dirty="0" err="1" smtClean="0">
                <a:ea typeface="ＭＳ Ｐゴシック" panose="020B0600070205080204" pitchFamily="34" charset="-128"/>
                <a:cs typeface="ＭＳ Ｐゴシック" panose="020B0600070205080204" pitchFamily="34" charset="-128"/>
              </a:rPr>
              <a:t>kryylibetonin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pinnalla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runsaasti</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mikrobeja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vähän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toksiinintuottajia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päivittäinen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pesu</a:t>
            </a:r>
            <a:r>
              <a:rPr lang="en-US" altLang="fi-FI" sz="2000" dirty="0" smtClean="0">
                <a:ea typeface="ＭＳ Ｐゴシック" panose="020B0600070205080204" pitchFamily="34" charset="-128"/>
                <a:cs typeface="ＭＳ Ｐゴシック" panose="020B0600070205080204" pitchFamily="34" charset="-128"/>
              </a:rPr>
              <a:t>)</a:t>
            </a:r>
          </a:p>
          <a:p>
            <a:r>
              <a:rPr lang="en-US" altLang="fi-FI" dirty="0" err="1">
                <a:ea typeface="ＭＳ Ｐゴシック" panose="020B0600070205080204" pitchFamily="34" charset="-128"/>
                <a:cs typeface="ＭＳ Ｐゴシック" panose="020B0600070205080204" pitchFamily="34" charset="-128"/>
              </a:rPr>
              <a:t>K</a:t>
            </a:r>
            <a:r>
              <a:rPr lang="en-US" altLang="fi-FI" sz="2000" dirty="0" err="1" smtClean="0">
                <a:ea typeface="ＭＳ Ｐゴシック" panose="020B0600070205080204" pitchFamily="34" charset="-128"/>
                <a:cs typeface="ＭＳ Ｐゴシック" panose="020B0600070205080204" pitchFamily="34" charset="-128"/>
              </a:rPr>
              <a:t>ipsilevypinnoilla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vähän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mikrobeja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mutta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toksiinintuottajia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yleisesti</a:t>
            </a:r>
            <a:endParaRPr lang="en-US" altLang="fi-FI" sz="2000" dirty="0" smtClean="0">
              <a:ea typeface="ＭＳ Ｐゴシック" panose="020B0600070205080204" pitchFamily="34" charset="-128"/>
              <a:cs typeface="ＭＳ Ｐゴシック" panose="020B0600070205080204" pitchFamily="34" charset="-128"/>
            </a:endParaRPr>
          </a:p>
          <a:p>
            <a:r>
              <a:rPr lang="en-US" altLang="fi-FI" dirty="0" err="1">
                <a:ea typeface="ＭＳ Ｐゴシック" panose="020B0600070205080204" pitchFamily="34" charset="-128"/>
                <a:cs typeface="ＭＳ Ｐゴシック" panose="020B0600070205080204" pitchFamily="34" charset="-128"/>
              </a:rPr>
              <a:t>M</a:t>
            </a:r>
            <a:r>
              <a:rPr lang="en-US" altLang="fi-FI" sz="2000" dirty="0" err="1" smtClean="0">
                <a:ea typeface="ＭＳ Ｐゴシック" panose="020B0600070205080204" pitchFamily="34" charset="-128"/>
                <a:cs typeface="ＭＳ Ｐゴシック" panose="020B0600070205080204" pitchFamily="34" charset="-128"/>
              </a:rPr>
              <a:t>ateriaali</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vaikuttaa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toksiineja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tuottavien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sienten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kirjoon</a:t>
            </a:r>
            <a:r>
              <a:rPr lang="en-US" altLang="fi-FI" sz="2000" dirty="0" smtClean="0">
                <a:ea typeface="ＭＳ Ｐゴシック" panose="020B0600070205080204" pitchFamily="34" charset="-128"/>
                <a:cs typeface="ＭＳ Ｐゴシック" panose="020B0600070205080204" pitchFamily="34" charset="-128"/>
              </a:rPr>
              <a:t> ja </a:t>
            </a:r>
            <a:r>
              <a:rPr lang="en-US" altLang="fi-FI" sz="2000" dirty="0" err="1" smtClean="0">
                <a:ea typeface="ＭＳ Ｐゴシック" panose="020B0600070205080204" pitchFamily="34" charset="-128"/>
                <a:cs typeface="ＭＳ Ｐゴシック" panose="020B0600070205080204" pitchFamily="34" charset="-128"/>
              </a:rPr>
              <a:t>yleisyyteen</a:t>
            </a:r>
            <a:endParaRPr lang="en-US" altLang="fi-FI" sz="2000" dirty="0" smtClean="0">
              <a:ea typeface="ＭＳ Ｐゴシック" panose="020B0600070205080204" pitchFamily="34" charset="-128"/>
              <a:cs typeface="ＭＳ Ｐゴシック" panose="020B0600070205080204" pitchFamily="34" charset="-128"/>
            </a:endParaRPr>
          </a:p>
          <a:p>
            <a:r>
              <a:rPr lang="en-US" altLang="fi-FI" dirty="0" err="1">
                <a:ea typeface="ＭＳ Ｐゴシック" panose="020B0600070205080204" pitchFamily="34" charset="-128"/>
                <a:cs typeface="ＭＳ Ｐゴシック" panose="020B0600070205080204" pitchFamily="34" charset="-128"/>
              </a:rPr>
              <a:t>M</a:t>
            </a:r>
            <a:r>
              <a:rPr lang="en-US" altLang="fi-FI" sz="2000" dirty="0" err="1" smtClean="0">
                <a:ea typeface="ＭＳ Ｐゴシック" panose="020B0600070205080204" pitchFamily="34" charset="-128"/>
                <a:cs typeface="ＭＳ Ｐゴシック" panose="020B0600070205080204" pitchFamily="34" charset="-128"/>
              </a:rPr>
              <a:t>ikrobilöydöksiin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vaikuttaa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myös</a:t>
            </a:r>
            <a:r>
              <a:rPr lang="en-US" altLang="fi-FI" sz="2000" dirty="0" smtClean="0">
                <a:ea typeface="ＭＳ Ｐゴシック" panose="020B0600070205080204" pitchFamily="34" charset="-128"/>
                <a:cs typeface="ＭＳ Ｐゴシック" panose="020B0600070205080204" pitchFamily="34" charset="-128"/>
              </a:rPr>
              <a:t> se, </a:t>
            </a:r>
            <a:r>
              <a:rPr lang="en-US" altLang="fi-FI" sz="2000" dirty="0" err="1" smtClean="0">
                <a:ea typeface="ＭＳ Ｐゴシック" panose="020B0600070205080204" pitchFamily="34" charset="-128"/>
                <a:cs typeface="ＭＳ Ｐゴシック" panose="020B0600070205080204" pitchFamily="34" charset="-128"/>
              </a:rPr>
              <a:t>onko</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tutkittava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pinta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lattia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vai</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seinäpinta</a:t>
            </a:r>
            <a:r>
              <a:rPr lang="en-US" altLang="fi-FI" sz="2000" dirty="0" smtClean="0">
                <a:ea typeface="ＭＳ Ｐゴシック" panose="020B0600070205080204" pitchFamily="34" charset="-128"/>
                <a:cs typeface="ＭＳ Ｐゴシック" panose="020B0600070205080204" pitchFamily="34" charset="-128"/>
              </a:rPr>
              <a:t> ja </a:t>
            </a:r>
            <a:r>
              <a:rPr lang="en-US" altLang="fi-FI" sz="2000" dirty="0" err="1" smtClean="0">
                <a:ea typeface="ＭＳ Ｐゴシック" panose="020B0600070205080204" pitchFamily="34" charset="-128"/>
                <a:cs typeface="ＭＳ Ｐゴシック" panose="020B0600070205080204" pitchFamily="34" charset="-128"/>
              </a:rPr>
              <a:t>sijaitseeko</a:t>
            </a:r>
            <a:r>
              <a:rPr lang="en-US" altLang="fi-FI" sz="2000" dirty="0" smtClean="0">
                <a:ea typeface="ＭＳ Ｐゴシック" panose="020B0600070205080204" pitchFamily="34" charset="-128"/>
                <a:cs typeface="ＭＳ Ｐゴシック" panose="020B0600070205080204" pitchFamily="34" charset="-128"/>
              </a:rPr>
              <a:t> se </a:t>
            </a:r>
            <a:r>
              <a:rPr lang="en-US" altLang="fi-FI" sz="2000" dirty="0" err="1" smtClean="0">
                <a:ea typeface="ＭＳ Ｐゴシック" panose="020B0600070205080204" pitchFamily="34" charset="-128"/>
                <a:cs typeface="ＭＳ Ｐゴシック" panose="020B0600070205080204" pitchFamily="34" charset="-128"/>
              </a:rPr>
              <a:t>kosteassa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vai</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kuivassa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tilassa</a:t>
            </a:r>
            <a:endParaRPr lang="en-US" altLang="fi-FI" sz="2000" dirty="0" smtClean="0">
              <a:ea typeface="ＭＳ Ｐゴシック" panose="020B0600070205080204" pitchFamily="34" charset="-128"/>
              <a:cs typeface="ＭＳ Ｐゴシック" panose="020B0600070205080204" pitchFamily="34" charset="-128"/>
            </a:endParaRPr>
          </a:p>
        </p:txBody>
      </p:sp>
      <p:sp>
        <p:nvSpPr>
          <p:cNvPr id="33795"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69DFA9C7-AC7D-4DC0-827E-DE6BBEBA8A1E}" type="slidenum">
              <a:rPr lang="fi-FI" altLang="fi-FI" sz="900" smtClean="0">
                <a:solidFill>
                  <a:schemeClr val="tx1"/>
                </a:solidFill>
              </a:rPr>
              <a:pPr>
                <a:spcBef>
                  <a:spcPct val="0"/>
                </a:spcBef>
                <a:buClrTx/>
                <a:buFontTx/>
                <a:buNone/>
              </a:pPr>
              <a:t>33</a:t>
            </a:fld>
            <a:endParaRPr lang="fi-FI" altLang="fi-FI" sz="900" dirty="0" smtClean="0">
              <a:solidFill>
                <a:schemeClr val="tx1"/>
              </a:solidFill>
            </a:endParaRPr>
          </a:p>
        </p:txBody>
      </p:sp>
    </p:spTree>
    <p:extLst>
      <p:ext uri="{BB962C8B-B14F-4D97-AF65-F5344CB8AC3E}">
        <p14:creationId xmlns:p14="http://schemas.microsoft.com/office/powerpoint/2010/main" val="2287397487"/>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Dian numeron paikkamerkki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64DECC39-1425-43FF-91EE-99A284B47EF4}" type="slidenum">
              <a:rPr lang="fi-FI" altLang="fi-FI" sz="900" smtClean="0">
                <a:solidFill>
                  <a:schemeClr val="tx1"/>
                </a:solidFill>
              </a:rPr>
              <a:pPr>
                <a:spcBef>
                  <a:spcPct val="0"/>
                </a:spcBef>
                <a:buClrTx/>
                <a:buFontTx/>
                <a:buNone/>
              </a:pPr>
              <a:t>34</a:t>
            </a:fld>
            <a:endParaRPr lang="fi-FI" altLang="fi-FI" sz="900" smtClean="0">
              <a:solidFill>
                <a:schemeClr val="tx1"/>
              </a:solidFill>
            </a:endParaRPr>
          </a:p>
        </p:txBody>
      </p:sp>
      <p:sp>
        <p:nvSpPr>
          <p:cNvPr id="34821" name="Rectangle 2"/>
          <p:cNvSpPr>
            <a:spLocks noGrp="1"/>
          </p:cNvSpPr>
          <p:nvPr>
            <p:ph type="title"/>
          </p:nvPr>
        </p:nvSpPr>
        <p:spPr>
          <a:xfrm>
            <a:off x="457200" y="260350"/>
            <a:ext cx="7162800" cy="1143000"/>
          </a:xfrm>
        </p:spPr>
        <p:txBody>
          <a:bodyPr/>
          <a:lstStyle/>
          <a:p>
            <a:r>
              <a:rPr lang="fi-FI" altLang="fi-FI" dirty="0" smtClean="0">
                <a:ea typeface="ＭＳ Ｐゴシック" panose="020B0600070205080204" pitchFamily="34" charset="-128"/>
              </a:rPr>
              <a:t>Pintanäytteiden indikaattoreista</a:t>
            </a:r>
          </a:p>
        </p:txBody>
      </p:sp>
      <p:sp>
        <p:nvSpPr>
          <p:cNvPr id="34822" name="Rectangle 3"/>
          <p:cNvSpPr>
            <a:spLocks noGrp="1"/>
          </p:cNvSpPr>
          <p:nvPr>
            <p:ph type="body" idx="1"/>
          </p:nvPr>
        </p:nvSpPr>
        <p:spPr>
          <a:xfrm>
            <a:off x="457200" y="1433513"/>
            <a:ext cx="7948613" cy="4732337"/>
          </a:xfrm>
        </p:spPr>
        <p:txBody>
          <a:bodyPr/>
          <a:lstStyle/>
          <a:p>
            <a:pPr lvl="1"/>
            <a:endParaRPr lang="fi-FI" altLang="fi-FI" dirty="0" smtClean="0">
              <a:ea typeface="ＭＳ Ｐゴシック" panose="020B0600070205080204" pitchFamily="34" charset="-128"/>
              <a:cs typeface="Georgia" panose="02040502050405020303" pitchFamily="18" charset="0"/>
            </a:endParaRPr>
          </a:p>
          <a:p>
            <a:pPr lvl="1"/>
            <a:r>
              <a:rPr lang="fi-FI" altLang="fi-FI" sz="2000" dirty="0">
                <a:ea typeface="ＭＳ Ｐゴシック" panose="020B0600070205080204" pitchFamily="34" charset="-128"/>
                <a:cs typeface="Georgia" panose="02040502050405020303" pitchFamily="18" charset="0"/>
              </a:rPr>
              <a:t>Y</a:t>
            </a:r>
            <a:r>
              <a:rPr lang="fi-FI" altLang="fi-FI" sz="2000" dirty="0" smtClean="0">
                <a:ea typeface="ＭＳ Ｐゴシック" panose="020B0600070205080204" pitchFamily="34" charset="-128"/>
                <a:cs typeface="Georgia" panose="02040502050405020303" pitchFamily="18" charset="0"/>
              </a:rPr>
              <a:t>leisimpiä indikaattoreita </a:t>
            </a:r>
            <a:r>
              <a:rPr lang="fi-FI" altLang="fi-FI" sz="2000" i="1" dirty="0" err="1" smtClean="0">
                <a:ea typeface="ＭＳ Ｐゴシック" panose="020B0600070205080204" pitchFamily="34" charset="-128"/>
                <a:cs typeface="Georgia" panose="02040502050405020303" pitchFamily="18" charset="0"/>
              </a:rPr>
              <a:t>Acremonium</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A.versicolor</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Chaetomium</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Fusarium</a:t>
            </a:r>
            <a:r>
              <a:rPr lang="fi-FI" altLang="fi-FI" sz="2000" i="1" dirty="0" smtClean="0">
                <a:ea typeface="ＭＳ Ｐゴシック" panose="020B0600070205080204" pitchFamily="34" charset="-128"/>
                <a:cs typeface="Georgia" panose="02040502050405020303" pitchFamily="18" charset="0"/>
              </a:rPr>
              <a:t> </a:t>
            </a:r>
            <a:r>
              <a:rPr lang="fi-FI" altLang="fi-FI" sz="2000" dirty="0" smtClean="0">
                <a:ea typeface="ＭＳ Ｐゴシック" panose="020B0600070205080204" pitchFamily="34" charset="-128"/>
                <a:cs typeface="Georgia" panose="02040502050405020303" pitchFamily="18" charset="0"/>
              </a:rPr>
              <a:t>ja </a:t>
            </a:r>
            <a:r>
              <a:rPr lang="fi-FI" altLang="fi-FI" sz="2000" i="1" dirty="0" err="1" smtClean="0">
                <a:ea typeface="ＭＳ Ｐゴシック" panose="020B0600070205080204" pitchFamily="34" charset="-128"/>
                <a:cs typeface="Georgia" panose="02040502050405020303" pitchFamily="18" charset="0"/>
              </a:rPr>
              <a:t>Streptomyces</a:t>
            </a:r>
            <a:r>
              <a:rPr lang="fi-FI" altLang="fi-FI" sz="2000" i="1" dirty="0" smtClean="0">
                <a:ea typeface="ＭＳ Ｐゴシック" panose="020B0600070205080204" pitchFamily="34" charset="-128"/>
                <a:cs typeface="Georgia" panose="02040502050405020303" pitchFamily="18" charset="0"/>
              </a:rPr>
              <a:t> </a:t>
            </a:r>
          </a:p>
          <a:p>
            <a:pPr lvl="1"/>
            <a:endParaRPr lang="fi-FI" altLang="fi-FI" sz="2000" dirty="0" smtClean="0">
              <a:ea typeface="ＭＳ Ｐゴシック" panose="020B0600070205080204" pitchFamily="34" charset="-128"/>
              <a:cs typeface="Georgia" panose="02040502050405020303" pitchFamily="18" charset="0"/>
            </a:endParaRPr>
          </a:p>
          <a:p>
            <a:pPr lvl="1"/>
            <a:r>
              <a:rPr lang="fi-FI" altLang="fi-FI" sz="2000" dirty="0">
                <a:ea typeface="ＭＳ Ｐゴシック" panose="020B0600070205080204" pitchFamily="34" charset="-128"/>
                <a:cs typeface="Georgia" panose="02040502050405020303" pitchFamily="18" charset="0"/>
              </a:rPr>
              <a:t>P</a:t>
            </a:r>
            <a:r>
              <a:rPr lang="fi-FI" altLang="fi-FI" sz="2000" dirty="0" smtClean="0">
                <a:ea typeface="ＭＳ Ｐゴシック" panose="020B0600070205080204" pitchFamily="34" charset="-128"/>
                <a:cs typeface="Georgia" panose="02040502050405020303" pitchFamily="18" charset="0"/>
              </a:rPr>
              <a:t>innalle laskeutuneessa pölyssä yleensä </a:t>
            </a:r>
            <a:r>
              <a:rPr lang="fi-FI" altLang="fi-FI" sz="2000" i="1" dirty="0" err="1" smtClean="0">
                <a:ea typeface="ＭＳ Ｐゴシック" panose="020B0600070205080204" pitchFamily="34" charset="-128"/>
                <a:cs typeface="Georgia" panose="02040502050405020303" pitchFamily="18" charset="0"/>
              </a:rPr>
              <a:t>Cladosporium</a:t>
            </a:r>
            <a:r>
              <a:rPr lang="fi-FI" altLang="fi-FI" sz="2000" i="1" dirty="0" smtClean="0">
                <a:ea typeface="ＭＳ Ｐゴシック" panose="020B0600070205080204" pitchFamily="34" charset="-128"/>
                <a:cs typeface="Georgia" panose="02040502050405020303" pitchFamily="18" charset="0"/>
              </a:rPr>
              <a:t>, </a:t>
            </a:r>
            <a:r>
              <a:rPr lang="fi-FI" altLang="fi-FI" sz="2000" i="1" dirty="0" err="1" smtClean="0">
                <a:ea typeface="ＭＳ Ｐゴシック" panose="020B0600070205080204" pitchFamily="34" charset="-128"/>
                <a:cs typeface="Georgia" panose="02040502050405020303" pitchFamily="18" charset="0"/>
              </a:rPr>
              <a:t>Penicillium</a:t>
            </a:r>
            <a:r>
              <a:rPr lang="fi-FI" altLang="fi-FI" sz="2000" i="1" dirty="0" smtClean="0">
                <a:ea typeface="ＭＳ Ｐゴシック" panose="020B0600070205080204" pitchFamily="34" charset="-128"/>
                <a:cs typeface="Georgia" panose="02040502050405020303" pitchFamily="18" charset="0"/>
              </a:rPr>
              <a:t> </a:t>
            </a:r>
            <a:r>
              <a:rPr lang="fi-FI" altLang="fi-FI" sz="2000" dirty="0" smtClean="0">
                <a:ea typeface="ＭＳ Ｐゴシック" panose="020B0600070205080204" pitchFamily="34" charset="-128"/>
                <a:cs typeface="Georgia" panose="02040502050405020303" pitchFamily="18" charset="0"/>
              </a:rPr>
              <a:t>ja hiivat, steriilit rihmat ja </a:t>
            </a:r>
            <a:r>
              <a:rPr lang="fi-FI" altLang="fi-FI" sz="2000" i="1" dirty="0" err="1" smtClean="0">
                <a:ea typeface="ＭＳ Ｐゴシック" panose="020B0600070205080204" pitchFamily="34" charset="-128"/>
                <a:cs typeface="Georgia" panose="02040502050405020303" pitchFamily="18" charset="0"/>
              </a:rPr>
              <a:t>Aureobasidium</a:t>
            </a:r>
            <a:r>
              <a:rPr lang="fi-FI" altLang="fi-FI" sz="2000" dirty="0" smtClean="0">
                <a:ea typeface="ＭＳ Ｐゴシック" panose="020B0600070205080204" pitchFamily="34" charset="-128"/>
                <a:cs typeface="Georgia" panose="02040502050405020303" pitchFamily="18" charset="0"/>
              </a:rPr>
              <a:t> (ilman vauriota) </a:t>
            </a:r>
          </a:p>
          <a:p>
            <a:pPr lvl="1">
              <a:buFont typeface="Arial" panose="020B0604020202020204" pitchFamily="34" charset="0"/>
              <a:buNone/>
            </a:pPr>
            <a:endParaRPr lang="fi-FI" altLang="fi-FI" dirty="0" smtClean="0">
              <a:ea typeface="ＭＳ Ｐゴシック" panose="020B0600070205080204" pitchFamily="34" charset="-128"/>
              <a:cs typeface="Georgia" panose="02040502050405020303" pitchFamily="18" charset="0"/>
            </a:endParaRPr>
          </a:p>
          <a:p>
            <a:pPr lvl="1">
              <a:buFont typeface="Arial" panose="020B0604020202020204" pitchFamily="34" charset="0"/>
              <a:buNone/>
            </a:pPr>
            <a:endParaRPr lang="fi-FI" altLang="fi-FI" dirty="0" smtClean="0">
              <a:ea typeface="ＭＳ Ｐゴシック" panose="020B0600070205080204" pitchFamily="34" charset="-128"/>
              <a:cs typeface="Georgia" panose="02040502050405020303" pitchFamily="18" charset="0"/>
            </a:endParaRPr>
          </a:p>
          <a:p>
            <a:pPr lvl="1"/>
            <a:endParaRPr lang="fi-FI" altLang="fi-FI" dirty="0" smtClean="0">
              <a:ea typeface="ＭＳ Ｐゴシック" panose="020B0600070205080204" pitchFamily="34" charset="-128"/>
              <a:cs typeface="Georgia" panose="02040502050405020303" pitchFamily="18" charset="0"/>
            </a:endParaRPr>
          </a:p>
          <a:p>
            <a:pPr lvl="1"/>
            <a:endParaRPr lang="fi-FI" altLang="fi-FI" dirty="0" smtClean="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122177683"/>
      </p:ext>
    </p:extLst>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828C6B0C-4E19-4A6B-9D19-7568C0C76456}" type="slidenum">
              <a:rPr lang="en-US" altLang="fi-FI" sz="900" smtClean="0">
                <a:solidFill>
                  <a:schemeClr val="tx1"/>
                </a:solidFill>
              </a:rPr>
              <a:pPr>
                <a:spcBef>
                  <a:spcPct val="0"/>
                </a:spcBef>
                <a:buClrTx/>
                <a:buFontTx/>
                <a:buNone/>
              </a:pPr>
              <a:t>35</a:t>
            </a:fld>
            <a:endParaRPr lang="en-US" altLang="fi-FI" sz="900" smtClean="0">
              <a:solidFill>
                <a:schemeClr val="tx1"/>
              </a:solidFill>
            </a:endParaRPr>
          </a:p>
        </p:txBody>
      </p:sp>
      <p:sp>
        <p:nvSpPr>
          <p:cNvPr id="35843" name="Rectangle 2"/>
          <p:cNvSpPr>
            <a:spLocks noGrp="1" noChangeArrowheads="1"/>
          </p:cNvSpPr>
          <p:nvPr>
            <p:ph type="title"/>
          </p:nvPr>
        </p:nvSpPr>
        <p:spPr>
          <a:xfrm>
            <a:off x="467544" y="388144"/>
            <a:ext cx="7391400" cy="1143000"/>
          </a:xfrm>
        </p:spPr>
        <p:txBody>
          <a:bodyPr>
            <a:normAutofit/>
          </a:bodyPr>
          <a:lstStyle/>
          <a:p>
            <a:r>
              <a:rPr lang="fi-FI" altLang="fi-FI" sz="2800" dirty="0" smtClean="0">
                <a:ea typeface="ＭＳ Ｐゴシック" panose="020B0600070205080204" pitchFamily="34" charset="-128"/>
              </a:rPr>
              <a:t>Pintanäytteiden merkitys rakennuksen mikrobiologiaa arvioitaessa</a:t>
            </a:r>
          </a:p>
        </p:txBody>
      </p:sp>
      <p:graphicFrame>
        <p:nvGraphicFramePr>
          <p:cNvPr id="35844" name="Object 3"/>
          <p:cNvGraphicFramePr>
            <a:graphicFrameLocks noGrp="1" noChangeAspect="1"/>
          </p:cNvGraphicFramePr>
          <p:nvPr>
            <p:ph type="body" sz="half" idx="1"/>
          </p:nvPr>
        </p:nvGraphicFramePr>
        <p:xfrm>
          <a:off x="4859338" y="1628775"/>
          <a:ext cx="4075112" cy="4341813"/>
        </p:xfrm>
        <a:graphic>
          <a:graphicData uri="http://schemas.openxmlformats.org/presentationml/2006/ole">
            <mc:AlternateContent xmlns:mc="http://schemas.openxmlformats.org/markup-compatibility/2006">
              <mc:Choice xmlns:v="urn:schemas-microsoft-com:vml" Requires="v">
                <p:oleObj spid="_x0000_s15438" name="Chart" r:id="rId3" imgW="6229807" imgH="3019654" progId="Excel.Chart.8">
                  <p:embed/>
                </p:oleObj>
              </mc:Choice>
              <mc:Fallback>
                <p:oleObj name="Chart" r:id="rId3" imgW="6229807" imgH="301965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628775"/>
                        <a:ext cx="4075112"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5" name="Object 4"/>
          <p:cNvGraphicFramePr>
            <a:graphicFrameLocks noGrp="1" noChangeAspect="1"/>
          </p:cNvGraphicFramePr>
          <p:nvPr>
            <p:ph type="chart" sz="half" idx="2"/>
          </p:nvPr>
        </p:nvGraphicFramePr>
        <p:xfrm>
          <a:off x="603250" y="1787525"/>
          <a:ext cx="3886200" cy="3771900"/>
        </p:xfrm>
        <a:graphic>
          <a:graphicData uri="http://schemas.openxmlformats.org/presentationml/2006/ole">
            <mc:AlternateContent xmlns:mc="http://schemas.openxmlformats.org/markup-compatibility/2006">
              <mc:Choice xmlns:v="urn:schemas-microsoft-com:vml" Requires="v">
                <p:oleObj spid="_x0000_s15439" name="Chart" r:id="rId5" imgW="4686605" imgH="2486254" progId="Excel.Chart.8">
                  <p:embed/>
                </p:oleObj>
              </mc:Choice>
              <mc:Fallback>
                <p:oleObj name="Chart" r:id="rId5" imgW="4686605" imgH="2486254"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 y="1787525"/>
                        <a:ext cx="3886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Text Box 5"/>
          <p:cNvSpPr txBox="1">
            <a:spLocks noChangeArrowheads="1"/>
          </p:cNvSpPr>
          <p:nvPr/>
        </p:nvSpPr>
        <p:spPr bwMode="auto">
          <a:xfrm>
            <a:off x="755650" y="5516563"/>
            <a:ext cx="3698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1800" dirty="0">
                <a:solidFill>
                  <a:schemeClr val="tx1"/>
                </a:solidFill>
                <a:latin typeface="+mn-lt"/>
              </a:rPr>
              <a:t>Maksimipesäkemäärä  (</a:t>
            </a:r>
            <a:r>
              <a:rPr lang="fi-FI" altLang="fi-FI" sz="1800" dirty="0" err="1">
                <a:solidFill>
                  <a:schemeClr val="tx1"/>
                </a:solidFill>
                <a:latin typeface="+mn-lt"/>
              </a:rPr>
              <a:t>cfu</a:t>
            </a:r>
            <a:r>
              <a:rPr lang="fi-FI" altLang="fi-FI" sz="1800" dirty="0">
                <a:solidFill>
                  <a:schemeClr val="tx1"/>
                </a:solidFill>
                <a:latin typeface="+mn-lt"/>
              </a:rPr>
              <a:t>/malja).</a:t>
            </a:r>
          </a:p>
        </p:txBody>
      </p:sp>
      <p:sp>
        <p:nvSpPr>
          <p:cNvPr id="35847" name="Text Box 6"/>
          <p:cNvSpPr txBox="1">
            <a:spLocks noChangeArrowheads="1"/>
          </p:cNvSpPr>
          <p:nvPr/>
        </p:nvSpPr>
        <p:spPr bwMode="auto">
          <a:xfrm>
            <a:off x="6050781" y="5865018"/>
            <a:ext cx="1749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r>
              <a:rPr lang="fi-FI" altLang="fi-FI" sz="1800" dirty="0" err="1">
                <a:solidFill>
                  <a:schemeClr val="tx1"/>
                </a:solidFill>
                <a:latin typeface="+mj-lt"/>
              </a:rPr>
              <a:t>Biodiversiteetti</a:t>
            </a:r>
            <a:r>
              <a:rPr lang="fi-FI" altLang="fi-FI" sz="1800" dirty="0">
                <a:solidFill>
                  <a:schemeClr val="tx1"/>
                </a:solidFill>
                <a:latin typeface="+mj-lt"/>
              </a:rPr>
              <a:t>.</a:t>
            </a:r>
          </a:p>
        </p:txBody>
      </p:sp>
    </p:spTree>
    <p:extLst>
      <p:ext uri="{BB962C8B-B14F-4D97-AF65-F5344CB8AC3E}">
        <p14:creationId xmlns:p14="http://schemas.microsoft.com/office/powerpoint/2010/main" val="3010781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73590" y="1040215"/>
            <a:ext cx="8470409" cy="609600"/>
          </a:xfrm>
        </p:spPr>
        <p:txBody>
          <a:bodyPr>
            <a:noAutofit/>
          </a:bodyPr>
          <a:lstStyle/>
          <a:p>
            <a:r>
              <a:rPr lang="fi-FI" altLang="fi-FI" dirty="0" smtClean="0">
                <a:ea typeface="ＭＳ Ｐゴシック" panose="020B0600070205080204" pitchFamily="34" charset="-128"/>
              </a:rPr>
              <a:t>Materiaalien ja </a:t>
            </a:r>
            <a:r>
              <a:rPr lang="fi-FI" altLang="fi-FI" dirty="0" smtClean="0">
                <a:ea typeface="ＭＳ Ｐゴシック" panose="020B0600070205080204" pitchFamily="34" charset="-128"/>
              </a:rPr>
              <a:t>pintojen indikaattorimikrobeista</a:t>
            </a:r>
            <a:endParaRPr lang="fi-FI" altLang="fi-FI" dirty="0" smtClean="0">
              <a:ea typeface="ＭＳ Ｐゴシック" panose="020B0600070205080204" pitchFamily="34" charset="-128"/>
            </a:endParaRPr>
          </a:p>
        </p:txBody>
      </p:sp>
      <p:sp>
        <p:nvSpPr>
          <p:cNvPr id="3" name="Content Placeholder 2"/>
          <p:cNvSpPr>
            <a:spLocks noGrp="1"/>
          </p:cNvSpPr>
          <p:nvPr>
            <p:ph idx="1"/>
          </p:nvPr>
        </p:nvSpPr>
        <p:spPr>
          <a:xfrm>
            <a:off x="673591" y="1772816"/>
            <a:ext cx="8436191" cy="2664296"/>
          </a:xfrm>
        </p:spPr>
        <p:txBody>
          <a:bodyPr>
            <a:normAutofit/>
          </a:bodyPr>
          <a:lstStyle/>
          <a:p>
            <a:pPr>
              <a:defRPr/>
            </a:pPr>
            <a:r>
              <a:rPr lang="fi-FI" dirty="0" err="1" smtClean="0"/>
              <a:t>Baarnin</a:t>
            </a:r>
            <a:r>
              <a:rPr lang="fi-FI" dirty="0" smtClean="0"/>
              <a:t> listan indikaattorit ovat yleisiä kosteusvauriorakennuksista otettujen näytteiden </a:t>
            </a:r>
            <a:r>
              <a:rPr lang="fi-FI" dirty="0" err="1" smtClean="0"/>
              <a:t>mikrobistossa</a:t>
            </a:r>
            <a:r>
              <a:rPr lang="fi-FI" dirty="0" smtClean="0"/>
              <a:t>.</a:t>
            </a:r>
            <a:endParaRPr lang="fi-FI" dirty="0"/>
          </a:p>
          <a:p>
            <a:pPr>
              <a:defRPr/>
            </a:pPr>
            <a:r>
              <a:rPr lang="fi-FI" dirty="0" err="1" smtClean="0"/>
              <a:t>Tietyt</a:t>
            </a:r>
            <a:r>
              <a:rPr lang="fi-FI" dirty="0" smtClean="0"/>
              <a:t> mikrobit, mm. </a:t>
            </a:r>
            <a:r>
              <a:rPr lang="fi-FI" i="1" dirty="0" err="1" smtClean="0"/>
              <a:t>Aspergillus</a:t>
            </a:r>
            <a:r>
              <a:rPr lang="fi-FI" i="1" dirty="0" smtClean="0"/>
              <a:t> </a:t>
            </a:r>
            <a:r>
              <a:rPr lang="fi-FI" i="1" dirty="0" err="1" smtClean="0"/>
              <a:t>versicolor</a:t>
            </a:r>
            <a:r>
              <a:rPr lang="fi-FI" i="1" dirty="0" smtClean="0"/>
              <a:t> </a:t>
            </a:r>
            <a:r>
              <a:rPr lang="fi-FI" dirty="0" smtClean="0"/>
              <a:t>ja </a:t>
            </a:r>
            <a:r>
              <a:rPr lang="fi-FI" dirty="0" err="1" smtClean="0"/>
              <a:t>streptomykeetit</a:t>
            </a:r>
            <a:r>
              <a:rPr lang="fi-FI" dirty="0" smtClean="0"/>
              <a:t> ovat ns. yleisindikaattoreita ja niitä  esiintyy useimmissa kosteusvauriorakennuksissa ja niin materiaali-, ilma- kuin pintanäytteissä. </a:t>
            </a:r>
            <a:endParaRPr lang="fi-FI" altLang="fi-FI" dirty="0">
              <a:ea typeface="ＭＳ Ｐゴシック" panose="020B0600070205080204" pitchFamily="34" charset="-128"/>
            </a:endParaRPr>
          </a:p>
          <a:p>
            <a:pPr>
              <a:defRPr/>
            </a:pPr>
            <a:r>
              <a:rPr lang="fi-FI" altLang="fi-FI" dirty="0" err="1" smtClean="0">
                <a:ea typeface="ＭＳ Ｐゴシック" panose="020B0600070205080204" pitchFamily="34" charset="-128"/>
              </a:rPr>
              <a:t>Baarnin</a:t>
            </a:r>
            <a:r>
              <a:rPr lang="fi-FI" altLang="fi-FI" dirty="0" smtClean="0">
                <a:ea typeface="ＭＳ Ｐゴシック" panose="020B0600070205080204" pitchFamily="34" charset="-128"/>
              </a:rPr>
              <a:t> </a:t>
            </a:r>
            <a:r>
              <a:rPr lang="fi-FI" altLang="fi-FI" dirty="0">
                <a:ea typeface="ＭＳ Ｐゴシック" panose="020B0600070205080204" pitchFamily="34" charset="-128"/>
              </a:rPr>
              <a:t>listan indikaattoreiden yleisyys (%) (materiaali n=2920, pinta n=346, ilma n=375)</a:t>
            </a:r>
            <a:endParaRPr lang="fi-FI" dirty="0"/>
          </a:p>
          <a:p>
            <a:pPr>
              <a:defRPr/>
            </a:pPr>
            <a:endParaRPr lang="fi-FI" dirty="0" smtClean="0"/>
          </a:p>
        </p:txBody>
      </p:sp>
      <p:graphicFrame>
        <p:nvGraphicFramePr>
          <p:cNvPr id="4" name="Table 3"/>
          <p:cNvGraphicFramePr>
            <a:graphicFrameLocks noGrp="1"/>
          </p:cNvGraphicFramePr>
          <p:nvPr>
            <p:extLst>
              <p:ext uri="{D42A27DB-BD31-4B8C-83A1-F6EECF244321}">
                <p14:modId xmlns:p14="http://schemas.microsoft.com/office/powerpoint/2010/main" val="8035734"/>
              </p:ext>
            </p:extLst>
          </p:nvPr>
        </p:nvGraphicFramePr>
        <p:xfrm>
          <a:off x="827584" y="4578668"/>
          <a:ext cx="6912768" cy="1152129"/>
        </p:xfrm>
        <a:graphic>
          <a:graphicData uri="http://schemas.openxmlformats.org/drawingml/2006/table">
            <a:tbl>
              <a:tblPr firstRow="1" bandRow="1">
                <a:tableStyleId>{5C22544A-7EE6-4342-B048-85BDC9FD1C3A}</a:tableStyleId>
              </a:tblPr>
              <a:tblGrid>
                <a:gridCol w="1890450"/>
                <a:gridCol w="1565934"/>
                <a:gridCol w="1728192"/>
                <a:gridCol w="1728192"/>
              </a:tblGrid>
              <a:tr h="384043">
                <a:tc>
                  <a:txBody>
                    <a:bodyPr/>
                    <a:lstStyle/>
                    <a:p>
                      <a:r>
                        <a:rPr lang="fi-FI" sz="1400" dirty="0" smtClean="0"/>
                        <a:t>mikrobi</a:t>
                      </a:r>
                      <a:endParaRPr lang="fi-FI" sz="1400" dirty="0"/>
                    </a:p>
                  </a:txBody>
                  <a:tcPr marL="68574" marR="68574" marT="34303" marB="34303"/>
                </a:tc>
                <a:tc>
                  <a:txBody>
                    <a:bodyPr/>
                    <a:lstStyle/>
                    <a:p>
                      <a:pPr algn="ctr"/>
                      <a:r>
                        <a:rPr lang="fi-FI" sz="1400" dirty="0" smtClean="0"/>
                        <a:t>materiaali</a:t>
                      </a:r>
                      <a:endParaRPr lang="fi-FI" sz="1400" dirty="0"/>
                    </a:p>
                  </a:txBody>
                  <a:tcPr marL="68574" marR="68574" marT="34303" marB="34303"/>
                </a:tc>
                <a:tc>
                  <a:txBody>
                    <a:bodyPr/>
                    <a:lstStyle/>
                    <a:p>
                      <a:pPr algn="ctr"/>
                      <a:r>
                        <a:rPr lang="fi-FI" sz="1400" dirty="0" smtClean="0"/>
                        <a:t>pinta</a:t>
                      </a:r>
                      <a:endParaRPr lang="fi-FI" sz="1400" dirty="0"/>
                    </a:p>
                  </a:txBody>
                  <a:tcPr marL="68574" marR="68574" marT="34303" marB="34303"/>
                </a:tc>
                <a:tc>
                  <a:txBody>
                    <a:bodyPr/>
                    <a:lstStyle/>
                    <a:p>
                      <a:pPr algn="ctr"/>
                      <a:r>
                        <a:rPr lang="fi-FI" sz="1400" dirty="0" smtClean="0"/>
                        <a:t>ilma</a:t>
                      </a:r>
                      <a:endParaRPr lang="fi-FI" sz="1400" dirty="0"/>
                    </a:p>
                  </a:txBody>
                  <a:tcPr marL="68574" marR="68574" marT="34303" marB="34303"/>
                </a:tc>
              </a:tr>
              <a:tr h="384043">
                <a:tc>
                  <a:txBody>
                    <a:bodyPr/>
                    <a:lstStyle/>
                    <a:p>
                      <a:pPr marL="342900" indent="-342900">
                        <a:buAutoNum type="alphaUcPeriod"/>
                      </a:pPr>
                      <a:r>
                        <a:rPr lang="fi-FI" sz="1400" i="1" dirty="0" err="1" smtClean="0"/>
                        <a:t>versicolor</a:t>
                      </a:r>
                      <a:endParaRPr lang="fi-FI" sz="1400" i="1" dirty="0"/>
                    </a:p>
                  </a:txBody>
                  <a:tcPr marL="68574" marR="68574" marT="34303" marB="34303"/>
                </a:tc>
                <a:tc>
                  <a:txBody>
                    <a:bodyPr/>
                    <a:lstStyle/>
                    <a:p>
                      <a:pPr algn="ctr"/>
                      <a:r>
                        <a:rPr lang="fi-FI" sz="1400" dirty="0" smtClean="0"/>
                        <a:t>8-60</a:t>
                      </a:r>
                      <a:endParaRPr lang="fi-FI" sz="1400" dirty="0"/>
                    </a:p>
                  </a:txBody>
                  <a:tcPr marL="68574" marR="68574" marT="34303" marB="34303"/>
                </a:tc>
                <a:tc>
                  <a:txBody>
                    <a:bodyPr/>
                    <a:lstStyle/>
                    <a:p>
                      <a:pPr algn="ctr"/>
                      <a:r>
                        <a:rPr lang="fi-FI" sz="1400" dirty="0" smtClean="0"/>
                        <a:t>0-64</a:t>
                      </a:r>
                      <a:endParaRPr lang="fi-FI" sz="1400" dirty="0"/>
                    </a:p>
                  </a:txBody>
                  <a:tcPr marL="68574" marR="68574" marT="34303" marB="34303"/>
                </a:tc>
                <a:tc>
                  <a:txBody>
                    <a:bodyPr/>
                    <a:lstStyle/>
                    <a:p>
                      <a:pPr algn="ctr"/>
                      <a:r>
                        <a:rPr lang="fi-FI" sz="1400" dirty="0" smtClean="0"/>
                        <a:t>4-11</a:t>
                      </a:r>
                      <a:endParaRPr lang="fi-FI" sz="1400" dirty="0"/>
                    </a:p>
                  </a:txBody>
                  <a:tcPr marL="68574" marR="68574" marT="34303" marB="34303"/>
                </a:tc>
              </a:tr>
              <a:tr h="384043">
                <a:tc>
                  <a:txBody>
                    <a:bodyPr/>
                    <a:lstStyle/>
                    <a:p>
                      <a:r>
                        <a:rPr lang="fi-FI" sz="1400" dirty="0" err="1" smtClean="0"/>
                        <a:t>streptomykeetit</a:t>
                      </a:r>
                      <a:endParaRPr lang="fi-FI" sz="1400" dirty="0"/>
                    </a:p>
                  </a:txBody>
                  <a:tcPr marL="68574" marR="68574" marT="34303" marB="34303"/>
                </a:tc>
                <a:tc>
                  <a:txBody>
                    <a:bodyPr/>
                    <a:lstStyle/>
                    <a:p>
                      <a:pPr algn="ctr"/>
                      <a:r>
                        <a:rPr lang="fi-FI" sz="1400" dirty="0" smtClean="0"/>
                        <a:t>5-46</a:t>
                      </a:r>
                      <a:endParaRPr lang="fi-FI" sz="1400" dirty="0"/>
                    </a:p>
                  </a:txBody>
                  <a:tcPr marL="68574" marR="68574" marT="34303" marB="34303"/>
                </a:tc>
                <a:tc>
                  <a:txBody>
                    <a:bodyPr/>
                    <a:lstStyle/>
                    <a:p>
                      <a:pPr algn="ctr"/>
                      <a:r>
                        <a:rPr lang="fi-FI" sz="1400" dirty="0" smtClean="0"/>
                        <a:t>0-10</a:t>
                      </a:r>
                      <a:endParaRPr lang="fi-FI" sz="1400" dirty="0"/>
                    </a:p>
                  </a:txBody>
                  <a:tcPr marL="68574" marR="68574" marT="34303" marB="34303"/>
                </a:tc>
                <a:tc>
                  <a:txBody>
                    <a:bodyPr/>
                    <a:lstStyle/>
                    <a:p>
                      <a:pPr algn="ctr"/>
                      <a:r>
                        <a:rPr lang="fi-FI" sz="1400" dirty="0" smtClean="0"/>
                        <a:t>3</a:t>
                      </a:r>
                      <a:endParaRPr lang="fi-FI" sz="1400" dirty="0"/>
                    </a:p>
                  </a:txBody>
                  <a:tcPr marL="68574" marR="68574" marT="34303" marB="34303"/>
                </a:tc>
              </a:tr>
            </a:tbl>
          </a:graphicData>
        </a:graphic>
      </p:graphicFrame>
      <p:sp>
        <p:nvSpPr>
          <p:cNvPr id="2" name="Dian numeron paikkamerkki 1"/>
          <p:cNvSpPr>
            <a:spLocks noGrp="1"/>
          </p:cNvSpPr>
          <p:nvPr>
            <p:ph type="sldNum" sz="quarter" idx="12"/>
          </p:nvPr>
        </p:nvSpPr>
        <p:spPr/>
        <p:txBody>
          <a:bodyPr/>
          <a:lstStyle/>
          <a:p>
            <a:fld id="{49246692-9764-4796-AF2E-897E79EBAFA7}" type="slidenum">
              <a:rPr lang="fi-FI" smtClean="0"/>
              <a:pPr/>
              <a:t>36</a:t>
            </a:fld>
            <a:endParaRPr lang="fi-FI"/>
          </a:p>
        </p:txBody>
      </p:sp>
    </p:spTree>
    <p:extLst>
      <p:ext uri="{BB962C8B-B14F-4D97-AF65-F5344CB8AC3E}">
        <p14:creationId xmlns:p14="http://schemas.microsoft.com/office/powerpoint/2010/main" val="3004201890"/>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p:cNvSpPr>
            <a:spLocks noGrp="1"/>
          </p:cNvSpPr>
          <p:nvPr>
            <p:ph type="title"/>
          </p:nvPr>
        </p:nvSpPr>
        <p:spPr>
          <a:xfrm>
            <a:off x="805148" y="620688"/>
            <a:ext cx="7489824" cy="1079500"/>
          </a:xfrm>
        </p:spPr>
        <p:txBody>
          <a:bodyPr>
            <a:normAutofit/>
          </a:bodyPr>
          <a:lstStyle/>
          <a:p>
            <a:r>
              <a:rPr lang="en-US" altLang="fi-FI" dirty="0" err="1" smtClean="0">
                <a:ea typeface="ＭＳ Ｐゴシック" panose="020B0600070205080204" pitchFamily="34" charset="-128"/>
              </a:rPr>
              <a:t>Mikrobituloksessa</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esitettyyyn</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mikrobistoon</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vaikuttavia</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tekijöitä</a:t>
            </a:r>
            <a:endParaRPr lang="en-US" altLang="fi-FI" dirty="0" smtClean="0">
              <a:ea typeface="ＭＳ Ｐゴシック" panose="020B0600070205080204" pitchFamily="34" charset="-128"/>
            </a:endParaRPr>
          </a:p>
        </p:txBody>
      </p:sp>
      <p:sp>
        <p:nvSpPr>
          <p:cNvPr id="53254" name="Rectangle 3"/>
          <p:cNvSpPr>
            <a:spLocks noGrp="1"/>
          </p:cNvSpPr>
          <p:nvPr>
            <p:ph idx="1"/>
          </p:nvPr>
        </p:nvSpPr>
        <p:spPr>
          <a:xfrm>
            <a:off x="683568" y="1806220"/>
            <a:ext cx="7489825" cy="4392614"/>
          </a:xfrm>
        </p:spPr>
        <p:txBody>
          <a:bodyPr/>
          <a:lstStyle/>
          <a:p>
            <a:pPr algn="ctr">
              <a:lnSpc>
                <a:spcPct val="80000"/>
              </a:lnSpc>
              <a:buFont typeface="Wingdings" panose="05000000000000000000" pitchFamily="2" charset="2"/>
              <a:buChar char="ü"/>
            </a:pPr>
            <a:endParaRPr lang="en-US" altLang="fi-FI" sz="1800" b="1" dirty="0" smtClean="0">
              <a:latin typeface="Arial" panose="020B0604020202020204" pitchFamily="34" charset="0"/>
              <a:ea typeface="ＭＳ Ｐゴシック" panose="020B0600070205080204" pitchFamily="34" charset="-128"/>
              <a:cs typeface="ＭＳ Ｐゴシック" panose="020B0600070205080204" pitchFamily="34" charset="-128"/>
            </a:endParaRPr>
          </a:p>
          <a:p>
            <a:pPr>
              <a:lnSpc>
                <a:spcPct val="80000"/>
              </a:lnSpc>
            </a:pPr>
            <a:r>
              <a:rPr lang="en-GB" altLang="fi-FI" dirty="0" err="1">
                <a:ea typeface="ＭＳ Ｐゴシック" panose="020B0600070205080204" pitchFamily="34" charset="-128"/>
                <a:cs typeface="ＭＳ Ｐゴシック" panose="020B0600070205080204" pitchFamily="34" charset="-128"/>
              </a:rPr>
              <a:t>M</a:t>
            </a:r>
            <a:r>
              <a:rPr lang="en-GB" altLang="fi-FI" dirty="0" err="1" smtClean="0">
                <a:ea typeface="ＭＳ Ｐゴシック" panose="020B0600070205080204" pitchFamily="34" charset="-128"/>
                <a:cs typeface="ＭＳ Ｐゴシック" panose="020B0600070205080204" pitchFamily="34" charset="-128"/>
              </a:rPr>
              <a:t>ikrosienet</a:t>
            </a:r>
            <a:r>
              <a:rPr lang="en-GB" altLang="fi-FI" dirty="0" smtClean="0">
                <a:ea typeface="ＭＳ Ｐゴシック" panose="020B0600070205080204" pitchFamily="34" charset="-128"/>
                <a:cs typeface="ＭＳ Ｐゴシック" panose="020B0600070205080204" pitchFamily="34" charset="-128"/>
              </a:rPr>
              <a:t> ja </a:t>
            </a:r>
            <a:r>
              <a:rPr lang="en-GB" altLang="fi-FI" dirty="0" err="1" smtClean="0">
                <a:ea typeface="ＭＳ Ｐゴシック" panose="020B0600070205080204" pitchFamily="34" charset="-128"/>
                <a:cs typeface="ＭＳ Ｐゴシック" panose="020B0600070205080204" pitchFamily="34" charset="-128"/>
              </a:rPr>
              <a:t>aktinobakteerit</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suosivat</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erilaisia</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kasvualustoja</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esim</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puumateriaali</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pahvit</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mineraalivilla</a:t>
            </a:r>
            <a:r>
              <a:rPr lang="en-GB" altLang="fi-FI" dirty="0" smtClean="0">
                <a:ea typeface="ＭＳ Ｐゴシック" panose="020B0600070205080204" pitchFamily="34" charset="-128"/>
                <a:cs typeface="ＭＳ Ｐゴシック" panose="020B0600070205080204" pitchFamily="34" charset="-128"/>
              </a:rPr>
              <a:t>) </a:t>
            </a:r>
          </a:p>
          <a:p>
            <a:pPr lvl="1">
              <a:lnSpc>
                <a:spcPct val="80000"/>
              </a:lnSpc>
            </a:pPr>
            <a:r>
              <a:rPr lang="en-GB" altLang="fi-FI" dirty="0" err="1" smtClean="0">
                <a:ea typeface="ＭＳ Ｐゴシック" panose="020B0600070205080204" pitchFamily="34" charset="-128"/>
                <a:cs typeface="Georgia" panose="02040502050405020303" pitchFamily="18" charset="0"/>
              </a:rPr>
              <a:t>materiaali</a:t>
            </a:r>
            <a:r>
              <a:rPr lang="en-GB" altLang="fi-FI" dirty="0" smtClean="0">
                <a:ea typeface="ＭＳ Ｐゴシック" panose="020B0600070205080204" pitchFamily="34" charset="-128"/>
                <a:cs typeface="Georgia" panose="02040502050405020303" pitchFamily="18" charset="0"/>
              </a:rPr>
              <a:t> </a:t>
            </a:r>
            <a:r>
              <a:rPr lang="en-GB" altLang="fi-FI" dirty="0" err="1" smtClean="0">
                <a:ea typeface="ＭＳ Ｐゴシック" panose="020B0600070205080204" pitchFamily="34" charset="-128"/>
                <a:cs typeface="Georgia" panose="02040502050405020303" pitchFamily="18" charset="0"/>
              </a:rPr>
              <a:t>vaikuttaa</a:t>
            </a:r>
            <a:r>
              <a:rPr lang="en-GB" altLang="fi-FI" dirty="0" smtClean="0">
                <a:ea typeface="ＭＳ Ｐゴシック" panose="020B0600070205080204" pitchFamily="34" charset="-128"/>
                <a:cs typeface="Georgia" panose="02040502050405020303" pitchFamily="18" charset="0"/>
              </a:rPr>
              <a:t> </a:t>
            </a:r>
            <a:r>
              <a:rPr lang="en-GB" altLang="fi-FI" dirty="0" err="1" smtClean="0">
                <a:ea typeface="ＭＳ Ｐゴシック" panose="020B0600070205080204" pitchFamily="34" charset="-128"/>
                <a:cs typeface="Georgia" panose="02040502050405020303" pitchFamily="18" charset="0"/>
              </a:rPr>
              <a:t>mikrobistoon</a:t>
            </a:r>
            <a:endParaRPr lang="en-GB" altLang="fi-FI" dirty="0" smtClean="0">
              <a:ea typeface="ＭＳ Ｐゴシック" panose="020B0600070205080204" pitchFamily="34" charset="-128"/>
              <a:cs typeface="Georgia" panose="02040502050405020303" pitchFamily="18" charset="0"/>
            </a:endParaRPr>
          </a:p>
          <a:p>
            <a:pPr>
              <a:lnSpc>
                <a:spcPct val="80000"/>
              </a:lnSpc>
            </a:pPr>
            <a:endParaRPr lang="en-GB" altLang="fi-FI" sz="1800" b="1" dirty="0" smtClean="0">
              <a:ea typeface="ＭＳ Ｐゴシック" panose="020B0600070205080204" pitchFamily="34" charset="-128"/>
              <a:cs typeface="ＭＳ Ｐゴシック" panose="020B0600070205080204" pitchFamily="34" charset="-128"/>
            </a:endParaRPr>
          </a:p>
          <a:p>
            <a:pPr>
              <a:lnSpc>
                <a:spcPct val="80000"/>
              </a:lnSpc>
            </a:pPr>
            <a:r>
              <a:rPr lang="en-GB" altLang="fi-FI" dirty="0" err="1">
                <a:ea typeface="ＭＳ Ｐゴシック" panose="020B0600070205080204" pitchFamily="34" charset="-128"/>
                <a:cs typeface="ＭＳ Ｐゴシック" panose="020B0600070205080204" pitchFamily="34" charset="-128"/>
              </a:rPr>
              <a:t>S</a:t>
            </a:r>
            <a:r>
              <a:rPr lang="en-GB" altLang="fi-FI" dirty="0" err="1" smtClean="0">
                <a:ea typeface="ＭＳ Ｐゴシック" panose="020B0600070205080204" pitchFamily="34" charset="-128"/>
                <a:cs typeface="ＭＳ Ｐゴシック" panose="020B0600070205080204" pitchFamily="34" charset="-128"/>
              </a:rPr>
              <a:t>ienen</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kasvutapa</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vaikuttaa</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sen</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esiintymiseen</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erilaisissa</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näytteissä</a:t>
            </a:r>
            <a:endParaRPr lang="en-GB" altLang="fi-FI" dirty="0" smtClean="0">
              <a:ea typeface="ＭＳ Ｐゴシック" panose="020B0600070205080204" pitchFamily="34" charset="-128"/>
              <a:cs typeface="ＭＳ Ｐゴシック" panose="020B0600070205080204" pitchFamily="34" charset="-128"/>
            </a:endParaRPr>
          </a:p>
          <a:p>
            <a:pPr lvl="1">
              <a:lnSpc>
                <a:spcPct val="80000"/>
              </a:lnSpc>
            </a:pPr>
            <a:r>
              <a:rPr lang="en-GB" altLang="fi-FI" dirty="0" err="1" smtClean="0">
                <a:ea typeface="ＭＳ Ｐゴシック" panose="020B0600070205080204" pitchFamily="34" charset="-128"/>
                <a:cs typeface="Georgia" panose="02040502050405020303" pitchFamily="18" charset="0"/>
              </a:rPr>
              <a:t>kuiva</a:t>
            </a:r>
            <a:r>
              <a:rPr lang="en-GB" altLang="fi-FI" dirty="0" smtClean="0">
                <a:ea typeface="ＭＳ Ｐゴシック" panose="020B0600070205080204" pitchFamily="34" charset="-128"/>
                <a:cs typeface="Georgia" panose="02040502050405020303" pitchFamily="18" charset="0"/>
              </a:rPr>
              <a:t>- ja </a:t>
            </a:r>
            <a:r>
              <a:rPr lang="en-GB" altLang="fi-FI" dirty="0" err="1" smtClean="0">
                <a:ea typeface="ＭＳ Ｐゴシック" panose="020B0600070205080204" pitchFamily="34" charset="-128"/>
                <a:cs typeface="Georgia" panose="02040502050405020303" pitchFamily="18" charset="0"/>
              </a:rPr>
              <a:t>märkäitiöiset</a:t>
            </a:r>
            <a:endParaRPr lang="en-GB" altLang="fi-FI" dirty="0" smtClean="0">
              <a:ea typeface="ＭＳ Ｐゴシック" panose="020B0600070205080204" pitchFamily="34" charset="-128"/>
              <a:cs typeface="Georgia" panose="02040502050405020303" pitchFamily="18" charset="0"/>
            </a:endParaRPr>
          </a:p>
          <a:p>
            <a:pPr lvl="1">
              <a:lnSpc>
                <a:spcPct val="80000"/>
              </a:lnSpc>
            </a:pPr>
            <a:endParaRPr lang="en-GB" altLang="fi-FI" b="1" dirty="0" smtClean="0">
              <a:ea typeface="ＭＳ Ｐゴシック" panose="020B0600070205080204" pitchFamily="34" charset="-128"/>
              <a:cs typeface="Georgia" panose="02040502050405020303" pitchFamily="18" charset="0"/>
            </a:endParaRPr>
          </a:p>
          <a:p>
            <a:pPr>
              <a:lnSpc>
                <a:spcPct val="80000"/>
              </a:lnSpc>
            </a:pPr>
            <a:r>
              <a:rPr lang="en-GB" altLang="fi-FI" dirty="0" err="1">
                <a:ea typeface="ＭＳ Ｐゴシック" panose="020B0600070205080204" pitchFamily="34" charset="-128"/>
                <a:cs typeface="ＭＳ Ｐゴシック" panose="020B0600070205080204" pitchFamily="34" charset="-128"/>
              </a:rPr>
              <a:t>N</a:t>
            </a:r>
            <a:r>
              <a:rPr lang="en-GB" altLang="fi-FI" dirty="0" err="1" smtClean="0">
                <a:ea typeface="ＭＳ Ｐゴシック" panose="020B0600070205080204" pitchFamily="34" charset="-128"/>
                <a:cs typeface="ＭＳ Ｐゴシック" panose="020B0600070205080204" pitchFamily="34" charset="-128"/>
              </a:rPr>
              <a:t>äytteen</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käsittelytapa</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vaikuttaa</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näytteen</a:t>
            </a:r>
            <a:r>
              <a:rPr lang="en-GB" altLang="fi-FI" dirty="0" smtClean="0">
                <a:ea typeface="ＭＳ Ｐゴシック" panose="020B0600070205080204" pitchFamily="34" charset="-128"/>
                <a:cs typeface="ＭＳ Ｐゴシック" panose="020B0600070205080204" pitchFamily="34" charset="-128"/>
              </a:rPr>
              <a:t> </a:t>
            </a:r>
            <a:r>
              <a:rPr lang="en-GB" altLang="fi-FI" dirty="0" err="1" smtClean="0">
                <a:ea typeface="ＭＳ Ｐゴシック" panose="020B0600070205080204" pitchFamily="34" charset="-128"/>
                <a:cs typeface="ＭＳ Ｐゴシック" panose="020B0600070205080204" pitchFamily="34" charset="-128"/>
              </a:rPr>
              <a:t>lajistoon</a:t>
            </a:r>
            <a:endParaRPr lang="en-GB" altLang="fi-FI" dirty="0" smtClean="0">
              <a:ea typeface="ＭＳ Ｐゴシック" panose="020B0600070205080204" pitchFamily="34" charset="-128"/>
              <a:cs typeface="ＭＳ Ｐゴシック" panose="020B0600070205080204" pitchFamily="34" charset="-128"/>
            </a:endParaRPr>
          </a:p>
          <a:p>
            <a:pPr lvl="1">
              <a:lnSpc>
                <a:spcPct val="80000"/>
              </a:lnSpc>
            </a:pPr>
            <a:r>
              <a:rPr lang="en-GB" altLang="fi-FI" dirty="0" err="1" smtClean="0">
                <a:ea typeface="ＭＳ Ｐゴシック" panose="020B0600070205080204" pitchFamily="34" charset="-128"/>
                <a:cs typeface="Georgia" panose="02040502050405020303" pitchFamily="18" charset="0"/>
              </a:rPr>
              <a:t>liuokset</a:t>
            </a:r>
            <a:r>
              <a:rPr lang="en-GB" altLang="fi-FI" dirty="0" smtClean="0">
                <a:ea typeface="ＭＳ Ｐゴシック" panose="020B0600070205080204" pitchFamily="34" charset="-128"/>
                <a:cs typeface="Georgia" panose="02040502050405020303" pitchFamily="18" charset="0"/>
              </a:rPr>
              <a:t> </a:t>
            </a:r>
          </a:p>
          <a:p>
            <a:pPr>
              <a:lnSpc>
                <a:spcPct val="80000"/>
              </a:lnSpc>
              <a:buFont typeface="Arial" panose="020B0604020202020204" pitchFamily="34" charset="0"/>
              <a:buNone/>
            </a:pPr>
            <a:endParaRPr lang="en-US" altLang="fi-FI" sz="2000" dirty="0" smtClean="0">
              <a:ea typeface="ＭＳ Ｐゴシック" panose="020B0600070205080204" pitchFamily="34" charset="-128"/>
              <a:cs typeface="ＭＳ Ｐゴシック" panose="020B0600070205080204" pitchFamily="34" charset="-128"/>
            </a:endParaRPr>
          </a:p>
        </p:txBody>
      </p:sp>
      <p:sp>
        <p:nvSpPr>
          <p:cNvPr id="53251"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0D2AADDA-0A1B-417E-8BBC-59BF232C3AC2}" type="slidenum">
              <a:rPr lang="fi-FI" altLang="fi-FI" sz="800" smtClean="0">
                <a:solidFill>
                  <a:schemeClr val="tx1"/>
                </a:solidFill>
                <a:latin typeface="+mn-lt"/>
              </a:rPr>
              <a:pPr>
                <a:spcBef>
                  <a:spcPct val="0"/>
                </a:spcBef>
                <a:buClrTx/>
                <a:buFontTx/>
                <a:buNone/>
              </a:pPr>
              <a:t>37</a:t>
            </a:fld>
            <a:endParaRPr lang="fi-FI" altLang="fi-FI" sz="900" dirty="0" smtClean="0">
              <a:solidFill>
                <a:schemeClr val="tx1"/>
              </a:solidFill>
              <a:latin typeface="+mn-lt"/>
            </a:endParaRPr>
          </a:p>
        </p:txBody>
      </p:sp>
    </p:spTree>
    <p:extLst>
      <p:ext uri="{BB962C8B-B14F-4D97-AF65-F5344CB8AC3E}">
        <p14:creationId xmlns:p14="http://schemas.microsoft.com/office/powerpoint/2010/main" val="3031609754"/>
      </p:ext>
    </p:extLst>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a:bodyPr>
          <a:lstStyle/>
          <a:p>
            <a:r>
              <a:rPr lang="fi-FI" altLang="fi-FI" dirty="0" smtClean="0">
                <a:ea typeface="ＭＳ Ｐゴシック" panose="020B0600070205080204" pitchFamily="34" charset="-128"/>
              </a:rPr>
              <a:t>Yhteenvetoa materiaalien ja pintojen mikrobeista</a:t>
            </a:r>
          </a:p>
        </p:txBody>
      </p:sp>
      <p:sp>
        <p:nvSpPr>
          <p:cNvPr id="55299" name="Content Placeholder 2"/>
          <p:cNvSpPr>
            <a:spLocks noGrp="1"/>
          </p:cNvSpPr>
          <p:nvPr>
            <p:ph idx="1"/>
          </p:nvPr>
        </p:nvSpPr>
        <p:spPr/>
        <p:txBody>
          <a:bodyPr>
            <a:normAutofit lnSpcReduction="10000"/>
          </a:bodyPr>
          <a:lstStyle/>
          <a:p>
            <a:r>
              <a:rPr lang="fi-FI" altLang="fi-FI" dirty="0" smtClean="0">
                <a:ea typeface="ＭＳ Ｐゴシック" panose="020B0600070205080204" pitchFamily="34" charset="-128"/>
                <a:cs typeface="ＭＳ Ｐゴシック" panose="020B0600070205080204" pitchFamily="34" charset="-128"/>
              </a:rPr>
              <a:t>Materiaalinäytteiden mikrobisto on monipuolisin, mikä johtunee osittain siitä, että tutkittujen materiaalien joukossa on mm. puuta, betonia ja eristevilloja ja osittain siitä, että materiaaleissahan mikrobien lisääntyminen kosteusvaurioiden yhteydessä tapahtuu.</a:t>
            </a:r>
          </a:p>
          <a:p>
            <a:endParaRPr lang="fi-FI" altLang="fi-FI" dirty="0" smtClean="0">
              <a:ea typeface="ＭＳ Ｐゴシック" panose="020B0600070205080204" pitchFamily="34" charset="-128"/>
              <a:cs typeface="ＭＳ Ｐゴシック" panose="020B0600070205080204" pitchFamily="34" charset="-128"/>
            </a:endParaRPr>
          </a:p>
          <a:p>
            <a:r>
              <a:rPr lang="fi-FI" altLang="fi-FI" dirty="0" smtClean="0">
                <a:ea typeface="ＭＳ Ｐゴシック" panose="020B0600070205080204" pitchFamily="34" charset="-128"/>
                <a:cs typeface="ＭＳ Ｐゴシック" panose="020B0600070205080204" pitchFamily="34" charset="-128"/>
              </a:rPr>
              <a:t>Materiaalinäytteissä on kaikenlaisia mikrobeja. Ns. märkäitiöisiä sieniä on yleisemmin materiaali- kuin ilma- tai pintanäytteissä.</a:t>
            </a:r>
          </a:p>
          <a:p>
            <a:endParaRPr lang="fi-FI" altLang="fi-FI" dirty="0" smtClean="0">
              <a:ea typeface="ＭＳ Ｐゴシック" panose="020B0600070205080204" pitchFamily="34" charset="-128"/>
              <a:cs typeface="ＭＳ Ｐゴシック" panose="020B0600070205080204" pitchFamily="34" charset="-128"/>
            </a:endParaRPr>
          </a:p>
          <a:p>
            <a:r>
              <a:rPr lang="fi-FI" altLang="fi-FI" dirty="0" smtClean="0">
                <a:ea typeface="ＭＳ Ｐゴシック" panose="020B0600070205080204" pitchFamily="34" charset="-128"/>
                <a:cs typeface="ＭＳ Ｐゴシック" panose="020B0600070205080204" pitchFamily="34" charset="-128"/>
              </a:rPr>
              <a:t>Ilma- ja pintanäytteiden </a:t>
            </a:r>
            <a:r>
              <a:rPr lang="fi-FI" altLang="fi-FI" dirty="0" err="1" smtClean="0">
                <a:ea typeface="ＭＳ Ｐゴシック" panose="020B0600070205080204" pitchFamily="34" charset="-128"/>
                <a:cs typeface="ＭＳ Ｐゴシック" panose="020B0600070205080204" pitchFamily="34" charset="-128"/>
              </a:rPr>
              <a:t>mikrobistossa</a:t>
            </a:r>
            <a:r>
              <a:rPr lang="fi-FI" altLang="fi-FI" dirty="0" smtClean="0">
                <a:ea typeface="ＭＳ Ｐゴシック" panose="020B0600070205080204" pitchFamily="34" charset="-128"/>
                <a:cs typeface="ＭＳ Ｐゴシック" panose="020B0600070205080204" pitchFamily="34" charset="-128"/>
              </a:rPr>
              <a:t> kuivaitiöiset sienet ovat yleisimpiä, mikä on luonnollista, koska kuivaitiöiset siirtyvät ilmavirtausten mukana vauriomateriaaleista sisäilmaan helpommin kuin märkäitiöiset. </a:t>
            </a:r>
          </a:p>
        </p:txBody>
      </p:sp>
      <p:sp>
        <p:nvSpPr>
          <p:cNvPr id="2" name="Dian numeron paikkamerkki 1"/>
          <p:cNvSpPr>
            <a:spLocks noGrp="1"/>
          </p:cNvSpPr>
          <p:nvPr>
            <p:ph type="sldNum" sz="quarter" idx="12"/>
          </p:nvPr>
        </p:nvSpPr>
        <p:spPr/>
        <p:txBody>
          <a:bodyPr/>
          <a:lstStyle/>
          <a:p>
            <a:fld id="{49246692-9764-4796-AF2E-897E79EBAFA7}" type="slidenum">
              <a:rPr lang="fi-FI" smtClean="0"/>
              <a:pPr/>
              <a:t>38</a:t>
            </a:fld>
            <a:endParaRPr lang="fi-FI"/>
          </a:p>
        </p:txBody>
      </p:sp>
    </p:spTree>
    <p:extLst>
      <p:ext uri="{BB962C8B-B14F-4D97-AF65-F5344CB8AC3E}">
        <p14:creationId xmlns:p14="http://schemas.microsoft.com/office/powerpoint/2010/main" val="4018610383"/>
      </p:ext>
    </p:extLst>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Autofit/>
          </a:bodyPr>
          <a:lstStyle/>
          <a:p>
            <a:r>
              <a:rPr lang="fi-FI" altLang="fi-FI" dirty="0" smtClean="0">
                <a:ea typeface="ＭＳ Ｐゴシック" panose="020B0600070205080204" pitchFamily="34" charset="-128"/>
              </a:rPr>
              <a:t>Yhteenvetoa materiaalien ja pintojen mikrobeista</a:t>
            </a:r>
          </a:p>
        </p:txBody>
      </p:sp>
      <p:sp>
        <p:nvSpPr>
          <p:cNvPr id="57347" name="Content Placeholder 2"/>
          <p:cNvSpPr>
            <a:spLocks noGrp="1"/>
          </p:cNvSpPr>
          <p:nvPr>
            <p:ph idx="1"/>
          </p:nvPr>
        </p:nvSpPr>
        <p:spPr/>
        <p:txBody>
          <a:bodyPr/>
          <a:lstStyle/>
          <a:p>
            <a:r>
              <a:rPr lang="fi-FI" altLang="fi-FI" dirty="0" smtClean="0">
                <a:ea typeface="ＭＳ Ｐゴシック" panose="020B0600070205080204" pitchFamily="34" charset="-128"/>
                <a:cs typeface="ＭＳ Ｐゴシック" panose="020B0600070205080204" pitchFamily="34" charset="-128"/>
              </a:rPr>
              <a:t>Yksittäisen rakennuksen indikaattori voi olla sellainenkin harvinaisempi mikrobi, jonka yleisesiintyvyys on pieni.</a:t>
            </a:r>
          </a:p>
          <a:p>
            <a:endParaRPr lang="fi-FI" altLang="fi-FI" dirty="0" smtClean="0">
              <a:ea typeface="ＭＳ Ｐゴシック" panose="020B0600070205080204" pitchFamily="34" charset="-128"/>
              <a:cs typeface="ＭＳ Ｐゴシック" panose="020B0600070205080204" pitchFamily="34" charset="-128"/>
            </a:endParaRPr>
          </a:p>
          <a:p>
            <a:r>
              <a:rPr lang="fi-FI" altLang="fi-FI" dirty="0" smtClean="0">
                <a:ea typeface="ＭＳ Ｐゴシック" panose="020B0600070205080204" pitchFamily="34" charset="-128"/>
                <a:cs typeface="ＭＳ Ｐゴシック" panose="020B0600070205080204" pitchFamily="34" charset="-128"/>
              </a:rPr>
              <a:t>Tietty mikrobi voi liittyä </a:t>
            </a:r>
            <a:r>
              <a:rPr lang="fi-FI" altLang="fi-FI" dirty="0" err="1" smtClean="0">
                <a:ea typeface="ＭＳ Ｐゴシック" panose="020B0600070205080204" pitchFamily="34" charset="-128"/>
                <a:cs typeface="ＭＳ Ｐゴシック" panose="020B0600070205080204" pitchFamily="34" charset="-128"/>
              </a:rPr>
              <a:t>tiettyyn</a:t>
            </a:r>
            <a:r>
              <a:rPr lang="fi-FI" altLang="fi-FI" dirty="0" smtClean="0">
                <a:ea typeface="ＭＳ Ｐゴシック" panose="020B0600070205080204" pitchFamily="34" charset="-128"/>
                <a:cs typeface="ＭＳ Ｐゴシック" panose="020B0600070205080204" pitchFamily="34" charset="-128"/>
              </a:rPr>
              <a:t> materiaaliin ja </a:t>
            </a:r>
            <a:r>
              <a:rPr lang="fi-FI" altLang="fi-FI" dirty="0" err="1" smtClean="0">
                <a:ea typeface="ＭＳ Ｐゴシック" panose="020B0600070205080204" pitchFamily="34" charset="-128"/>
                <a:cs typeface="ＭＳ Ｐゴシック" panose="020B0600070205080204" pitchFamily="34" charset="-128"/>
              </a:rPr>
              <a:t>tiettyyn</a:t>
            </a:r>
            <a:r>
              <a:rPr lang="fi-FI" altLang="fi-FI" dirty="0" smtClean="0">
                <a:ea typeface="ＭＳ Ｐゴシック" panose="020B0600070205080204" pitchFamily="34" charset="-128"/>
                <a:cs typeface="ＭＳ Ｐゴシック" panose="020B0600070205080204" pitchFamily="34" charset="-128"/>
              </a:rPr>
              <a:t> rakenneosaan, mikä tieto voi auttaa ymmärtämään kosteusvaurion taustalla olevaa syytä ja siten parhaimmillaan täydentää korjaussuunnittelun tueksi käytettävää tietoa.</a:t>
            </a:r>
          </a:p>
          <a:p>
            <a:endParaRPr lang="fi-FI" altLang="fi-FI" dirty="0" smtClean="0">
              <a:ea typeface="ＭＳ Ｐゴシック" panose="020B0600070205080204" pitchFamily="34" charset="-128"/>
              <a:cs typeface="ＭＳ Ｐゴシック" panose="020B0600070205080204" pitchFamily="34" charset="-128"/>
            </a:endParaRPr>
          </a:p>
          <a:p>
            <a:r>
              <a:rPr lang="fi-FI" altLang="fi-FI" dirty="0" smtClean="0">
                <a:ea typeface="ＭＳ Ｐゴシック" panose="020B0600070205080204" pitchFamily="34" charset="-128"/>
                <a:cs typeface="ＭＳ Ｐゴシック" panose="020B0600070205080204" pitchFamily="34" charset="-128"/>
              </a:rPr>
              <a:t>Tietoa voidaan soveltaa sisäilmastoselvitysten perusteella tehtävien toimenpiteiden suunnittelussa.</a:t>
            </a:r>
          </a:p>
          <a:p>
            <a:endParaRPr lang="fi-FI" altLang="fi-FI" dirty="0" smtClean="0">
              <a:ea typeface="ＭＳ Ｐゴシック" panose="020B0600070205080204" pitchFamily="34" charset="-128"/>
              <a:cs typeface="ＭＳ Ｐゴシック" panose="020B0600070205080204" pitchFamily="34" charset="-128"/>
            </a:endParaRPr>
          </a:p>
        </p:txBody>
      </p:sp>
      <p:sp>
        <p:nvSpPr>
          <p:cNvPr id="2" name="Dian numeron paikkamerkki 1"/>
          <p:cNvSpPr>
            <a:spLocks noGrp="1"/>
          </p:cNvSpPr>
          <p:nvPr>
            <p:ph type="sldNum" sz="quarter" idx="12"/>
          </p:nvPr>
        </p:nvSpPr>
        <p:spPr/>
        <p:txBody>
          <a:bodyPr/>
          <a:lstStyle/>
          <a:p>
            <a:fld id="{49246692-9764-4796-AF2E-897E79EBAFA7}" type="slidenum">
              <a:rPr lang="fi-FI" smtClean="0"/>
              <a:pPr/>
              <a:t>39</a:t>
            </a:fld>
            <a:endParaRPr lang="fi-FI"/>
          </a:p>
        </p:txBody>
      </p:sp>
    </p:spTree>
    <p:extLst>
      <p:ext uri="{BB962C8B-B14F-4D97-AF65-F5344CB8AC3E}">
        <p14:creationId xmlns:p14="http://schemas.microsoft.com/office/powerpoint/2010/main" val="3821883061"/>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p:cNvSpPr>
          <p:nvPr>
            <p:ph type="title"/>
          </p:nvPr>
        </p:nvSpPr>
        <p:spPr>
          <a:xfrm>
            <a:off x="780145" y="361596"/>
            <a:ext cx="7489824" cy="1079500"/>
          </a:xfrm>
        </p:spPr>
        <p:txBody>
          <a:bodyPr>
            <a:normAutofit/>
          </a:bodyPr>
          <a:lstStyle/>
          <a:p>
            <a:r>
              <a:rPr lang="en-US" altLang="fi-FI" dirty="0" err="1" smtClean="0">
                <a:ea typeface="ＭＳ Ｐゴシック" panose="020B0600070205080204" pitchFamily="34" charset="-128"/>
              </a:rPr>
              <a:t>Materiaalien</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mikrobisto</a:t>
            </a:r>
            <a:endParaRPr lang="en-US" altLang="fi-FI" dirty="0" smtClean="0">
              <a:ea typeface="ＭＳ Ｐゴシック" panose="020B0600070205080204" pitchFamily="34" charset="-128"/>
            </a:endParaRPr>
          </a:p>
        </p:txBody>
      </p:sp>
      <p:sp>
        <p:nvSpPr>
          <p:cNvPr id="15366" name="Rectangle 3"/>
          <p:cNvSpPr>
            <a:spLocks noGrp="1"/>
          </p:cNvSpPr>
          <p:nvPr>
            <p:ph idx="1"/>
          </p:nvPr>
        </p:nvSpPr>
        <p:spPr>
          <a:xfrm>
            <a:off x="827088" y="1714939"/>
            <a:ext cx="7489825" cy="4392614"/>
          </a:xfrm>
        </p:spPr>
        <p:txBody>
          <a:bodyPr/>
          <a:lstStyle/>
          <a:p>
            <a:pPr marL="0" indent="0">
              <a:buNone/>
            </a:pPr>
            <a:r>
              <a:rPr lang="en-US" altLang="fi-FI" dirty="0" err="1">
                <a:ea typeface="ＭＳ Ｐゴシック" panose="020B0600070205080204" pitchFamily="34" charset="-128"/>
                <a:cs typeface="ＭＳ Ｐゴシック" panose="020B0600070205080204" pitchFamily="34" charset="-128"/>
              </a:rPr>
              <a:t>M</a:t>
            </a:r>
            <a:r>
              <a:rPr lang="en-US" altLang="fi-FI" dirty="0" err="1" smtClean="0">
                <a:ea typeface="ＭＳ Ｐゴシック" panose="020B0600070205080204" pitchFamily="34" charset="-128"/>
                <a:cs typeface="ＭＳ Ｐゴシック" panose="020B0600070205080204" pitchFamily="34" charset="-128"/>
              </a:rPr>
              <a:t>ateriaalit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ovat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erilaisia</a:t>
            </a:r>
            <a:endParaRPr lang="en-US" altLang="fi-FI" dirty="0" smtClean="0">
              <a:ea typeface="ＭＳ Ｐゴシック" panose="020B0600070205080204" pitchFamily="34" charset="-128"/>
              <a:cs typeface="Georgia" panose="02040502050405020303" pitchFamily="18" charset="0"/>
            </a:endParaRPr>
          </a:p>
          <a:p>
            <a:pPr lvl="1"/>
            <a:r>
              <a:rPr lang="en-US" altLang="fi-FI" dirty="0" err="1">
                <a:ea typeface="ＭＳ Ｐゴシック" panose="020B0600070205080204" pitchFamily="34" charset="-128"/>
                <a:cs typeface="Georgia" panose="02040502050405020303" pitchFamily="18" charset="0"/>
              </a:rPr>
              <a:t>R</a:t>
            </a:r>
            <a:r>
              <a:rPr lang="en-US" altLang="fi-FI" dirty="0" err="1" smtClean="0">
                <a:ea typeface="ＭＳ Ｐゴシック" panose="020B0600070205080204" pitchFamily="34" charset="-128"/>
                <a:cs typeface="Georgia" panose="02040502050405020303" pitchFamily="18" charset="0"/>
              </a:rPr>
              <a:t>avinnesisällöltään</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kivi</a:t>
            </a:r>
            <a:r>
              <a:rPr lang="en-US" altLang="fi-FI" dirty="0" smtClean="0">
                <a:ea typeface="ＭＳ Ｐゴシック" panose="020B0600070205080204" pitchFamily="34" charset="-128"/>
                <a:cs typeface="Georgia" panose="02040502050405020303" pitchFamily="18" charset="0"/>
              </a:rPr>
              <a:t> vs. </a:t>
            </a:r>
            <a:r>
              <a:rPr lang="en-US" altLang="fi-FI" dirty="0" err="1" smtClean="0">
                <a:ea typeface="ＭＳ Ｐゴシック" panose="020B0600070205080204" pitchFamily="34" charset="-128"/>
                <a:cs typeface="Georgia" panose="02040502050405020303" pitchFamily="18" charset="0"/>
              </a:rPr>
              <a:t>puu</a:t>
            </a:r>
            <a:r>
              <a:rPr lang="en-US" altLang="fi-FI" dirty="0" smtClean="0">
                <a:ea typeface="ＭＳ Ｐゴシック" panose="020B0600070205080204" pitchFamily="34" charset="-128"/>
                <a:cs typeface="Georgia" panose="02040502050405020303" pitchFamily="18" charset="0"/>
              </a:rPr>
              <a:t>)</a:t>
            </a:r>
          </a:p>
          <a:p>
            <a:pPr lvl="1"/>
            <a:r>
              <a:rPr lang="en-US" altLang="fi-FI" dirty="0" err="1" smtClean="0">
                <a:ea typeface="ＭＳ Ｐゴシック" panose="020B0600070205080204" pitchFamily="34" charset="-128"/>
                <a:cs typeface="Georgia" panose="02040502050405020303" pitchFamily="18" charset="0"/>
              </a:rPr>
              <a:t>Kosteuskäyttäytymiseltään</a:t>
            </a:r>
            <a:endParaRPr lang="en-US" altLang="fi-FI" dirty="0" smtClean="0">
              <a:ea typeface="ＭＳ Ｐゴシック" panose="020B0600070205080204" pitchFamily="34" charset="-128"/>
              <a:cs typeface="Georgia" panose="02040502050405020303" pitchFamily="18" charset="0"/>
            </a:endParaRPr>
          </a:p>
          <a:p>
            <a:pPr lvl="1"/>
            <a:r>
              <a:rPr lang="en-US" altLang="fi-FI" dirty="0" err="1">
                <a:ea typeface="ＭＳ Ｐゴシック" panose="020B0600070205080204" pitchFamily="34" charset="-128"/>
                <a:cs typeface="Georgia" panose="02040502050405020303" pitchFamily="18" charset="0"/>
              </a:rPr>
              <a:t>T</a:t>
            </a:r>
            <a:r>
              <a:rPr lang="en-US" altLang="fi-FI" dirty="0" err="1" smtClean="0">
                <a:ea typeface="ＭＳ Ｐゴシック" panose="020B0600070205080204" pitchFamily="34" charset="-128"/>
                <a:cs typeface="Georgia" panose="02040502050405020303" pitchFamily="18" charset="0"/>
              </a:rPr>
              <a:t>iheydeltään</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eristeet</a:t>
            </a:r>
            <a:r>
              <a:rPr lang="en-US" altLang="fi-FI" dirty="0" smtClean="0">
                <a:ea typeface="ＭＳ Ｐゴシック" panose="020B0600070205080204" pitchFamily="34" charset="-128"/>
                <a:cs typeface="Georgia" panose="02040502050405020303" pitchFamily="18" charset="0"/>
              </a:rPr>
              <a:t> vs. </a:t>
            </a:r>
            <a:r>
              <a:rPr lang="en-US" altLang="fi-FI" dirty="0" err="1" smtClean="0">
                <a:ea typeface="ＭＳ Ｐゴシック" panose="020B0600070205080204" pitchFamily="34" charset="-128"/>
                <a:cs typeface="Georgia" panose="02040502050405020303" pitchFamily="18" charset="0"/>
              </a:rPr>
              <a:t>betoni</a:t>
            </a:r>
            <a:r>
              <a:rPr lang="en-US" altLang="fi-FI" dirty="0" smtClean="0">
                <a:ea typeface="ＭＳ Ｐゴシック" panose="020B0600070205080204" pitchFamily="34" charset="-128"/>
                <a:cs typeface="Georgia" panose="02040502050405020303" pitchFamily="18" charset="0"/>
              </a:rPr>
              <a:t>)</a:t>
            </a:r>
          </a:p>
          <a:p>
            <a:pPr lvl="1"/>
            <a:r>
              <a:rPr lang="en-US" altLang="fi-FI" dirty="0" err="1">
                <a:ea typeface="ＭＳ Ｐゴシック" panose="020B0600070205080204" pitchFamily="34" charset="-128"/>
                <a:cs typeface="Georgia" panose="02040502050405020303" pitchFamily="18" charset="0"/>
              </a:rPr>
              <a:t>P</a:t>
            </a:r>
            <a:r>
              <a:rPr lang="en-US" altLang="fi-FI" dirty="0" err="1" smtClean="0">
                <a:ea typeface="ＭＳ Ｐゴシック" panose="020B0600070205080204" pitchFamily="34" charset="-128"/>
                <a:cs typeface="Georgia" panose="02040502050405020303" pitchFamily="18" charset="0"/>
              </a:rPr>
              <a:t>intarakenteeltaan</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karkea</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betoni</a:t>
            </a:r>
            <a:r>
              <a:rPr lang="en-US" altLang="fi-FI" dirty="0" smtClean="0">
                <a:ea typeface="ＭＳ Ｐゴシック" panose="020B0600070205080204" pitchFamily="34" charset="-128"/>
                <a:cs typeface="Georgia" panose="02040502050405020303" pitchFamily="18" charset="0"/>
              </a:rPr>
              <a:t> vs. </a:t>
            </a:r>
            <a:r>
              <a:rPr lang="en-US" altLang="fi-FI" dirty="0" err="1" smtClean="0">
                <a:ea typeface="ＭＳ Ｐゴシック" panose="020B0600070205080204" pitchFamily="34" charset="-128"/>
                <a:cs typeface="Georgia" panose="02040502050405020303" pitchFamily="18" charset="0"/>
              </a:rPr>
              <a:t>maalattu</a:t>
            </a:r>
            <a:r>
              <a:rPr lang="en-US" altLang="fi-FI" dirty="0" smtClean="0">
                <a:ea typeface="ＭＳ Ｐゴシック" panose="020B0600070205080204" pitchFamily="34" charset="-128"/>
                <a:cs typeface="Georgia" panose="02040502050405020303" pitchFamily="18" charset="0"/>
              </a:rPr>
              <a:t> levy)</a:t>
            </a:r>
          </a:p>
          <a:p>
            <a:pPr lvl="1"/>
            <a:r>
              <a:rPr lang="en-US" altLang="fi-FI" dirty="0" err="1">
                <a:ea typeface="ＭＳ Ｐゴシック" panose="020B0600070205080204" pitchFamily="34" charset="-128"/>
                <a:cs typeface="Georgia" panose="02040502050405020303" pitchFamily="18" charset="0"/>
              </a:rPr>
              <a:t>K</a:t>
            </a:r>
            <a:r>
              <a:rPr lang="en-US" altLang="fi-FI" dirty="0" err="1" smtClean="0">
                <a:ea typeface="ＭＳ Ｐゴシック" panose="020B0600070205080204" pitchFamily="34" charset="-128"/>
                <a:cs typeface="Georgia" panose="02040502050405020303" pitchFamily="18" charset="0"/>
              </a:rPr>
              <a:t>äyttötarkoitukseltaan</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ulko</a:t>
            </a:r>
            <a:r>
              <a:rPr lang="en-US" altLang="fi-FI" dirty="0" smtClean="0">
                <a:ea typeface="ＭＳ Ｐゴシック" panose="020B0600070205080204" pitchFamily="34" charset="-128"/>
                <a:cs typeface="Georgia" panose="02040502050405020303" pitchFamily="18" charset="0"/>
              </a:rPr>
              <a:t>- vs. </a:t>
            </a:r>
            <a:r>
              <a:rPr lang="en-US" altLang="fi-FI" dirty="0" err="1" smtClean="0">
                <a:ea typeface="ＭＳ Ｐゴシック" panose="020B0600070205080204" pitchFamily="34" charset="-128"/>
                <a:cs typeface="Georgia" panose="02040502050405020303" pitchFamily="18" charset="0"/>
              </a:rPr>
              <a:t>sisätilat</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kuivat</a:t>
            </a:r>
            <a:r>
              <a:rPr lang="en-US" altLang="fi-FI" dirty="0" smtClean="0">
                <a:ea typeface="ＭＳ Ｐゴシック" panose="020B0600070205080204" pitchFamily="34" charset="-128"/>
                <a:cs typeface="Georgia" panose="02040502050405020303" pitchFamily="18" charset="0"/>
              </a:rPr>
              <a:t> vs. </a:t>
            </a:r>
            <a:r>
              <a:rPr lang="en-US" altLang="fi-FI" dirty="0" err="1" smtClean="0">
                <a:ea typeface="ＭＳ Ｐゴシック" panose="020B0600070205080204" pitchFamily="34" charset="-128"/>
                <a:cs typeface="Georgia" panose="02040502050405020303" pitchFamily="18" charset="0"/>
              </a:rPr>
              <a:t>kosteat</a:t>
            </a:r>
            <a:r>
              <a:rPr lang="en-US" altLang="fi-FI" dirty="0" smtClean="0">
                <a:ea typeface="ＭＳ Ｐゴシック" panose="020B0600070205080204" pitchFamily="34" charset="-128"/>
                <a:cs typeface="Georgia" panose="02040502050405020303" pitchFamily="18" charset="0"/>
              </a:rPr>
              <a:t> </a:t>
            </a:r>
            <a:r>
              <a:rPr lang="en-US" altLang="fi-FI" dirty="0" err="1" smtClean="0">
                <a:ea typeface="ＭＳ Ｐゴシック" panose="020B0600070205080204" pitchFamily="34" charset="-128"/>
                <a:cs typeface="Georgia" panose="02040502050405020303" pitchFamily="18" charset="0"/>
              </a:rPr>
              <a:t>tilat</a:t>
            </a:r>
            <a:r>
              <a:rPr lang="en-US" altLang="fi-FI" dirty="0" smtClean="0">
                <a:ea typeface="ＭＳ Ｐゴシック" panose="020B0600070205080204" pitchFamily="34" charset="-128"/>
                <a:cs typeface="Georgia" panose="02040502050405020303" pitchFamily="18" charset="0"/>
              </a:rPr>
              <a:t>)</a:t>
            </a:r>
          </a:p>
          <a:p>
            <a:pPr lvl="1"/>
            <a:endParaRPr lang="en-US" altLang="fi-FI" sz="2000" dirty="0" smtClean="0">
              <a:ea typeface="ＭＳ Ｐゴシック" panose="020B0600070205080204" pitchFamily="34" charset="-128"/>
              <a:cs typeface="Georgia" panose="02040502050405020303" pitchFamily="18" charset="0"/>
            </a:endParaRPr>
          </a:p>
        </p:txBody>
      </p:sp>
      <p:sp>
        <p:nvSpPr>
          <p:cNvPr id="15363" name="Dian numeron paikkamerkki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D31D1726-20C2-4F3A-8B45-00E831397DE4}" type="slidenum">
              <a:rPr lang="fi-FI" altLang="fi-FI" sz="800" b="0" smtClean="0">
                <a:solidFill>
                  <a:schemeClr val="tx1"/>
                </a:solidFill>
                <a:latin typeface="+mn-lt"/>
              </a:rPr>
              <a:pPr>
                <a:spcBef>
                  <a:spcPct val="0"/>
                </a:spcBef>
                <a:buClrTx/>
                <a:buFontTx/>
                <a:buNone/>
              </a:pPr>
              <a:t>4</a:t>
            </a:fld>
            <a:endParaRPr lang="fi-FI" altLang="fi-FI" sz="800" b="0" dirty="0" smtClean="0">
              <a:solidFill>
                <a:schemeClr val="tx1"/>
              </a:solidFill>
              <a:latin typeface="+mn-lt"/>
            </a:endParaRPr>
          </a:p>
        </p:txBody>
      </p:sp>
    </p:spTree>
    <p:extLst>
      <p:ext uri="{BB962C8B-B14F-4D97-AF65-F5344CB8AC3E}">
        <p14:creationId xmlns:p14="http://schemas.microsoft.com/office/powerpoint/2010/main" val="1181707562"/>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ian numeron paikkamerkki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63A62005-2CC6-45B2-92E7-FA05A666E5C9}" type="slidenum">
              <a:rPr lang="fi-FI" altLang="fi-FI" sz="800" smtClean="0">
                <a:solidFill>
                  <a:schemeClr val="tx1"/>
                </a:solidFill>
                <a:latin typeface="+mn-lt"/>
              </a:rPr>
              <a:pPr>
                <a:spcBef>
                  <a:spcPct val="0"/>
                </a:spcBef>
                <a:buClrTx/>
                <a:buFontTx/>
                <a:buNone/>
              </a:pPr>
              <a:t>5</a:t>
            </a:fld>
            <a:endParaRPr lang="fi-FI" altLang="fi-FI" sz="800" dirty="0" smtClean="0">
              <a:solidFill>
                <a:schemeClr val="tx1"/>
              </a:solidFill>
              <a:latin typeface="+mn-lt"/>
            </a:endParaRPr>
          </a:p>
        </p:txBody>
      </p:sp>
      <p:sp>
        <p:nvSpPr>
          <p:cNvPr id="16389" name="Rectangle 2"/>
          <p:cNvSpPr>
            <a:spLocks noGrp="1"/>
          </p:cNvSpPr>
          <p:nvPr>
            <p:ph type="title"/>
          </p:nvPr>
        </p:nvSpPr>
        <p:spPr>
          <a:xfrm>
            <a:off x="457200" y="260350"/>
            <a:ext cx="6781800" cy="1143000"/>
          </a:xfrm>
        </p:spPr>
        <p:txBody>
          <a:bodyPr>
            <a:normAutofit/>
          </a:bodyPr>
          <a:lstStyle/>
          <a:p>
            <a:r>
              <a:rPr lang="en-US" altLang="fi-FI" dirty="0" err="1" smtClean="0">
                <a:ea typeface="ＭＳ Ｐゴシック" panose="020B0600070205080204" pitchFamily="34" charset="-128"/>
              </a:rPr>
              <a:t>Materiaalien</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mikrobisto</a:t>
            </a:r>
            <a:endParaRPr lang="en-US" altLang="fi-FI" dirty="0" smtClean="0">
              <a:ea typeface="ＭＳ Ｐゴシック" panose="020B0600070205080204" pitchFamily="34" charset="-128"/>
            </a:endParaRPr>
          </a:p>
        </p:txBody>
      </p:sp>
      <p:sp>
        <p:nvSpPr>
          <p:cNvPr id="16390" name="Rectangle 3"/>
          <p:cNvSpPr>
            <a:spLocks noGrp="1"/>
          </p:cNvSpPr>
          <p:nvPr>
            <p:ph type="body" idx="1"/>
          </p:nvPr>
        </p:nvSpPr>
        <p:spPr>
          <a:xfrm>
            <a:off x="457200" y="1433513"/>
            <a:ext cx="7543800" cy="4732337"/>
          </a:xfrm>
        </p:spPr>
        <p:txBody>
          <a:bodyPr/>
          <a:lstStyle/>
          <a:p>
            <a:r>
              <a:rPr lang="en-US" altLang="fi-FI" dirty="0" err="1" smtClean="0">
                <a:ea typeface="ＭＳ Ｐゴシック" panose="020B0600070205080204" pitchFamily="34" charset="-128"/>
                <a:cs typeface="ＭＳ Ｐゴシック" panose="020B0600070205080204" pitchFamily="34" charset="-128"/>
              </a:rPr>
              <a:t>Osa</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materiaaleista</a:t>
            </a:r>
            <a:r>
              <a:rPr lang="en-US" altLang="fi-FI" dirty="0" smtClean="0">
                <a:ea typeface="ＭＳ Ｐゴシック" panose="020B0600070205080204" pitchFamily="34" charset="-128"/>
                <a:cs typeface="ＭＳ Ｐゴシック" panose="020B0600070205080204" pitchFamily="34" charset="-128"/>
              </a:rPr>
              <a:t> on </a:t>
            </a:r>
            <a:r>
              <a:rPr lang="en-US" altLang="fi-FI" dirty="0" err="1" smtClean="0">
                <a:ea typeface="ＭＳ Ｐゴシック" panose="020B0600070205080204" pitchFamily="34" charset="-128"/>
                <a:cs typeface="ＭＳ Ｐゴシック" panose="020B0600070205080204" pitchFamily="34" charset="-128"/>
              </a:rPr>
              <a:t>mikrobiologisesti</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puhtaita</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aineistosta</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riippuen</a:t>
            </a:r>
            <a:r>
              <a:rPr lang="en-US" altLang="fi-FI" dirty="0" smtClean="0">
                <a:ea typeface="ＭＳ Ｐゴシック" panose="020B0600070205080204" pitchFamily="34" charset="-128"/>
                <a:cs typeface="ＭＳ Ｐゴシック" panose="020B0600070205080204" pitchFamily="34" charset="-128"/>
              </a:rPr>
              <a:t> 20-40 %)</a:t>
            </a:r>
          </a:p>
          <a:p>
            <a:r>
              <a:rPr lang="en-US" altLang="fi-FI" dirty="0" err="1">
                <a:ea typeface="ＭＳ Ｐゴシック" panose="020B0600070205080204" pitchFamily="34" charset="-128"/>
                <a:cs typeface="ＭＳ Ｐゴシック" panose="020B0600070205080204" pitchFamily="34" charset="-128"/>
              </a:rPr>
              <a:t>J</a:t>
            </a:r>
            <a:r>
              <a:rPr lang="en-US" altLang="fi-FI" dirty="0" err="1" smtClean="0">
                <a:ea typeface="ＭＳ Ｐゴシック" panose="020B0600070205080204" pitchFamily="34" charset="-128"/>
                <a:cs typeface="ＭＳ Ｐゴシック" panose="020B0600070205080204" pitchFamily="34" charset="-128"/>
              </a:rPr>
              <a:t>oissakin</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materiaaleissa</a:t>
            </a:r>
            <a:r>
              <a:rPr lang="en-US" altLang="fi-FI" dirty="0" smtClean="0">
                <a:ea typeface="ＭＳ Ｐゴシック" panose="020B0600070205080204" pitchFamily="34" charset="-128"/>
                <a:cs typeface="ＭＳ Ｐゴシック" panose="020B0600070205080204" pitchFamily="34" charset="-128"/>
              </a:rPr>
              <a:t> on </a:t>
            </a:r>
            <a:r>
              <a:rPr lang="en-US" altLang="fi-FI" dirty="0" err="1" smtClean="0">
                <a:ea typeface="ＭＳ Ｐゴシック" panose="020B0600070205080204" pitchFamily="34" charset="-128"/>
                <a:cs typeface="ＭＳ Ｐゴシック" panose="020B0600070205080204" pitchFamily="34" charset="-128"/>
              </a:rPr>
              <a:t>runsaasti</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mikrobeja</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joko</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likaantumisen</a:t>
            </a:r>
            <a:r>
              <a:rPr lang="en-US" altLang="fi-FI" dirty="0" smtClean="0">
                <a:ea typeface="ＭＳ Ｐゴシック" panose="020B0600070205080204" pitchFamily="34" charset="-128"/>
                <a:cs typeface="ＭＳ Ｐゴシック" panose="020B0600070205080204" pitchFamily="34" charset="-128"/>
              </a:rPr>
              <a:t> tai </a:t>
            </a:r>
            <a:r>
              <a:rPr lang="en-US" altLang="fi-FI" dirty="0" err="1" smtClean="0">
                <a:ea typeface="ＭＳ Ｐゴシック" panose="020B0600070205080204" pitchFamily="34" charset="-128"/>
                <a:cs typeface="ＭＳ Ｐゴシック" panose="020B0600070205080204" pitchFamily="34" charset="-128"/>
              </a:rPr>
              <a:t>mikrobikasvun</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seurauksena</a:t>
            </a:r>
            <a:endParaRPr lang="en-US" altLang="fi-FI" dirty="0" smtClean="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542340320"/>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ian numeron paikkamerkki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99DCA29F-C3A7-4059-80C2-287F7C53EFCF}" type="slidenum">
              <a:rPr lang="fi-FI" altLang="fi-FI" sz="800" smtClean="0">
                <a:solidFill>
                  <a:schemeClr val="tx1"/>
                </a:solidFill>
                <a:latin typeface="+mn-lt"/>
              </a:rPr>
              <a:pPr>
                <a:spcBef>
                  <a:spcPct val="0"/>
                </a:spcBef>
                <a:buClrTx/>
                <a:buFontTx/>
                <a:buNone/>
              </a:pPr>
              <a:t>6</a:t>
            </a:fld>
            <a:endParaRPr lang="fi-FI" altLang="fi-FI" sz="800" dirty="0" smtClean="0">
              <a:solidFill>
                <a:schemeClr val="tx1"/>
              </a:solidFill>
              <a:latin typeface="+mn-lt"/>
            </a:endParaRPr>
          </a:p>
        </p:txBody>
      </p:sp>
      <p:sp>
        <p:nvSpPr>
          <p:cNvPr id="17413" name="Rectangle 2"/>
          <p:cNvSpPr>
            <a:spLocks noGrp="1"/>
          </p:cNvSpPr>
          <p:nvPr>
            <p:ph type="title"/>
          </p:nvPr>
        </p:nvSpPr>
        <p:spPr>
          <a:xfrm>
            <a:off x="687846" y="722040"/>
            <a:ext cx="7489824" cy="1079500"/>
          </a:xfrm>
        </p:spPr>
        <p:txBody>
          <a:bodyPr>
            <a:normAutofit fontScale="90000"/>
          </a:bodyPr>
          <a:lstStyle/>
          <a:p>
            <a:r>
              <a:rPr lang="en-US" altLang="fi-FI" sz="3300" dirty="0" err="1" smtClean="0">
                <a:ea typeface="ＭＳ Ｐゴシック" panose="020B0600070205080204" pitchFamily="34" charset="-128"/>
              </a:rPr>
              <a:t>Eri</a:t>
            </a:r>
            <a:r>
              <a:rPr lang="en-US" altLang="fi-FI" sz="3300" dirty="0" smtClean="0">
                <a:ea typeface="ＭＳ Ｐゴシック" panose="020B0600070205080204" pitchFamily="34" charset="-128"/>
              </a:rPr>
              <a:t> </a:t>
            </a:r>
            <a:r>
              <a:rPr lang="en-US" altLang="fi-FI" sz="3300" dirty="0" err="1" smtClean="0">
                <a:ea typeface="ＭＳ Ｐゴシック" panose="020B0600070205080204" pitchFamily="34" charset="-128"/>
              </a:rPr>
              <a:t>tiheyksisten</a:t>
            </a:r>
            <a:r>
              <a:rPr lang="en-US" altLang="fi-FI" sz="3300" dirty="0" smtClean="0">
                <a:ea typeface="ＭＳ Ｐゴシック" panose="020B0600070205080204" pitchFamily="34" charset="-128"/>
              </a:rPr>
              <a:t> </a:t>
            </a:r>
            <a:r>
              <a:rPr lang="en-US" altLang="fi-FI" sz="3300" dirty="0" err="1" smtClean="0">
                <a:ea typeface="ＭＳ Ｐゴシック" panose="020B0600070205080204" pitchFamily="34" charset="-128"/>
              </a:rPr>
              <a:t>materiaalien</a:t>
            </a:r>
            <a:r>
              <a:rPr lang="en-US" altLang="fi-FI" sz="3300" dirty="0" smtClean="0">
                <a:ea typeface="ＭＳ Ｐゴシック" panose="020B0600070205080204" pitchFamily="34" charset="-128"/>
              </a:rPr>
              <a:t> </a:t>
            </a:r>
            <a:r>
              <a:rPr lang="en-US" altLang="fi-FI" sz="3300" dirty="0" err="1" smtClean="0">
                <a:ea typeface="ＭＳ Ｐゴシック" panose="020B0600070205080204" pitchFamily="34" charset="-128"/>
              </a:rPr>
              <a:t>tyypillistä</a:t>
            </a:r>
            <a:r>
              <a:rPr lang="en-US" altLang="fi-FI" sz="3300" dirty="0" smtClean="0">
                <a:ea typeface="ＭＳ Ｐゴシック" panose="020B0600070205080204" pitchFamily="34" charset="-128"/>
              </a:rPr>
              <a:t> </a:t>
            </a:r>
            <a:r>
              <a:rPr lang="en-US" altLang="fi-FI" sz="3300" dirty="0" err="1" smtClean="0">
                <a:ea typeface="ＭＳ Ｐゴシック" panose="020B0600070205080204" pitchFamily="34" charset="-128"/>
              </a:rPr>
              <a:t>mikrobistoa</a:t>
            </a:r>
            <a:r>
              <a:rPr lang="en-US" altLang="fi-FI" sz="3300" dirty="0" smtClean="0">
                <a:ea typeface="ＭＳ Ｐゴシック" panose="020B0600070205080204" pitchFamily="34" charset="-128"/>
              </a:rPr>
              <a:t> (n=734) </a:t>
            </a:r>
            <a:r>
              <a:rPr lang="en-US" altLang="fi-FI" sz="1900" dirty="0" smtClean="0">
                <a:ea typeface="ＭＳ Ｐゴシック" panose="020B0600070205080204" pitchFamily="34" charset="-128"/>
              </a:rPr>
              <a:t/>
            </a:r>
            <a:br>
              <a:rPr lang="en-US" altLang="fi-FI" sz="1900" dirty="0" smtClean="0">
                <a:ea typeface="ＭＳ Ｐゴシック" panose="020B0600070205080204" pitchFamily="34" charset="-128"/>
              </a:rPr>
            </a:br>
            <a:endParaRPr lang="en-US" altLang="fi-FI" sz="1900" dirty="0" smtClean="0">
              <a:ea typeface="ＭＳ Ｐゴシック" panose="020B0600070205080204" pitchFamily="34" charset="-128"/>
            </a:endParaRPr>
          </a:p>
        </p:txBody>
      </p:sp>
      <p:sp>
        <p:nvSpPr>
          <p:cNvPr id="17414" name="Rectangle 3"/>
          <p:cNvSpPr>
            <a:spLocks noGrp="1"/>
          </p:cNvSpPr>
          <p:nvPr>
            <p:ph type="body" sz="half" idx="1"/>
          </p:nvPr>
        </p:nvSpPr>
        <p:spPr>
          <a:xfrm>
            <a:off x="688082" y="1772816"/>
            <a:ext cx="2363788" cy="4114800"/>
          </a:xfrm>
        </p:spPr>
        <p:style>
          <a:lnRef idx="2">
            <a:schemeClr val="accent1">
              <a:shade val="50000"/>
            </a:schemeClr>
          </a:lnRef>
          <a:fillRef idx="1">
            <a:schemeClr val="accent1"/>
          </a:fillRef>
          <a:effectRef idx="0">
            <a:schemeClr val="accent1"/>
          </a:effectRef>
          <a:fontRef idx="minor">
            <a:schemeClr val="lt1"/>
          </a:fontRef>
        </p:style>
        <p:txBody>
          <a:bodyPr/>
          <a:lstStyle/>
          <a:p>
            <a:pPr>
              <a:buFont typeface="Arial" panose="020B0604020202020204" pitchFamily="34" charset="0"/>
              <a:buNone/>
            </a:pPr>
            <a:r>
              <a:rPr lang="en-US" altLang="fi-FI" dirty="0" err="1">
                <a:ea typeface="ＭＳ Ｐゴシック" panose="020B0600070205080204" pitchFamily="34" charset="-128"/>
                <a:cs typeface="ＭＳ Ｐゴシック" panose="020B0600070205080204" pitchFamily="34" charset="-128"/>
              </a:rPr>
              <a:t>K</a:t>
            </a:r>
            <a:r>
              <a:rPr lang="en-US" altLang="fi-FI" dirty="0" err="1" smtClean="0">
                <a:ea typeface="ＭＳ Ｐゴシック" panose="020B0600070205080204" pitchFamily="34" charset="-128"/>
                <a:cs typeface="ＭＳ Ｐゴシック" panose="020B0600070205080204" pitchFamily="34" charset="-128"/>
              </a:rPr>
              <a:t>ivipohjaiset</a:t>
            </a:r>
            <a:endParaRPr lang="en-US" altLang="fi-FI"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dirty="0" err="1" smtClean="0">
                <a:ea typeface="ＭＳ Ｐゴシック" panose="020B0600070205080204" pitchFamily="34" charset="-128"/>
                <a:cs typeface="ＭＳ Ｐゴシック" panose="020B0600070205080204" pitchFamily="34" charset="-128"/>
              </a:rPr>
              <a:t>materiaalit</a:t>
            </a:r>
            <a:endParaRPr lang="en-US" altLang="fi-FI"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endParaRPr lang="en-US" altLang="fi-FI"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Acremonium</a:t>
            </a:r>
            <a:endParaRPr lang="en-US" altLang="fi-FI" sz="20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smtClean="0">
                <a:ea typeface="ＭＳ Ｐゴシック" panose="020B0600070205080204" pitchFamily="34" charset="-128"/>
                <a:cs typeface="ＭＳ Ｐゴシック" panose="020B0600070205080204" pitchFamily="34" charset="-128"/>
              </a:rPr>
              <a:t>A. versicolor</a:t>
            </a: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Monocillium</a:t>
            </a:r>
            <a:endParaRPr lang="en-US" altLang="fi-FI" sz="20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Scopulariopsis</a:t>
            </a:r>
            <a:endParaRPr lang="en-US" altLang="fi-FI" sz="20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dirty="0" err="1" smtClean="0">
                <a:ea typeface="ＭＳ Ｐゴシック" panose="020B0600070205080204" pitchFamily="34" charset="-128"/>
                <a:cs typeface="ＭＳ Ｐゴシック" panose="020B0600070205080204" pitchFamily="34" charset="-128"/>
              </a:rPr>
              <a:t>Sphaeropsidales</a:t>
            </a:r>
            <a:endParaRPr lang="en-US" altLang="fi-FI" sz="2000"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Stachybotrys</a:t>
            </a:r>
            <a:endParaRPr lang="en-US" altLang="fi-FI" sz="20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smtClean="0">
                <a:ea typeface="ＭＳ Ｐゴシック" panose="020B0600070205080204" pitchFamily="34" charset="-128"/>
                <a:cs typeface="ＭＳ Ｐゴシック" panose="020B0600070205080204" pitchFamily="34" charset="-128"/>
              </a:rPr>
              <a:t>Trichoderma</a:t>
            </a:r>
            <a:endParaRPr lang="en-US" altLang="fi-FI" sz="2000" dirty="0" smtClean="0">
              <a:ea typeface="ＭＳ Ｐゴシック" panose="020B0600070205080204" pitchFamily="34" charset="-128"/>
              <a:cs typeface="ＭＳ Ｐゴシック" panose="020B0600070205080204" pitchFamily="34" charset="-128"/>
            </a:endParaRPr>
          </a:p>
        </p:txBody>
      </p:sp>
      <p:sp>
        <p:nvSpPr>
          <p:cNvPr id="17415" name="Rectangle 4"/>
          <p:cNvSpPr>
            <a:spLocks noGrp="1"/>
          </p:cNvSpPr>
          <p:nvPr>
            <p:ph type="body" sz="half" idx="2"/>
          </p:nvPr>
        </p:nvSpPr>
        <p:spPr>
          <a:xfrm>
            <a:off x="3202682" y="1772816"/>
            <a:ext cx="2593454" cy="4114800"/>
          </a:xfrm>
        </p:spPr>
        <p:style>
          <a:lnRef idx="2">
            <a:schemeClr val="accent2">
              <a:shade val="50000"/>
            </a:schemeClr>
          </a:lnRef>
          <a:fillRef idx="1">
            <a:schemeClr val="accent2"/>
          </a:fillRef>
          <a:effectRef idx="0">
            <a:schemeClr val="accent2"/>
          </a:effectRef>
          <a:fontRef idx="minor">
            <a:schemeClr val="lt1"/>
          </a:fontRef>
        </p:style>
        <p:txBody>
          <a:bodyPr/>
          <a:lstStyle/>
          <a:p>
            <a:pPr>
              <a:buFont typeface="Arial" panose="020B0604020202020204" pitchFamily="34" charset="0"/>
              <a:buNone/>
            </a:pPr>
            <a:r>
              <a:rPr lang="en-US" altLang="fi-FI" dirty="0" err="1">
                <a:ea typeface="ＭＳ Ｐゴシック" panose="020B0600070205080204" pitchFamily="34" charset="-128"/>
                <a:cs typeface="ＭＳ Ｐゴシック" panose="020B0600070205080204" pitchFamily="34" charset="-128"/>
              </a:rPr>
              <a:t>P</a:t>
            </a:r>
            <a:r>
              <a:rPr lang="en-US" altLang="fi-FI" dirty="0" err="1" smtClean="0">
                <a:ea typeface="ＭＳ Ｐゴシック" panose="020B0600070205080204" pitchFamily="34" charset="-128"/>
                <a:cs typeface="ＭＳ Ｐゴシック" panose="020B0600070205080204" pitchFamily="34" charset="-128"/>
              </a:rPr>
              <a:t>uupohjaiset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materiaalit</a:t>
            </a:r>
            <a:endParaRPr lang="en-US" altLang="fi-FI"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endParaRPr lang="en-US" altLang="fi-FI"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Aureobasidium</a:t>
            </a:r>
            <a:endParaRPr lang="en-US" altLang="fi-FI" sz="20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Chaetomium</a:t>
            </a:r>
            <a:endParaRPr lang="en-US" altLang="fi-FI" sz="20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Paecilomyces</a:t>
            </a:r>
            <a:endParaRPr lang="en-US" altLang="fi-FI" sz="2000" i="1" dirty="0" smtClean="0">
              <a:ea typeface="ＭＳ Ｐゴシック" panose="020B0600070205080204" pitchFamily="34" charset="-128"/>
              <a:cs typeface="ＭＳ Ｐゴシック" panose="020B0600070205080204" pitchFamily="34" charset="-128"/>
            </a:endParaRPr>
          </a:p>
        </p:txBody>
      </p:sp>
      <p:sp>
        <p:nvSpPr>
          <p:cNvPr id="17416" name="Rectangle 5"/>
          <p:cNvSpPr>
            <a:spLocks noChangeArrowheads="1"/>
          </p:cNvSpPr>
          <p:nvPr/>
        </p:nvSpPr>
        <p:spPr bwMode="auto">
          <a:xfrm>
            <a:off x="5946948" y="1777036"/>
            <a:ext cx="2513484" cy="4114800"/>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a:lstStyle>
            <a:lvl1pPr marL="342900" indent="-342900">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buNone/>
            </a:pPr>
            <a:r>
              <a:rPr lang="en-US" altLang="fi-FI" sz="2000" dirty="0" err="1">
                <a:latin typeface="+mn-lt"/>
              </a:rPr>
              <a:t>Eriste</a:t>
            </a:r>
            <a:r>
              <a:rPr lang="en-US" altLang="fi-FI" sz="2000" dirty="0">
                <a:latin typeface="+mn-lt"/>
              </a:rPr>
              <a:t>-</a:t>
            </a:r>
          </a:p>
          <a:p>
            <a:pPr>
              <a:buNone/>
            </a:pPr>
            <a:r>
              <a:rPr lang="en-US" altLang="fi-FI" sz="2000" dirty="0" err="1">
                <a:latin typeface="+mn-lt"/>
              </a:rPr>
              <a:t>materiaalit</a:t>
            </a:r>
            <a:endParaRPr lang="en-US" altLang="fi-FI" sz="2000" dirty="0">
              <a:latin typeface="+mn-lt"/>
            </a:endParaRPr>
          </a:p>
          <a:p>
            <a:pPr>
              <a:buNone/>
            </a:pPr>
            <a:endParaRPr lang="en-US" altLang="fi-FI" sz="2000" dirty="0">
              <a:latin typeface="+mn-lt"/>
            </a:endParaRPr>
          </a:p>
          <a:p>
            <a:pPr>
              <a:buNone/>
            </a:pPr>
            <a:r>
              <a:rPr lang="en-US" altLang="fi-FI" sz="2000" dirty="0" err="1">
                <a:latin typeface="+mn-lt"/>
              </a:rPr>
              <a:t>Cladosporium</a:t>
            </a:r>
            <a:endParaRPr lang="en-US" altLang="fi-FI" sz="2000" dirty="0">
              <a:latin typeface="+mn-lt"/>
            </a:endParaRPr>
          </a:p>
          <a:p>
            <a:pPr>
              <a:buNone/>
            </a:pPr>
            <a:r>
              <a:rPr lang="en-US" altLang="fi-FI" sz="2000" dirty="0" err="1">
                <a:latin typeface="+mn-lt"/>
              </a:rPr>
              <a:t>Penicillium</a:t>
            </a:r>
            <a:endParaRPr lang="en-US" altLang="fi-FI" sz="2000" dirty="0">
              <a:latin typeface="+mn-lt"/>
            </a:endParaRPr>
          </a:p>
        </p:txBody>
      </p:sp>
    </p:spTree>
    <p:extLst>
      <p:ext uri="{BB962C8B-B14F-4D97-AF65-F5344CB8AC3E}">
        <p14:creationId xmlns:p14="http://schemas.microsoft.com/office/powerpoint/2010/main" val="184422306"/>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Dian numeron paikkamerkki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DE4F3888-3982-4B07-A9C0-280E516D285C}" type="slidenum">
              <a:rPr lang="fi-FI" altLang="fi-FI" sz="800" smtClean="0">
                <a:solidFill>
                  <a:schemeClr val="tx1"/>
                </a:solidFill>
                <a:latin typeface="+mn-lt"/>
              </a:rPr>
              <a:pPr>
                <a:spcBef>
                  <a:spcPct val="0"/>
                </a:spcBef>
                <a:buClrTx/>
                <a:buFontTx/>
                <a:buNone/>
              </a:pPr>
              <a:t>7</a:t>
            </a:fld>
            <a:endParaRPr lang="fi-FI" altLang="fi-FI" sz="800" dirty="0" smtClean="0">
              <a:solidFill>
                <a:schemeClr val="tx1"/>
              </a:solidFill>
              <a:latin typeface="+mn-lt"/>
            </a:endParaRPr>
          </a:p>
        </p:txBody>
      </p:sp>
      <p:sp>
        <p:nvSpPr>
          <p:cNvPr id="18437" name="Rectangle 2"/>
          <p:cNvSpPr>
            <a:spLocks noGrp="1"/>
          </p:cNvSpPr>
          <p:nvPr>
            <p:ph type="title"/>
          </p:nvPr>
        </p:nvSpPr>
        <p:spPr>
          <a:xfrm>
            <a:off x="611560" y="391740"/>
            <a:ext cx="7489824" cy="1079500"/>
          </a:xfrm>
        </p:spPr>
        <p:txBody>
          <a:bodyPr>
            <a:normAutofit/>
          </a:bodyPr>
          <a:lstStyle/>
          <a:p>
            <a:r>
              <a:rPr lang="en-US" altLang="fi-FI" dirty="0" err="1" smtClean="0">
                <a:ea typeface="ＭＳ Ｐゴシック" panose="020B0600070205080204" pitchFamily="34" charset="-128"/>
              </a:rPr>
              <a:t>Mikrobisto</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eri</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tiheyksisissä</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materiaaleissa</a:t>
            </a:r>
            <a:endParaRPr lang="en-US" altLang="fi-FI" dirty="0" smtClean="0">
              <a:ea typeface="ＭＳ Ｐゴシック" panose="020B0600070205080204" pitchFamily="34" charset="-128"/>
            </a:endParaRPr>
          </a:p>
        </p:txBody>
      </p:sp>
      <p:sp>
        <p:nvSpPr>
          <p:cNvPr id="18438" name="Rectangle 3"/>
          <p:cNvSpPr>
            <a:spLocks noGrp="1"/>
          </p:cNvSpPr>
          <p:nvPr>
            <p:ph type="body" sz="half" idx="1"/>
          </p:nvPr>
        </p:nvSpPr>
        <p:spPr>
          <a:xfrm>
            <a:off x="611560" y="1607578"/>
            <a:ext cx="2626097" cy="4406900"/>
          </a:xfrm>
        </p:spPr>
        <p:style>
          <a:lnRef idx="2">
            <a:schemeClr val="accent1">
              <a:shade val="50000"/>
            </a:schemeClr>
          </a:lnRef>
          <a:fillRef idx="1">
            <a:schemeClr val="accent1"/>
          </a:fillRef>
          <a:effectRef idx="0">
            <a:schemeClr val="accent1"/>
          </a:effectRef>
          <a:fontRef idx="minor">
            <a:schemeClr val="lt1"/>
          </a:fontRef>
        </p:style>
        <p:txBody>
          <a:bodyPr/>
          <a:lstStyle/>
          <a:p>
            <a:pPr>
              <a:buFont typeface="Arial" panose="020B0604020202020204" pitchFamily="34" charset="0"/>
              <a:buNone/>
            </a:pPr>
            <a:r>
              <a:rPr lang="en-US" altLang="fi-FI" dirty="0">
                <a:ea typeface="ＭＳ Ｐゴシック" panose="020B0600070205080204" pitchFamily="34" charset="-128"/>
                <a:cs typeface="ＭＳ Ｐゴシック" panose="020B0600070205080204" pitchFamily="34" charset="-128"/>
              </a:rPr>
              <a:t>V</a:t>
            </a:r>
            <a:r>
              <a:rPr lang="en-US" altLang="fi-FI" dirty="0" smtClean="0">
                <a:ea typeface="ＭＳ Ｐゴシック" panose="020B0600070205080204" pitchFamily="34" charset="-128"/>
                <a:cs typeface="ＭＳ Ｐゴシック" panose="020B0600070205080204" pitchFamily="34" charset="-128"/>
              </a:rPr>
              <a:t>ain </a:t>
            </a:r>
            <a:r>
              <a:rPr lang="en-US" altLang="fi-FI" dirty="0" err="1" smtClean="0">
                <a:ea typeface="ＭＳ Ｐゴシック" panose="020B0600070205080204" pitchFamily="34" charset="-128"/>
                <a:cs typeface="ＭＳ Ｐゴシック" panose="020B0600070205080204" pitchFamily="34" charset="-128"/>
              </a:rPr>
              <a:t>kivipohjaisissa</a:t>
            </a:r>
            <a:endParaRPr lang="en-US" altLang="fi-FI"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dirty="0" err="1" smtClean="0">
                <a:ea typeface="ＭＳ Ｐゴシック" panose="020B0600070205080204" pitchFamily="34" charset="-128"/>
                <a:cs typeface="ＭＳ Ｐゴシック" panose="020B0600070205080204" pitchFamily="34" charset="-128"/>
              </a:rPr>
              <a:t>materiaaleissa</a:t>
            </a:r>
            <a:endParaRPr lang="en-US" altLang="fi-FI"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endParaRPr lang="en-US" altLang="fi-FI" sz="18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Absidia</a:t>
            </a:r>
            <a:endParaRPr lang="en-US" altLang="fi-FI" sz="20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smtClean="0">
                <a:ea typeface="ＭＳ Ｐゴシック" panose="020B0600070205080204" pitchFamily="34" charset="-128"/>
                <a:cs typeface="ＭＳ Ｐゴシック" panose="020B0600070205080204" pitchFamily="34" charset="-128"/>
              </a:rPr>
              <a:t>A. fumigatus</a:t>
            </a: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Mucor</a:t>
            </a:r>
            <a:endParaRPr lang="en-US" altLang="fi-FI" sz="20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Phoma</a:t>
            </a:r>
            <a:endParaRPr lang="en-US" altLang="fi-FI" sz="2000" dirty="0" smtClean="0">
              <a:ea typeface="ＭＳ Ｐゴシック" panose="020B0600070205080204" pitchFamily="34" charset="-128"/>
              <a:cs typeface="ＭＳ Ｐゴシック" panose="020B0600070205080204" pitchFamily="34" charset="-128"/>
            </a:endParaRPr>
          </a:p>
        </p:txBody>
      </p:sp>
      <p:sp>
        <p:nvSpPr>
          <p:cNvPr id="18439" name="Rectangle 4"/>
          <p:cNvSpPr>
            <a:spLocks noGrp="1"/>
          </p:cNvSpPr>
          <p:nvPr>
            <p:ph type="body" sz="half" idx="2"/>
          </p:nvPr>
        </p:nvSpPr>
        <p:spPr>
          <a:xfrm>
            <a:off x="3347864" y="1607578"/>
            <a:ext cx="2686348" cy="4406900"/>
          </a:xfrm>
        </p:spPr>
        <p:style>
          <a:lnRef idx="2">
            <a:schemeClr val="accent2">
              <a:shade val="50000"/>
            </a:schemeClr>
          </a:lnRef>
          <a:fillRef idx="1">
            <a:schemeClr val="accent2"/>
          </a:fillRef>
          <a:effectRef idx="0">
            <a:schemeClr val="accent2"/>
          </a:effectRef>
          <a:fontRef idx="minor">
            <a:schemeClr val="lt1"/>
          </a:fontRef>
        </p:style>
        <p:txBody>
          <a:bodyPr/>
          <a:lstStyle/>
          <a:p>
            <a:pPr>
              <a:buFont typeface="Arial" panose="020B0604020202020204" pitchFamily="34" charset="0"/>
              <a:buNone/>
            </a:pPr>
            <a:r>
              <a:rPr lang="en-US" altLang="fi-FI" dirty="0">
                <a:ea typeface="ＭＳ Ｐゴシック" panose="020B0600070205080204" pitchFamily="34" charset="-128"/>
                <a:cs typeface="ＭＳ Ｐゴシック" panose="020B0600070205080204" pitchFamily="34" charset="-128"/>
              </a:rPr>
              <a:t>V</a:t>
            </a:r>
            <a:r>
              <a:rPr lang="en-US" altLang="fi-FI" dirty="0" smtClean="0">
                <a:ea typeface="ＭＳ Ｐゴシック" panose="020B0600070205080204" pitchFamily="34" charset="-128"/>
                <a:cs typeface="ＭＳ Ｐゴシック" panose="020B0600070205080204" pitchFamily="34" charset="-128"/>
              </a:rPr>
              <a:t>ain</a:t>
            </a:r>
          </a:p>
          <a:p>
            <a:pPr>
              <a:buFont typeface="Arial" panose="020B0604020202020204" pitchFamily="34" charset="0"/>
              <a:buNone/>
            </a:pPr>
            <a:r>
              <a:rPr lang="en-US" altLang="fi-FI" dirty="0" err="1" smtClean="0">
                <a:ea typeface="ＭＳ Ｐゴシック" panose="020B0600070205080204" pitchFamily="34" charset="-128"/>
                <a:cs typeface="ＭＳ Ｐゴシック" panose="020B0600070205080204" pitchFamily="34" charset="-128"/>
              </a:rPr>
              <a:t>puupohjaisissa</a:t>
            </a:r>
            <a:endParaRPr lang="en-US" altLang="fi-FI"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dirty="0" err="1" smtClean="0">
                <a:ea typeface="ＭＳ Ｐゴシック" panose="020B0600070205080204" pitchFamily="34" charset="-128"/>
                <a:cs typeface="ＭＳ Ｐゴシック" panose="020B0600070205080204" pitchFamily="34" charset="-128"/>
              </a:rPr>
              <a:t>materiaaleissa</a:t>
            </a:r>
            <a:endParaRPr lang="en-US" altLang="fi-FI"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endParaRPr lang="en-US" altLang="fi-FI" sz="18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Exophiala</a:t>
            </a:r>
            <a:endParaRPr lang="en-US" altLang="fi-FI" sz="20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smtClean="0">
                <a:ea typeface="ＭＳ Ｐゴシック" panose="020B0600070205080204" pitchFamily="34" charset="-128"/>
                <a:cs typeface="ＭＳ Ｐゴシック" panose="020B0600070205080204" pitchFamily="34" charset="-128"/>
              </a:rPr>
              <a:t>Fusarium</a:t>
            </a: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Rhizopus</a:t>
            </a:r>
            <a:endParaRPr lang="en-US" altLang="fi-FI" sz="2000" i="1" dirty="0" smtClean="0">
              <a:ea typeface="ＭＳ Ｐゴシック" panose="020B0600070205080204" pitchFamily="34" charset="-128"/>
              <a:cs typeface="ＭＳ Ｐゴシック" panose="020B0600070205080204" pitchFamily="34" charset="-128"/>
            </a:endParaRPr>
          </a:p>
          <a:p>
            <a:pPr>
              <a:buFont typeface="Arial" panose="020B0604020202020204" pitchFamily="34" charset="0"/>
              <a:buNone/>
            </a:pPr>
            <a:r>
              <a:rPr lang="en-US" altLang="fi-FI" sz="2000" i="1" dirty="0" err="1" smtClean="0">
                <a:ea typeface="ＭＳ Ｐゴシック" panose="020B0600070205080204" pitchFamily="34" charset="-128"/>
                <a:cs typeface="ＭＳ Ｐゴシック" panose="020B0600070205080204" pitchFamily="34" charset="-128"/>
              </a:rPr>
              <a:t>Rhodotorula</a:t>
            </a:r>
            <a:endParaRPr lang="en-US" altLang="fi-FI" sz="2000" i="1" dirty="0" smtClean="0">
              <a:ea typeface="ＭＳ Ｐゴシック" panose="020B0600070205080204" pitchFamily="34" charset="-128"/>
              <a:cs typeface="ＭＳ Ｐゴシック" panose="020B0600070205080204" pitchFamily="34" charset="-128"/>
            </a:endParaRPr>
          </a:p>
        </p:txBody>
      </p:sp>
      <p:sp>
        <p:nvSpPr>
          <p:cNvPr id="18440" name="Rectangle 5"/>
          <p:cNvSpPr>
            <a:spLocks noChangeArrowheads="1"/>
          </p:cNvSpPr>
          <p:nvPr/>
        </p:nvSpPr>
        <p:spPr bwMode="auto">
          <a:xfrm>
            <a:off x="6124479" y="1607578"/>
            <a:ext cx="2551977" cy="4410522"/>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a:lstStyle>
            <a:lvl1pPr marL="342900" indent="-342900">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buFont typeface="Arial" panose="020B0604020202020204" pitchFamily="34" charset="0"/>
              <a:buNone/>
            </a:pPr>
            <a:r>
              <a:rPr lang="en-US" altLang="fi-FI" sz="2000" dirty="0">
                <a:latin typeface="+mn-lt"/>
              </a:rPr>
              <a:t>V</a:t>
            </a:r>
            <a:r>
              <a:rPr lang="en-US" altLang="fi-FI" sz="2000" dirty="0" smtClean="0">
                <a:latin typeface="+mn-lt"/>
              </a:rPr>
              <a:t>ain </a:t>
            </a:r>
            <a:r>
              <a:rPr lang="en-US" altLang="fi-FI" sz="2000" dirty="0" err="1" smtClean="0">
                <a:latin typeface="+mn-lt"/>
              </a:rPr>
              <a:t>eriste</a:t>
            </a:r>
            <a:r>
              <a:rPr lang="en-US" altLang="fi-FI" sz="2000" dirty="0" smtClean="0">
                <a:latin typeface="+mn-lt"/>
              </a:rPr>
              <a:t>-</a:t>
            </a:r>
          </a:p>
          <a:p>
            <a:pPr>
              <a:buFont typeface="Arial" panose="020B0604020202020204" pitchFamily="34" charset="0"/>
              <a:buNone/>
            </a:pPr>
            <a:r>
              <a:rPr lang="en-US" altLang="fi-FI" sz="2000" dirty="0" err="1" smtClean="0">
                <a:latin typeface="+mn-lt"/>
              </a:rPr>
              <a:t>materiaaleissa</a:t>
            </a:r>
            <a:endParaRPr lang="en-US" altLang="fi-FI" sz="2000" dirty="0" smtClean="0">
              <a:latin typeface="+mn-lt"/>
            </a:endParaRPr>
          </a:p>
          <a:p>
            <a:pPr>
              <a:buFont typeface="Arial" panose="020B0604020202020204" pitchFamily="34" charset="0"/>
              <a:buNone/>
            </a:pPr>
            <a:endParaRPr lang="en-US" altLang="fi-FI" sz="2000" i="1" dirty="0">
              <a:latin typeface="+mn-lt"/>
            </a:endParaRPr>
          </a:p>
          <a:p>
            <a:pPr>
              <a:buFont typeface="Arial" panose="020B0604020202020204" pitchFamily="34" charset="0"/>
              <a:buNone/>
            </a:pPr>
            <a:endParaRPr lang="en-US" altLang="fi-FI" sz="2000" dirty="0">
              <a:latin typeface="+mn-lt"/>
            </a:endParaRPr>
          </a:p>
          <a:p>
            <a:pPr>
              <a:buFont typeface="Arial" panose="020B0604020202020204" pitchFamily="34" charset="0"/>
              <a:buNone/>
            </a:pPr>
            <a:r>
              <a:rPr lang="en-US" altLang="fi-FI" sz="2000" dirty="0" err="1">
                <a:latin typeface="+mn-lt"/>
              </a:rPr>
              <a:t>ei</a:t>
            </a:r>
            <a:r>
              <a:rPr lang="en-US" altLang="fi-FI" sz="2000" dirty="0">
                <a:latin typeface="+mn-lt"/>
              </a:rPr>
              <a:t> </a:t>
            </a:r>
            <a:r>
              <a:rPr lang="en-US" altLang="fi-FI" sz="2000" dirty="0" err="1">
                <a:latin typeface="+mn-lt"/>
              </a:rPr>
              <a:t>mikään</a:t>
            </a:r>
            <a:r>
              <a:rPr lang="en-US" altLang="fi-FI" sz="2000" dirty="0">
                <a:latin typeface="+mn-lt"/>
              </a:rPr>
              <a:t> </a:t>
            </a:r>
            <a:r>
              <a:rPr lang="en-US" altLang="fi-FI" sz="2000" dirty="0" err="1">
                <a:latin typeface="+mn-lt"/>
              </a:rPr>
              <a:t>mikrobi</a:t>
            </a:r>
            <a:endParaRPr lang="en-US" altLang="fi-FI" sz="2000" dirty="0">
              <a:latin typeface="+mn-lt"/>
            </a:endParaRPr>
          </a:p>
          <a:p>
            <a:pPr>
              <a:buFont typeface="Arial" panose="020B0604020202020204" pitchFamily="34" charset="0"/>
              <a:buNone/>
            </a:pPr>
            <a:endParaRPr lang="en-US" altLang="fi-FI" sz="2000" i="1" dirty="0"/>
          </a:p>
        </p:txBody>
      </p:sp>
    </p:spTree>
    <p:extLst>
      <p:ext uri="{BB962C8B-B14F-4D97-AF65-F5344CB8AC3E}">
        <p14:creationId xmlns:p14="http://schemas.microsoft.com/office/powerpoint/2010/main" val="2969767390"/>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Dian numeron paikkamerkki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a:spcBef>
                <a:spcPct val="0"/>
              </a:spcBef>
              <a:buClrTx/>
              <a:buFontTx/>
              <a:buNone/>
            </a:pPr>
            <a:fld id="{501EFFCD-8269-4464-8DA7-0C2DA10D705A}" type="slidenum">
              <a:rPr lang="fi-FI" altLang="fi-FI" sz="900" smtClean="0">
                <a:solidFill>
                  <a:schemeClr val="tx1"/>
                </a:solidFill>
              </a:rPr>
              <a:pPr>
                <a:spcBef>
                  <a:spcPct val="0"/>
                </a:spcBef>
                <a:buClrTx/>
                <a:buFontTx/>
                <a:buNone/>
              </a:pPr>
              <a:t>8</a:t>
            </a:fld>
            <a:endParaRPr lang="fi-FI" altLang="fi-FI" sz="900" smtClean="0">
              <a:solidFill>
                <a:schemeClr val="tx1"/>
              </a:solidFill>
            </a:endParaRPr>
          </a:p>
        </p:txBody>
      </p:sp>
      <p:sp>
        <p:nvSpPr>
          <p:cNvPr id="19461" name="Rectangle 2"/>
          <p:cNvSpPr>
            <a:spLocks noGrp="1"/>
          </p:cNvSpPr>
          <p:nvPr>
            <p:ph type="title"/>
          </p:nvPr>
        </p:nvSpPr>
        <p:spPr>
          <a:xfrm>
            <a:off x="395288" y="557831"/>
            <a:ext cx="7489824" cy="852840"/>
          </a:xfrm>
        </p:spPr>
        <p:txBody>
          <a:bodyPr>
            <a:noAutofit/>
          </a:bodyPr>
          <a:lstStyle/>
          <a:p>
            <a:r>
              <a:rPr lang="en-US" altLang="fi-FI" dirty="0" err="1" smtClean="0">
                <a:ea typeface="ＭＳ Ｐゴシック" panose="020B0600070205080204" pitchFamily="34" charset="-128"/>
              </a:rPr>
              <a:t>Eri</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tiheyksisissä</a:t>
            </a:r>
            <a:r>
              <a:rPr lang="en-US" altLang="fi-FI" dirty="0" smtClean="0">
                <a:ea typeface="ＭＳ Ｐゴシック" panose="020B0600070205080204" pitchFamily="34" charset="-128"/>
              </a:rPr>
              <a:t> </a:t>
            </a:r>
            <a:r>
              <a:rPr lang="en-US" altLang="fi-FI" dirty="0" err="1" smtClean="0">
                <a:ea typeface="ＭＳ Ｐゴシック" panose="020B0600070205080204" pitchFamily="34" charset="-128"/>
              </a:rPr>
              <a:t>materiaaleissa</a:t>
            </a:r>
            <a:r>
              <a:rPr lang="en-US" altLang="fi-FI" dirty="0" smtClean="0">
                <a:ea typeface="ＭＳ Ｐゴシック" panose="020B0600070205080204" pitchFamily="34" charset="-128"/>
              </a:rPr>
              <a:t> on </a:t>
            </a:r>
            <a:r>
              <a:rPr lang="en-US" altLang="fi-FI" dirty="0" err="1" smtClean="0">
                <a:ea typeface="ＭＳ Ｐゴシック" panose="020B0600070205080204" pitchFamily="34" charset="-128"/>
              </a:rPr>
              <a:t>erilainen</a:t>
            </a:r>
            <a:r>
              <a:rPr lang="en-US" altLang="fi-FI" dirty="0" smtClean="0">
                <a:ea typeface="ＭＳ Ｐゴシック" panose="020B0600070205080204" pitchFamily="34" charset="-128"/>
              </a:rPr>
              <a:t> mikrobisto</a:t>
            </a:r>
          </a:p>
        </p:txBody>
      </p:sp>
      <p:sp>
        <p:nvSpPr>
          <p:cNvPr id="19462" name="Rectangle 3"/>
          <p:cNvSpPr>
            <a:spLocks noGrp="1"/>
          </p:cNvSpPr>
          <p:nvPr>
            <p:ph type="body" sz="half" idx="1"/>
          </p:nvPr>
        </p:nvSpPr>
        <p:spPr>
          <a:xfrm>
            <a:off x="396801" y="1635125"/>
            <a:ext cx="2844789" cy="3944938"/>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buClr>
                <a:schemeClr val="bg1"/>
              </a:buClr>
              <a:buNone/>
            </a:pPr>
            <a:r>
              <a:rPr lang="en-US" altLang="fi-FI" dirty="0" err="1">
                <a:ea typeface="ＭＳ Ｐゴシック" panose="020B0600070205080204" pitchFamily="34" charset="-128"/>
                <a:cs typeface="ＭＳ Ｐゴシック" panose="020B0600070205080204" pitchFamily="34" charset="-128"/>
              </a:rPr>
              <a:t>K</a:t>
            </a:r>
            <a:r>
              <a:rPr lang="en-US" altLang="fi-FI" dirty="0" err="1" smtClean="0">
                <a:ea typeface="ＭＳ Ｐゴシック" panose="020B0600070205080204" pitchFamily="34" charset="-128"/>
                <a:cs typeface="ＭＳ Ｐゴシック" panose="020B0600070205080204" pitchFamily="34" charset="-128"/>
              </a:rPr>
              <a:t>ivipohjaiset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materiaalit</a:t>
            </a:r>
            <a:endParaRPr lang="en-US" altLang="fi-FI" dirty="0" smtClean="0">
              <a:ea typeface="ＭＳ Ｐゴシック" panose="020B0600070205080204" pitchFamily="34" charset="-128"/>
              <a:cs typeface="ＭＳ Ｐゴシック" panose="020B0600070205080204" pitchFamily="34" charset="-128"/>
            </a:endParaRPr>
          </a:p>
          <a:p>
            <a:endParaRPr lang="en-US" altLang="fi-FI" i="1" dirty="0" smtClean="0">
              <a:ea typeface="ＭＳ Ｐゴシック" panose="020B0600070205080204" pitchFamily="34" charset="-128"/>
              <a:cs typeface="ＭＳ Ｐゴシック" panose="020B0600070205080204" pitchFamily="34" charset="-128"/>
            </a:endParaRPr>
          </a:p>
          <a:p>
            <a:pPr>
              <a:buClr>
                <a:schemeClr val="bg1"/>
              </a:buClr>
            </a:pPr>
            <a:r>
              <a:rPr lang="en-US" altLang="fi-FI" sz="2000" dirty="0" err="1" smtClean="0">
                <a:ea typeface="ＭＳ Ｐゴシック" panose="020B0600070205080204" pitchFamily="34" charset="-128"/>
                <a:cs typeface="ＭＳ Ｐゴシック" panose="020B0600070205080204" pitchFamily="34" charset="-128"/>
              </a:rPr>
              <a:t>indikaattoreita</a:t>
            </a:r>
            <a:r>
              <a:rPr lang="en-US" altLang="fi-FI" sz="2000" dirty="0" smtClean="0">
                <a:ea typeface="ＭＳ Ｐゴシック" panose="020B0600070205080204" pitchFamily="34" charset="-128"/>
                <a:cs typeface="ＭＳ Ｐゴシック" panose="020B0600070205080204" pitchFamily="34" charset="-128"/>
              </a:rPr>
              <a:t> 60%:</a:t>
            </a:r>
            <a:r>
              <a:rPr lang="en-US" altLang="fi-FI" sz="2000" dirty="0" err="1" smtClean="0">
                <a:ea typeface="ＭＳ Ｐゴシック" panose="020B0600070205080204" pitchFamily="34" charset="-128"/>
                <a:cs typeface="ＭＳ Ｐゴシック" panose="020B0600070205080204" pitchFamily="34" charset="-128"/>
              </a:rPr>
              <a:t>ssa</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näytteistä</a:t>
            </a:r>
            <a:endParaRPr lang="en-US" altLang="fi-FI" sz="2000" dirty="0" smtClean="0">
              <a:ea typeface="ＭＳ Ｐゴシック" panose="020B0600070205080204" pitchFamily="34" charset="-128"/>
              <a:cs typeface="ＭＳ Ｐゴシック" panose="020B0600070205080204" pitchFamily="34" charset="-128"/>
            </a:endParaRPr>
          </a:p>
          <a:p>
            <a:pPr>
              <a:buClr>
                <a:schemeClr val="bg1"/>
              </a:buClr>
            </a:pPr>
            <a:r>
              <a:rPr lang="en-US" altLang="fi-FI" sz="2000" dirty="0" err="1" smtClean="0">
                <a:ea typeface="ＭＳ Ｐゴシック" panose="020B0600070205080204" pitchFamily="34" charset="-128"/>
                <a:cs typeface="ＭＳ Ｐゴシック" panose="020B0600070205080204" pitchFamily="34" charset="-128"/>
              </a:rPr>
              <a:t>kosteus-käyttäytyminen</a:t>
            </a:r>
            <a:endParaRPr lang="en-US" altLang="fi-FI" sz="2000" dirty="0" smtClean="0">
              <a:ea typeface="ＭＳ Ｐゴシック" panose="020B0600070205080204" pitchFamily="34" charset="-128"/>
              <a:cs typeface="ＭＳ Ｐゴシック" panose="020B0600070205080204" pitchFamily="34" charset="-128"/>
            </a:endParaRPr>
          </a:p>
          <a:p>
            <a:pPr>
              <a:buClr>
                <a:schemeClr val="bg1"/>
              </a:buClr>
            </a:pPr>
            <a:r>
              <a:rPr lang="en-US" altLang="fi-FI" sz="2000" dirty="0" err="1" smtClean="0">
                <a:ea typeface="ＭＳ Ｐゴシック" panose="020B0600070205080204" pitchFamily="34" charset="-128"/>
                <a:cs typeface="ＭＳ Ｐゴシック" panose="020B0600070205080204" pitchFamily="34" charset="-128"/>
              </a:rPr>
              <a:t>kontaminoituminen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rakenteessa</a:t>
            </a:r>
            <a:endParaRPr lang="en-US" altLang="fi-FI" sz="2800" dirty="0" smtClean="0">
              <a:ea typeface="ＭＳ Ｐゴシック" panose="020B0600070205080204" pitchFamily="34" charset="-128"/>
              <a:cs typeface="ＭＳ Ｐゴシック" panose="020B0600070205080204" pitchFamily="34" charset="-128"/>
            </a:endParaRPr>
          </a:p>
        </p:txBody>
      </p:sp>
      <p:sp>
        <p:nvSpPr>
          <p:cNvPr id="19463" name="Rectangle 4"/>
          <p:cNvSpPr>
            <a:spLocks noGrp="1"/>
          </p:cNvSpPr>
          <p:nvPr>
            <p:ph type="body" sz="half" idx="2"/>
          </p:nvPr>
        </p:nvSpPr>
        <p:spPr>
          <a:xfrm>
            <a:off x="3276600" y="1635125"/>
            <a:ext cx="2527300" cy="3944938"/>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r>
              <a:rPr lang="en-US" altLang="fi-FI" dirty="0" err="1">
                <a:ea typeface="ＭＳ Ｐゴシック" panose="020B0600070205080204" pitchFamily="34" charset="-128"/>
                <a:cs typeface="ＭＳ Ｐゴシック" panose="020B0600070205080204" pitchFamily="34" charset="-128"/>
              </a:rPr>
              <a:t>P</a:t>
            </a:r>
            <a:r>
              <a:rPr lang="en-US" altLang="fi-FI" dirty="0" err="1" smtClean="0">
                <a:ea typeface="ＭＳ Ｐゴシック" panose="020B0600070205080204" pitchFamily="34" charset="-128"/>
                <a:cs typeface="ＭＳ Ｐゴシック" panose="020B0600070205080204" pitchFamily="34" charset="-128"/>
              </a:rPr>
              <a:t>uupohjaiset</a:t>
            </a:r>
            <a:r>
              <a:rPr lang="en-US" altLang="fi-FI" dirty="0" smtClean="0">
                <a:ea typeface="ＭＳ Ｐゴシック" panose="020B0600070205080204" pitchFamily="34" charset="-128"/>
                <a:cs typeface="ＭＳ Ｐゴシック" panose="020B0600070205080204" pitchFamily="34" charset="-128"/>
              </a:rPr>
              <a:t> </a:t>
            </a:r>
            <a:r>
              <a:rPr lang="en-US" altLang="fi-FI" dirty="0" err="1" smtClean="0">
                <a:ea typeface="ＭＳ Ｐゴシック" panose="020B0600070205080204" pitchFamily="34" charset="-128"/>
                <a:cs typeface="ＭＳ Ｐゴシック" panose="020B0600070205080204" pitchFamily="34" charset="-128"/>
              </a:rPr>
              <a:t>materiaalit</a:t>
            </a:r>
            <a:endParaRPr lang="en-US" altLang="fi-FI" dirty="0" smtClean="0">
              <a:ea typeface="ＭＳ Ｐゴシック" panose="020B0600070205080204" pitchFamily="34" charset="-128"/>
              <a:cs typeface="ＭＳ Ｐゴシック" panose="020B0600070205080204" pitchFamily="34" charset="-128"/>
            </a:endParaRPr>
          </a:p>
          <a:p>
            <a:endParaRPr lang="en-US" altLang="fi-FI" sz="1800" i="1" dirty="0" smtClean="0">
              <a:ea typeface="ＭＳ Ｐゴシック" panose="020B0600070205080204" pitchFamily="34" charset="-128"/>
              <a:cs typeface="ＭＳ Ｐゴシック" panose="020B0600070205080204" pitchFamily="34" charset="-128"/>
            </a:endParaRPr>
          </a:p>
          <a:p>
            <a:pPr>
              <a:buClr>
                <a:schemeClr val="bg1"/>
              </a:buClr>
            </a:pPr>
            <a:r>
              <a:rPr lang="en-US" altLang="fi-FI" sz="2000" dirty="0" err="1" smtClean="0">
                <a:ea typeface="ＭＳ Ｐゴシック" panose="020B0600070205080204" pitchFamily="34" charset="-128"/>
                <a:cs typeface="ＭＳ Ｐゴシック" panose="020B0600070205080204" pitchFamily="34" charset="-128"/>
              </a:rPr>
              <a:t>monipuolisin</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mikrobilajisto</a:t>
            </a:r>
            <a:endParaRPr lang="en-US" altLang="fi-FI" sz="2000" dirty="0" smtClean="0">
              <a:ea typeface="ＭＳ Ｐゴシック" panose="020B0600070205080204" pitchFamily="34" charset="-128"/>
              <a:cs typeface="ＭＳ Ｐゴシック" panose="020B0600070205080204" pitchFamily="34" charset="-128"/>
            </a:endParaRPr>
          </a:p>
          <a:p>
            <a:pPr>
              <a:buClr>
                <a:schemeClr val="bg1"/>
              </a:buClr>
            </a:pPr>
            <a:r>
              <a:rPr lang="en-US" altLang="fi-FI" sz="2000" dirty="0" err="1" smtClean="0">
                <a:ea typeface="ＭＳ Ｐゴシック" panose="020B0600070205080204" pitchFamily="34" charset="-128"/>
                <a:cs typeface="ＭＳ Ｐゴシック" panose="020B0600070205080204" pitchFamily="34" charset="-128"/>
              </a:rPr>
              <a:t>ravinteikas</a:t>
            </a:r>
            <a:r>
              <a:rPr lang="en-US" altLang="fi-FI" sz="2000" dirty="0" smtClean="0">
                <a:ea typeface="ＭＳ Ｐゴシック" panose="020B0600070205080204" pitchFamily="34" charset="-128"/>
                <a:cs typeface="ＭＳ Ｐゴシック" panose="020B0600070205080204" pitchFamily="34" charset="-128"/>
              </a:rPr>
              <a:t> </a:t>
            </a:r>
            <a:r>
              <a:rPr lang="en-US" altLang="fi-FI" sz="2000" dirty="0" err="1" smtClean="0">
                <a:ea typeface="ＭＳ Ｐゴシック" panose="020B0600070205080204" pitchFamily="34" charset="-128"/>
                <a:cs typeface="ＭＳ Ｐゴシック" panose="020B0600070205080204" pitchFamily="34" charset="-128"/>
              </a:rPr>
              <a:t>alusta</a:t>
            </a:r>
            <a:endParaRPr lang="en-US" altLang="fi-FI" sz="2000" i="1" dirty="0" smtClean="0">
              <a:ea typeface="ＭＳ Ｐゴシック" panose="020B0600070205080204" pitchFamily="34" charset="-128"/>
              <a:cs typeface="ＭＳ Ｐゴシック" panose="020B0600070205080204" pitchFamily="34" charset="-128"/>
            </a:endParaRPr>
          </a:p>
        </p:txBody>
      </p:sp>
      <p:sp>
        <p:nvSpPr>
          <p:cNvPr id="19464" name="Rectangle 5"/>
          <p:cNvSpPr>
            <a:spLocks noChangeArrowheads="1"/>
          </p:cNvSpPr>
          <p:nvPr/>
        </p:nvSpPr>
        <p:spPr bwMode="auto">
          <a:xfrm>
            <a:off x="5803900" y="1635125"/>
            <a:ext cx="3217863" cy="3944938"/>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a:lstStyle>
            <a:lvl1pPr marL="342900" indent="-342900">
              <a:spcBef>
                <a:spcPct val="20000"/>
              </a:spcBef>
              <a:buClr>
                <a:srgbClr val="7F7F7F"/>
              </a:buClr>
              <a:buFont typeface="Arial" panose="020B0604020202020204" pitchFamily="34" charset="0"/>
              <a:buChar char="•"/>
              <a:defRPr sz="2200">
                <a:solidFill>
                  <a:srgbClr val="404040"/>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2pPr>
            <a:lvl3pPr marL="1143000" indent="-228600">
              <a:spcBef>
                <a:spcPct val="20000"/>
              </a:spcBef>
              <a:buClr>
                <a:srgbClr val="7F7F7F"/>
              </a:buClr>
              <a:buFont typeface="Arial" panose="020B0604020202020204" pitchFamily="34" charset="0"/>
              <a:buChar char="•"/>
              <a:defRPr sz="16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3pPr>
            <a:lvl4pPr marL="1600200" indent="-228600">
              <a:spcBef>
                <a:spcPct val="20000"/>
              </a:spcBef>
              <a:buClr>
                <a:srgbClr val="7F7F7F"/>
              </a:buClr>
              <a:buFont typeface="Arial" panose="020B0604020202020204" pitchFamily="34" charset="0"/>
              <a:buChar char="•"/>
              <a:defRPr sz="12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4pPr>
            <a:lvl5pPr marL="2057400" indent="-228600">
              <a:spcBef>
                <a:spcPct val="20000"/>
              </a:spcBef>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Clr>
                <a:srgbClr val="7F7F7F"/>
              </a:buClr>
              <a:buFont typeface="Arial" panose="020B0604020202020204" pitchFamily="34" charset="0"/>
              <a:buChar char="•"/>
              <a:defRPr sz="1000">
                <a:solidFill>
                  <a:srgbClr val="404040"/>
                </a:solidFill>
                <a:latin typeface="Verdana" panose="020B0604030504040204" pitchFamily="34" charset="0"/>
                <a:ea typeface="ＭＳ Ｐゴシック" panose="020B0600070205080204" pitchFamily="34" charset="-128"/>
                <a:cs typeface="Georgia" panose="02040502050405020303" pitchFamily="18" charset="0"/>
              </a:defRPr>
            </a:lvl9pPr>
          </a:lstStyle>
          <a:p>
            <a:pPr marL="0" indent="0">
              <a:buNone/>
            </a:pPr>
            <a:r>
              <a:rPr lang="en-US" altLang="fi-FI" sz="2000" dirty="0" err="1" smtClean="0">
                <a:latin typeface="+mn-lt"/>
              </a:rPr>
              <a:t>Eristemateriaalit</a:t>
            </a:r>
            <a:endParaRPr lang="en-US" altLang="fi-FI" sz="2000" dirty="0">
              <a:latin typeface="+mn-lt"/>
            </a:endParaRPr>
          </a:p>
          <a:p>
            <a:pPr>
              <a:buFont typeface="Arial" panose="020B0604020202020204" pitchFamily="34" charset="0"/>
              <a:buNone/>
            </a:pPr>
            <a:endParaRPr lang="en-US" altLang="fi-FI" sz="1400" dirty="0">
              <a:latin typeface="+mn-lt"/>
            </a:endParaRPr>
          </a:p>
          <a:p>
            <a:r>
              <a:rPr lang="en-US" altLang="fi-FI" sz="1800" dirty="0" err="1">
                <a:latin typeface="+mn-lt"/>
              </a:rPr>
              <a:t>huokoisia</a:t>
            </a:r>
            <a:endParaRPr lang="en-US" altLang="fi-FI" sz="1800" dirty="0">
              <a:latin typeface="+mn-lt"/>
            </a:endParaRPr>
          </a:p>
          <a:p>
            <a:r>
              <a:rPr lang="en-US" altLang="fi-FI" sz="1800" dirty="0" err="1">
                <a:latin typeface="+mn-lt"/>
              </a:rPr>
              <a:t>suodatinvaikutus</a:t>
            </a:r>
            <a:endParaRPr lang="en-US" altLang="fi-FI" sz="1800" dirty="0">
              <a:latin typeface="+mn-lt"/>
            </a:endParaRPr>
          </a:p>
          <a:p>
            <a:r>
              <a:rPr lang="en-US" altLang="fi-FI" sz="1800" dirty="0" err="1">
                <a:latin typeface="+mn-lt"/>
              </a:rPr>
              <a:t>kosteus-käyttäytyminen</a:t>
            </a:r>
            <a:endParaRPr lang="en-US" altLang="fi-FI" sz="1800" dirty="0">
              <a:latin typeface="+mn-lt"/>
            </a:endParaRPr>
          </a:p>
          <a:p>
            <a:r>
              <a:rPr lang="en-US" altLang="fi-FI" sz="1800" dirty="0" err="1">
                <a:latin typeface="+mn-lt"/>
              </a:rPr>
              <a:t>kontaminoituminen</a:t>
            </a:r>
            <a:r>
              <a:rPr lang="en-US" altLang="fi-FI" sz="1800" dirty="0">
                <a:latin typeface="+mn-lt"/>
              </a:rPr>
              <a:t> </a:t>
            </a:r>
            <a:r>
              <a:rPr lang="en-US" altLang="fi-FI" sz="1800" dirty="0" err="1">
                <a:latin typeface="+mn-lt"/>
              </a:rPr>
              <a:t>rakenteessa</a:t>
            </a:r>
            <a:endParaRPr lang="en-US" altLang="fi-FI" sz="1800" i="1" dirty="0">
              <a:latin typeface="+mn-lt"/>
            </a:endParaRPr>
          </a:p>
        </p:txBody>
      </p:sp>
    </p:spTree>
    <p:extLst>
      <p:ext uri="{BB962C8B-B14F-4D97-AF65-F5344CB8AC3E}">
        <p14:creationId xmlns:p14="http://schemas.microsoft.com/office/powerpoint/2010/main" val="3281574108"/>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noFill/>
        </p:spPr>
        <p:txBody>
          <a:bodyPr>
            <a:normAutofit/>
          </a:bodyPr>
          <a:lstStyle/>
          <a:p>
            <a:r>
              <a:rPr lang="fi-FI" b="1" dirty="0" smtClean="0"/>
              <a:t>Betonin  homehtuminen </a:t>
            </a:r>
            <a:endParaRPr lang="fi-FI" b="1" dirty="0"/>
          </a:p>
        </p:txBody>
      </p:sp>
      <p:sp>
        <p:nvSpPr>
          <p:cNvPr id="276483" name="Rectangle 3"/>
          <p:cNvSpPr>
            <a:spLocks noGrp="1" noChangeArrowheads="1"/>
          </p:cNvSpPr>
          <p:nvPr>
            <p:ph idx="1"/>
          </p:nvPr>
        </p:nvSpPr>
        <p:spPr/>
        <p:txBody>
          <a:bodyPr>
            <a:normAutofit/>
          </a:bodyPr>
          <a:lstStyle/>
          <a:p>
            <a:r>
              <a:rPr lang="fi-FI" dirty="0" smtClean="0"/>
              <a:t>Betonin </a:t>
            </a:r>
            <a:r>
              <a:rPr lang="fi-FI" dirty="0"/>
              <a:t>pinnan homehtuminen vaihtelee</a:t>
            </a:r>
          </a:p>
          <a:p>
            <a:pPr lvl="1"/>
            <a:r>
              <a:rPr lang="fi-FI" dirty="0"/>
              <a:t>Lika ja pinnan karbonatisoituminen lisää </a:t>
            </a:r>
            <a:r>
              <a:rPr lang="fi-FI" dirty="0" smtClean="0"/>
              <a:t>homeherkkyyttä</a:t>
            </a:r>
            <a:endParaRPr lang="fi-FI" sz="2400" dirty="0" smtClean="0"/>
          </a:p>
          <a:p>
            <a:r>
              <a:rPr lang="fi-FI" dirty="0" smtClean="0"/>
              <a:t>Betonin </a:t>
            </a:r>
            <a:r>
              <a:rPr lang="fi-FI" dirty="0"/>
              <a:t>sisäosa kestää hyvin hometta - ei </a:t>
            </a:r>
            <a:r>
              <a:rPr lang="fi-FI" dirty="0" smtClean="0"/>
              <a:t>homehdu</a:t>
            </a:r>
          </a:p>
          <a:p>
            <a:r>
              <a:rPr lang="fi-FI" dirty="0" smtClean="0"/>
              <a:t>Materiaalien </a:t>
            </a:r>
            <a:r>
              <a:rPr lang="fi-FI" dirty="0"/>
              <a:t>yhdistelmät </a:t>
            </a:r>
            <a:r>
              <a:rPr lang="fi-FI" dirty="0" smtClean="0"/>
              <a:t>– homehtumisherkkyys riippuu herkimmästä materiaalista</a:t>
            </a:r>
          </a:p>
          <a:p>
            <a:pPr marL="0" indent="0">
              <a:buNone/>
            </a:pPr>
            <a:endParaRPr lang="fi-FI" sz="2000" dirty="0" smtClean="0"/>
          </a:p>
          <a:p>
            <a:pPr marL="0" indent="0">
              <a:buNone/>
            </a:pPr>
            <a:endParaRPr lang="fi-FI" sz="2000" dirty="0"/>
          </a:p>
        </p:txBody>
      </p:sp>
      <p:sp>
        <p:nvSpPr>
          <p:cNvPr id="5" name="Slide Number Placeholder 4"/>
          <p:cNvSpPr>
            <a:spLocks noGrp="1"/>
          </p:cNvSpPr>
          <p:nvPr>
            <p:ph type="sldNum" sz="quarter" idx="12"/>
          </p:nvPr>
        </p:nvSpPr>
        <p:spPr/>
        <p:txBody>
          <a:bodyPr/>
          <a:lstStyle/>
          <a:p>
            <a:fld id="{CC4B5847-1FA8-4EAB-8786-A0336426E059}" type="slidenum">
              <a:rPr lang="fi-FI" smtClean="0"/>
              <a:pPr/>
              <a:t>9</a:t>
            </a:fld>
            <a:endParaRPr lang="fi-FI"/>
          </a:p>
        </p:txBody>
      </p:sp>
    </p:spTree>
    <p:extLst>
      <p:ext uri="{BB962C8B-B14F-4D97-AF65-F5344CB8AC3E}">
        <p14:creationId xmlns:p14="http://schemas.microsoft.com/office/powerpoint/2010/main" val="115467251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1299</TotalTime>
  <Words>1972</Words>
  <Application>Microsoft Office PowerPoint</Application>
  <PresentationFormat>Näytössä katseltava diaesitys (4:3)</PresentationFormat>
  <Paragraphs>370</Paragraphs>
  <Slides>39</Slides>
  <Notes>10</Notes>
  <HiddenSlides>0</HiddenSlides>
  <MMClips>0</MMClips>
  <ScaleCrop>false</ScaleCrop>
  <HeadingPairs>
    <vt:vector size="8" baseType="variant">
      <vt:variant>
        <vt:lpstr>Käytetyt fontit</vt:lpstr>
      </vt:variant>
      <vt:variant>
        <vt:i4>5</vt:i4>
      </vt:variant>
      <vt:variant>
        <vt:lpstr>Teema</vt:lpstr>
      </vt:variant>
      <vt:variant>
        <vt:i4>1</vt:i4>
      </vt:variant>
      <vt:variant>
        <vt:lpstr>Upotetut OLE-palvelimet</vt:lpstr>
      </vt:variant>
      <vt:variant>
        <vt:i4>5</vt:i4>
      </vt:variant>
      <vt:variant>
        <vt:lpstr>Dian otsikot</vt:lpstr>
      </vt:variant>
      <vt:variant>
        <vt:i4>39</vt:i4>
      </vt:variant>
    </vt:vector>
  </HeadingPairs>
  <TitlesOfParts>
    <vt:vector size="50" baseType="lpstr">
      <vt:lpstr>ＭＳ Ｐゴシック</vt:lpstr>
      <vt:lpstr>Arial</vt:lpstr>
      <vt:lpstr>Georgia</vt:lpstr>
      <vt:lpstr>Verdana</vt:lpstr>
      <vt:lpstr>Wingdings</vt:lpstr>
      <vt:lpstr>KoHo</vt:lpstr>
      <vt:lpstr>Document</vt:lpstr>
      <vt:lpstr>Worksheet</vt:lpstr>
      <vt:lpstr>Slide</vt:lpstr>
      <vt:lpstr>Microsoft Word 97 - 2003 Document</vt:lpstr>
      <vt:lpstr>Chart</vt:lpstr>
      <vt:lpstr>1.5 MATERIAALIEN JA PINTOJEN MIKROBISTO</vt:lpstr>
      <vt:lpstr>Saatteeksi opetusmateriaalin käyttöön</vt:lpstr>
      <vt:lpstr>Sisällysluettelo</vt:lpstr>
      <vt:lpstr>Materiaalien mikrobisto</vt:lpstr>
      <vt:lpstr>Materiaalien mikrobisto</vt:lpstr>
      <vt:lpstr>Eri tiheyksisten materiaalien tyypillistä mikrobistoa (n=734)  </vt:lpstr>
      <vt:lpstr>Mikrobisto eri tiheyksisissä materiaaleissa</vt:lpstr>
      <vt:lpstr>Eri tiheyksisissä materiaaleissa on erilainen mikrobisto</vt:lpstr>
      <vt:lpstr>Betonin  homehtuminen </vt:lpstr>
      <vt:lpstr>Betonin ja siihen liittyvän eristeen homehtumisen kriittiset olosuhteet (1)</vt:lpstr>
      <vt:lpstr>Betonin ja siihen liittyvän eristeen homehtumisen kriittiset olosuhteet (2)</vt:lpstr>
      <vt:lpstr> </vt:lpstr>
      <vt:lpstr> </vt:lpstr>
      <vt:lpstr> </vt:lpstr>
      <vt:lpstr>*“Microdiverbuild”hankkeen tulokset: Sieniyhteisöt eri rakennusmateriaaleissa ja eri kosteudessa, RH 90 % / 97 %, altistusaika useita vuosia</vt:lpstr>
      <vt:lpstr> Sienilajisto: viljely / PCR-DGGE menetelmä</vt:lpstr>
      <vt:lpstr>Mikrobipitoisuudet eri materiaaleissa  (n=1084) Reiman ym. 2000 </vt:lpstr>
      <vt:lpstr>Mikrobipitoisuudet ja mahdollisten toksiinintuottaja-sienten esiintyminen eri materiaaleissa  (n=1084) Reiman ym. 2000 </vt:lpstr>
      <vt:lpstr>Materiaalien mikrobisto rakennusosittain Reiman ym. 2002 </vt:lpstr>
      <vt:lpstr>Materiaalien mikrobisto rakennusosittain Reiman ym. 2002 </vt:lpstr>
      <vt:lpstr>Materiaalien mikrobisto rakennusosittain Reiman ym. 2002 </vt:lpstr>
      <vt:lpstr>Materiaalien mikrobisto rakennusosittain Reiman ym. 2002 </vt:lpstr>
      <vt:lpstr>Mikrobiston diversiteetti vaurioituneissa rakennusmateriaaleissa (n=1140) Hyvärinen ym. 2001 </vt:lpstr>
      <vt:lpstr>PowerPoint-esitys</vt:lpstr>
      <vt:lpstr>PowerPoint-esitys</vt:lpstr>
      <vt:lpstr>PowerPoint-esitys</vt:lpstr>
      <vt:lpstr>PowerPoint-esitys</vt:lpstr>
      <vt:lpstr>PowerPoint-esitys</vt:lpstr>
      <vt:lpstr>Materiaalinäytteiden indikaattoreista</vt:lpstr>
      <vt:lpstr>Pintojen mikrobisto</vt:lpstr>
      <vt:lpstr>Materiaalien ympäröivään ilmaan rajoittuvien pintojen homehtuminen</vt:lpstr>
      <vt:lpstr>Homekasvuston osoittaminen indeksimenettelyllä (VTT)</vt:lpstr>
      <vt:lpstr>Mikrobipitoisuudet ja mahdolliset toksiinintuottajat eri rakennusmateriaalien pinnoilla Kujanpää ym. 2000</vt:lpstr>
      <vt:lpstr>Pintanäytteiden indikaattoreista</vt:lpstr>
      <vt:lpstr>Pintanäytteiden merkitys rakennuksen mikrobiologiaa arvioitaessa</vt:lpstr>
      <vt:lpstr>Materiaalien ja pintojen indikaattorimikrobeista</vt:lpstr>
      <vt:lpstr>Mikrobituloksessa esitettyyyn mikrobistoon vaikuttavia tekijöitä</vt:lpstr>
      <vt:lpstr>Yhteenvetoa materiaalien ja pintojen mikrobeista</vt:lpstr>
      <vt:lpstr>Yhteenvetoa materiaalien ja pintojen mikrobeista</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Pellinen Noora</cp:lastModifiedBy>
  <cp:revision>77</cp:revision>
  <cp:lastPrinted>2016-02-25T08:43:46Z</cp:lastPrinted>
  <dcterms:created xsi:type="dcterms:W3CDTF">2012-09-14T08:23:56Z</dcterms:created>
  <dcterms:modified xsi:type="dcterms:W3CDTF">2016-06-14T12:51:44Z</dcterms:modified>
</cp:coreProperties>
</file>