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46" r:id="rId3"/>
    <p:sldId id="344" r:id="rId4"/>
    <p:sldId id="310" r:id="rId5"/>
    <p:sldId id="312" r:id="rId6"/>
    <p:sldId id="341" r:id="rId7"/>
    <p:sldId id="264" r:id="rId8"/>
    <p:sldId id="342" r:id="rId9"/>
    <p:sldId id="313" r:id="rId10"/>
    <p:sldId id="314" r:id="rId11"/>
    <p:sldId id="315" r:id="rId12"/>
    <p:sldId id="316" r:id="rId13"/>
    <p:sldId id="26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267" r:id="rId24"/>
    <p:sldId id="326" r:id="rId25"/>
    <p:sldId id="297" r:id="rId26"/>
    <p:sldId id="298" r:id="rId27"/>
    <p:sldId id="299" r:id="rId28"/>
    <p:sldId id="300" r:id="rId29"/>
    <p:sldId id="270" r:id="rId30"/>
    <p:sldId id="327" r:id="rId31"/>
    <p:sldId id="302" r:id="rId32"/>
    <p:sldId id="303" r:id="rId33"/>
    <p:sldId id="347" r:id="rId34"/>
    <p:sldId id="305" r:id="rId35"/>
    <p:sldId id="306" r:id="rId36"/>
    <p:sldId id="328" r:id="rId37"/>
    <p:sldId id="272" r:id="rId38"/>
    <p:sldId id="273" r:id="rId39"/>
    <p:sldId id="343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271" r:id="rId48"/>
    <p:sldId id="338" r:id="rId49"/>
    <p:sldId id="339" r:id="rId50"/>
    <p:sldId id="309" r:id="rId51"/>
    <p:sldId id="340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287" r:id="rId65"/>
    <p:sldId id="311" r:id="rId6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E66"/>
    <a:srgbClr val="40BE4C"/>
    <a:srgbClr val="92D050"/>
    <a:srgbClr val="4CD44F"/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8" autoAdjust="0"/>
    <p:restoredTop sz="94583"/>
  </p:normalViewPr>
  <p:slideViewPr>
    <p:cSldViewPr showGuides="1">
      <p:cViewPr varScale="1">
        <p:scale>
          <a:sx n="118" d="100"/>
          <a:sy n="118" d="100"/>
        </p:scale>
        <p:origin x="456" y="200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-4998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Relationship Id="rId3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17.6.2016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17.6.2016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7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A8091DBE-6680-4583-AF8B-EF48E4FF3B3A}" type="slidenum">
              <a:rPr lang="en-GB" altLang="fi-FI" sz="800"/>
              <a:pPr algn="r" defTabSz="914400"/>
              <a:t>37</a:t>
            </a:fld>
            <a:endParaRPr lang="en-GB" altLang="fi-FI" sz="8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709390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08AF44EA-99B1-46B1-AA7A-5F6FE9881E82}" type="slidenum">
              <a:rPr lang="en-GB" altLang="fi-FI" sz="800"/>
              <a:pPr algn="r" defTabSz="914400"/>
              <a:t>38</a:t>
            </a:fld>
            <a:endParaRPr lang="en-GB" altLang="fi-FI" sz="8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295165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itchFamily="34" charset="0"/>
            </a:endParaRPr>
          </a:p>
        </p:txBody>
      </p:sp>
      <p:sp>
        <p:nvSpPr>
          <p:cNvPr id="18842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687" indent="-270264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058" indent="-216212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481" indent="-216212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5904" indent="-216212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327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0750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172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597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E904B8-4C01-4212-BA1A-F3B8C5CD90E7}" type="datetime1">
              <a:rPr lang="fi-FI" altLang="fi-FI" sz="9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17.6.2016</a:t>
            </a:fld>
            <a:endParaRPr lang="fi-FI" altLang="fi-FI" sz="900">
              <a:solidFill>
                <a:srgbClr val="000000"/>
              </a:solidFill>
            </a:endParaRPr>
          </a:p>
        </p:txBody>
      </p:sp>
      <p:sp>
        <p:nvSpPr>
          <p:cNvPr id="1884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687" indent="-270264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058" indent="-216212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481" indent="-216212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5904" indent="-216212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327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0750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172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597" indent="-216212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z="900">
                <a:solidFill>
                  <a:srgbClr val="000000"/>
                </a:solidFill>
              </a:rPr>
              <a:t>Esittäjän nimi / 8.2.2011</a:t>
            </a:r>
          </a:p>
        </p:txBody>
      </p:sp>
      <p:sp>
        <p:nvSpPr>
          <p:cNvPr id="1884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1186" indent="-268763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79557" indent="-214711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1980" indent="-214711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2900" indent="-214711" algn="l" defTabSz="8963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5324" indent="-214711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07746" indent="-214711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0171" indent="-214711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2593" indent="-214711" defTabSz="8963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4EA410-4929-42CA-A245-9EE646E4F9DF}" type="slidenum">
              <a:rPr lang="fi-FI" altLang="fi-FI" sz="9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fi-FI" altLang="fi-FI" sz="9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9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04865CC5-89B1-482C-8C5D-D850CFCFBC01}" type="slidenum">
              <a:rPr lang="en-GB" altLang="fi-FI" sz="800"/>
              <a:pPr algn="r" defTabSz="914400"/>
              <a:t>47</a:t>
            </a:fld>
            <a:endParaRPr lang="en-GB" altLang="fi-FI" sz="8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696318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CCDB2AEF-A0CF-44B6-8F47-8901B73DB7AE}" type="slidenum">
              <a:rPr lang="en-GB" altLang="fi-FI" sz="800"/>
              <a:pPr algn="r" defTabSz="914400"/>
              <a:t>50</a:t>
            </a:fld>
            <a:endParaRPr lang="en-GB" altLang="fi-FI" sz="8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73386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C8E39922-7CA9-4683-8DBC-021F9AB292E3}" type="slidenum">
              <a:rPr lang="en-GB" altLang="fi-FI" sz="800"/>
              <a:pPr algn="r" defTabSz="914400"/>
              <a:t>52</a:t>
            </a:fld>
            <a:endParaRPr lang="en-GB" altLang="fi-FI" sz="8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21516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A3AB2090-BA13-4E0B-8F93-7A9BC24E6003}" type="slidenum">
              <a:rPr lang="en-GB" altLang="fi-FI" sz="800"/>
              <a:pPr algn="r" defTabSz="914400"/>
              <a:t>53</a:t>
            </a:fld>
            <a:endParaRPr lang="en-GB" altLang="fi-FI" sz="8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3990712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3F986B89-4790-4446-BF84-778289528DD8}" type="slidenum">
              <a:rPr lang="en-GB" altLang="fi-FI" sz="800"/>
              <a:pPr algn="r" defTabSz="914400"/>
              <a:t>54</a:t>
            </a:fld>
            <a:endParaRPr lang="en-GB" altLang="fi-FI" sz="8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685661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2E079006-BD9F-4ACB-970A-47072F57A886}" type="slidenum">
              <a:rPr lang="en-GB" altLang="fi-FI" sz="800"/>
              <a:pPr algn="r" defTabSz="914400"/>
              <a:t>55</a:t>
            </a:fld>
            <a:endParaRPr lang="en-GB" altLang="fi-FI" sz="8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1597124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8255CC76-56B7-41FD-BD61-3D34EC4B330E}" type="slidenum">
              <a:rPr lang="en-GB" altLang="fi-FI" sz="800"/>
              <a:pPr algn="r" defTabSz="914400"/>
              <a:t>56</a:t>
            </a:fld>
            <a:endParaRPr lang="en-GB" altLang="fi-FI" sz="8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91887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fi-FI" smtClean="0"/>
              <a:t>Prokaryotes, all microbes </a:t>
            </a:r>
          </a:p>
          <a:p>
            <a:r>
              <a:rPr lang="en-GB" altLang="fi-FI" smtClean="0"/>
              <a:t>chromosome (DNA) in cell, not surrounded by cell membrane</a:t>
            </a:r>
          </a:p>
          <a:p>
            <a:r>
              <a:rPr lang="en-GB" altLang="fi-FI" smtClean="0"/>
              <a:t> </a:t>
            </a:r>
          </a:p>
          <a:p>
            <a:r>
              <a:rPr lang="en-GB" altLang="fi-FI" smtClean="0"/>
              <a:t>Eukaryotes, fungi, protists consider as microbes </a:t>
            </a:r>
          </a:p>
          <a:p>
            <a:r>
              <a:rPr lang="en-GB" altLang="fi-FI" smtClean="0"/>
              <a:t>cromosome in the nucleous, which is surrounded by membrane, greek karyon = nut</a:t>
            </a:r>
            <a:endParaRPr lang="fi-FI" altLang="fi-FI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FFD08-7F57-4181-994D-0747E3A3AB7C}" type="slidenum">
              <a:rPr lang="fi-FI" altLang="fi-FI" sz="900">
                <a:solidFill>
                  <a:prstClr val="black"/>
                </a:solidFill>
              </a:rPr>
              <a:pPr eaLnBrk="1" hangingPunct="1"/>
              <a:t>5</a:t>
            </a:fld>
            <a:endParaRPr lang="fi-FI" altLang="fi-FI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09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36C40192-720B-4D1B-AFC9-7D794712C698}" type="slidenum">
              <a:rPr lang="en-GB" altLang="fi-FI" sz="800"/>
              <a:pPr algn="r" defTabSz="914400"/>
              <a:t>57</a:t>
            </a:fld>
            <a:endParaRPr lang="en-GB" altLang="fi-FI" sz="8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213375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A90AF903-1737-469C-B4DC-EA82AF3B0482}" type="slidenum">
              <a:rPr lang="en-GB" altLang="fi-FI" sz="800"/>
              <a:pPr algn="r" defTabSz="914400"/>
              <a:t>58</a:t>
            </a:fld>
            <a:endParaRPr lang="en-GB" altLang="fi-FI" sz="8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2711028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6398758F-D0AB-4624-B63F-021122CCC75B}" type="slidenum">
              <a:rPr lang="en-GB" altLang="fi-FI" sz="800"/>
              <a:pPr algn="r" defTabSz="914400"/>
              <a:t>59</a:t>
            </a:fld>
            <a:endParaRPr lang="en-GB" altLang="fi-FI" sz="8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2926029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74C4938B-A3B4-4AC3-8C92-5F3D2062EC91}" type="slidenum">
              <a:rPr lang="en-GB" altLang="fi-FI" sz="800"/>
              <a:pPr algn="r" defTabSz="914400"/>
              <a:t>60</a:t>
            </a:fld>
            <a:endParaRPr lang="en-GB" altLang="fi-FI" sz="8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382980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6A470F25-E954-46BD-B66A-86998A2DEBBB}" type="slidenum">
              <a:rPr lang="en-GB" altLang="fi-FI" sz="800"/>
              <a:pPr algn="r" defTabSz="914400"/>
              <a:t>61</a:t>
            </a:fld>
            <a:endParaRPr lang="en-GB" altLang="fi-FI" sz="8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1220344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246C3F9F-E20E-432D-80B7-9A3A380AA1B5}" type="slidenum">
              <a:rPr lang="en-GB" altLang="fi-FI" sz="800"/>
              <a:pPr algn="r" defTabSz="914400"/>
              <a:t>62</a:t>
            </a:fld>
            <a:endParaRPr lang="en-GB" altLang="fi-FI" sz="8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2118263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CD403D44-E766-4C53-8297-E388F1CF6AB2}" type="slidenum">
              <a:rPr lang="en-GB" altLang="fi-FI" sz="800"/>
              <a:pPr algn="r" defTabSz="914400"/>
              <a:t>63</a:t>
            </a:fld>
            <a:endParaRPr lang="en-GB" altLang="fi-FI" sz="8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1892081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108F1D4B-C15F-44C1-BF04-40F96FF5B4EF}" type="slidenum">
              <a:rPr lang="en-GB" altLang="fi-FI" sz="800"/>
              <a:pPr algn="r" defTabSz="914400"/>
              <a:t>64</a:t>
            </a:fld>
            <a:endParaRPr lang="en-GB" altLang="fi-FI" sz="8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118281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A8F557B2-C8C7-4879-867D-FDD73A1B24E9}" type="slidenum">
              <a:rPr lang="en-GB" altLang="fi-FI" sz="800"/>
              <a:pPr algn="r" defTabSz="914400"/>
              <a:t>7</a:t>
            </a:fld>
            <a:endParaRPr lang="en-GB" altLang="fi-FI" sz="8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166070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91025639-D9EF-4A63-BA26-4D8CC0C81B44}" type="slidenum">
              <a:rPr lang="en-GB" altLang="fi-FI" sz="800"/>
              <a:pPr algn="r" defTabSz="914400"/>
              <a:t>13</a:t>
            </a:fld>
            <a:endParaRPr lang="en-GB" altLang="fi-FI" sz="8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145056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Animal  and plant cells quite similar</a:t>
            </a:r>
          </a:p>
          <a:p>
            <a:r>
              <a:rPr lang="fi-FI" altLang="fi-FI" smtClean="0"/>
              <a:t>Lysosomes </a:t>
            </a:r>
            <a:r>
              <a:rPr lang="en-US" altLang="fi-FI" smtClean="0"/>
              <a:t>cellular organelles that contain enzymes that break down waste materials and cellular debris.</a:t>
            </a:r>
            <a:endParaRPr lang="fi-FI" altLang="fi-FI" smtClean="0"/>
          </a:p>
          <a:p>
            <a:r>
              <a:rPr lang="fi-FI" altLang="fi-FI" smtClean="0"/>
              <a:t>Vacuoles do the work of Lysosomes in plant cells</a:t>
            </a:r>
          </a:p>
          <a:p>
            <a:r>
              <a:rPr lang="en-US" altLang="fi-FI" smtClean="0"/>
              <a:t>cytoskeletal filaments are microfilaments, intermediate filaments and microtubules. The cytoskeleton provides the cell with structure and shape</a:t>
            </a:r>
            <a:endParaRPr lang="fi-FI" altLang="fi-FI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65A438-8091-488A-9AFD-3EDC3FB098D8}" type="slidenum">
              <a:rPr lang="fi-FI" altLang="fi-FI" sz="900">
                <a:solidFill>
                  <a:prstClr val="black"/>
                </a:solidFill>
              </a:rPr>
              <a:pPr eaLnBrk="1" hangingPunct="1"/>
              <a:t>18</a:t>
            </a:fld>
            <a:endParaRPr lang="fi-FI" altLang="fi-FI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991" y="4347195"/>
            <a:ext cx="5030018" cy="3849359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5593" tIns="42045" rIns="85593" bIns="42045"/>
          <a:lstStyle/>
          <a:p>
            <a:endParaRPr lang="en-US" altLang="fi-FI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40332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94EFE608-B245-4E3F-B299-8B697F4C9E07}" type="slidenum">
              <a:rPr lang="en-GB" altLang="fi-FI" sz="800"/>
              <a:pPr algn="r" defTabSz="914400"/>
              <a:t>23</a:t>
            </a:fld>
            <a:endParaRPr lang="en-GB" altLang="fi-FI" sz="8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342271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β-1,3-d-glucan, the integrity of the fungal cell wall is compromised, leading to increased osmotic fragility and the eventual </a:t>
            </a:r>
            <a:r>
              <a:rPr lang="en-US" dirty="0" err="1" smtClean="0"/>
              <a:t>lysis</a:t>
            </a:r>
            <a:r>
              <a:rPr lang="en-US" dirty="0" smtClean="0"/>
              <a:t> of the fungal cell.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>
                <a:solidFill>
                  <a:prstClr val="black"/>
                </a:solidFill>
              </a:rPr>
              <a:pPr/>
              <a:t>24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/>
            <a:fld id="{7A8B72BF-315F-48E5-8043-590612DF821B}" type="slidenum">
              <a:rPr lang="en-GB" altLang="fi-FI" sz="800"/>
              <a:pPr algn="r" defTabSz="914400"/>
              <a:t>29</a:t>
            </a:fld>
            <a:endParaRPr lang="en-GB" altLang="fi-FI" sz="8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23087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20A7CC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Päiväykse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D898C-097C-4FBE-A3E7-96CB8D07B729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6" name="Alatunnisteen paikkamerk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8145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CA88-4E71-4D5B-A140-841B6C23728E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3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  <p:sldLayoutId id="2147483663" r:id="rId13"/>
    <p:sldLayoutId id="2147483664" r:id="rId14"/>
  </p:sldLayoutIdLst>
  <p:transition spd="med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hyvarinen@thl.fi" TargetMode="External"/><Relationship Id="rId4" Type="http://schemas.openxmlformats.org/officeDocument/2006/relationships/hyperlink" Target="mailto:hannu.viitanen@luukku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jut.reiman@ttl.f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pn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5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6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1.3 MIKROBIOLOGIAN PERUSTEET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4 H</a:t>
            </a:r>
          </a:p>
          <a:p>
            <a:r>
              <a:rPr lang="fi-FI" dirty="0"/>
              <a:t>3</a:t>
            </a:r>
            <a:r>
              <a:rPr lang="fi-FI" dirty="0" smtClean="0"/>
              <a:t>+62 DIAA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Mikrobien yleiset kasvuvaatimukset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Vesi</a:t>
            </a:r>
            <a:r>
              <a:rPr lang="fi-FI" dirty="0" smtClean="0"/>
              <a:t> tai veden lähde</a:t>
            </a:r>
          </a:p>
          <a:p>
            <a:r>
              <a:rPr lang="fi-FI" b="1" dirty="0" smtClean="0"/>
              <a:t>Hiili</a:t>
            </a:r>
            <a:r>
              <a:rPr lang="fi-FI" dirty="0" smtClean="0"/>
              <a:t> (C) orgaanisesta lähteestä</a:t>
            </a:r>
          </a:p>
          <a:p>
            <a:pPr marL="536575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proteiinit, rasvat ja hiilihydraatit </a:t>
            </a:r>
          </a:p>
          <a:p>
            <a:r>
              <a:rPr lang="fi-FI" b="1" dirty="0" smtClean="0"/>
              <a:t>Typpi</a:t>
            </a:r>
            <a:r>
              <a:rPr lang="fi-FI" dirty="0" smtClean="0"/>
              <a:t> (N) ilmasta</a:t>
            </a:r>
          </a:p>
          <a:p>
            <a:pPr marL="536575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proteiinisynteesi, aminohapot, DNA, RNA</a:t>
            </a:r>
          </a:p>
          <a:p>
            <a:r>
              <a:rPr lang="fi-FI" b="1" dirty="0" smtClean="0"/>
              <a:t>Fosfori</a:t>
            </a:r>
            <a:r>
              <a:rPr lang="fi-FI" dirty="0" smtClean="0"/>
              <a:t> (P) maaperästä </a:t>
            </a:r>
          </a:p>
          <a:p>
            <a:pPr marL="536575" lvl="1" indent="0">
              <a:buNone/>
            </a:pPr>
            <a:r>
              <a:rPr lang="fi-FI" dirty="0" err="1" smtClean="0">
                <a:sym typeface="Wingdings" panose="05000000000000000000" pitchFamily="2" charset="2"/>
              </a:rPr>
              <a:t></a:t>
            </a:r>
            <a:r>
              <a:rPr lang="fi-FI" dirty="0" err="1" smtClean="0"/>
              <a:t>nukleiinihapposynteesi</a:t>
            </a:r>
            <a:r>
              <a:rPr lang="fi-FI" dirty="0" smtClean="0"/>
              <a:t> ja </a:t>
            </a:r>
            <a:r>
              <a:rPr lang="fi-FI" dirty="0" err="1" smtClean="0"/>
              <a:t>fosfolipidien</a:t>
            </a:r>
            <a:r>
              <a:rPr lang="fi-FI" dirty="0" smtClean="0"/>
              <a:t> valmistaminen</a:t>
            </a:r>
          </a:p>
          <a:p>
            <a:pPr marL="357188" lvl="1" indent="-357188">
              <a:buFont typeface="Arial" pitchFamily="34" charset="0"/>
              <a:buChar char="•"/>
            </a:pPr>
            <a:r>
              <a:rPr lang="fi-FI" sz="2000" b="1" dirty="0"/>
              <a:t>Happi </a:t>
            </a:r>
            <a:r>
              <a:rPr lang="fi-FI" sz="2000" dirty="0"/>
              <a:t>(</a:t>
            </a:r>
            <a:r>
              <a:rPr lang="en-GB" altLang="fi-FI" sz="2000" dirty="0"/>
              <a:t>O2</a:t>
            </a:r>
            <a:r>
              <a:rPr lang="fi-FI" sz="2000" dirty="0"/>
              <a:t>) ilmasta </a:t>
            </a:r>
          </a:p>
          <a:p>
            <a:pPr marL="536575" lvl="1" indent="0">
              <a:buFont typeface="Arial" pitchFamily="34" charset="0"/>
              <a:buNone/>
            </a:pP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aerobiset bakteerit tarvitsevat aineenvaihduntaan</a:t>
            </a:r>
          </a:p>
          <a:p>
            <a:r>
              <a:rPr lang="fi-FI" b="1" dirty="0" smtClean="0"/>
              <a:t>Hivenaineet</a:t>
            </a:r>
            <a:r>
              <a:rPr lang="fi-FI" dirty="0" smtClean="0"/>
              <a:t> maaperästä</a:t>
            </a:r>
          </a:p>
          <a:p>
            <a:pPr marL="536575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rauta (</a:t>
            </a:r>
            <a:r>
              <a:rPr lang="fi-FI" dirty="0" err="1" smtClean="0"/>
              <a:t>Fe</a:t>
            </a:r>
            <a:r>
              <a:rPr lang="fi-FI" dirty="0" smtClean="0"/>
              <a:t>), kupari (</a:t>
            </a:r>
            <a:r>
              <a:rPr lang="fi-FI" dirty="0" err="1" smtClean="0"/>
              <a:t>Cu</a:t>
            </a:r>
            <a:r>
              <a:rPr lang="fi-FI" dirty="0" smtClean="0"/>
              <a:t>), sinkki (</a:t>
            </a:r>
            <a:r>
              <a:rPr lang="fi-FI" dirty="0" err="1" smtClean="0"/>
              <a:t>Zn</a:t>
            </a:r>
            <a:r>
              <a:rPr lang="fi-FI" dirty="0" smtClean="0"/>
              <a:t>) entsyymien valmistamiseen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26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/>
              <a:t>Virus</a:t>
            </a:r>
            <a:endParaRPr lang="fi-FI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altLang="fi-FI" dirty="0" smtClean="0"/>
              <a:t>Hyvin pieni organismi (&lt; 1 </a:t>
            </a:r>
            <a:r>
              <a:rPr lang="el-GR" altLang="fi-FI" dirty="0" smtClean="0"/>
              <a:t>μ</a:t>
            </a:r>
            <a:r>
              <a:rPr lang="fi-FI" altLang="fi-FI" dirty="0" smtClean="0"/>
              <a:t>m)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Ei kuulu </a:t>
            </a:r>
            <a:r>
              <a:rPr lang="fi-FI" altLang="fi-FI" dirty="0" err="1" smtClean="0"/>
              <a:t>prokaryootteihin</a:t>
            </a:r>
            <a:r>
              <a:rPr lang="fi-FI" altLang="fi-FI" dirty="0" smtClean="0"/>
              <a:t> eikä </a:t>
            </a:r>
            <a:r>
              <a:rPr lang="fi-FI" altLang="fi-FI" dirty="0" err="1" smtClean="0"/>
              <a:t>eukaryootteihin</a:t>
            </a:r>
            <a:endParaRPr lang="fi-FI" altLang="fi-FI" dirty="0" smtClean="0"/>
          </a:p>
          <a:p>
            <a:pPr>
              <a:lnSpc>
                <a:spcPct val="100000"/>
              </a:lnSpc>
            </a:pPr>
            <a:r>
              <a:rPr lang="en-US" altLang="fi-FI" dirty="0" err="1" smtClean="0"/>
              <a:t>Tarvitsee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elävän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isännän</a:t>
            </a:r>
            <a:r>
              <a:rPr lang="en-US" altLang="fi-FI" dirty="0" smtClean="0"/>
              <a:t> (</a:t>
            </a:r>
            <a:r>
              <a:rPr lang="en-US" altLang="fi-FI" dirty="0" err="1" smtClean="0"/>
              <a:t>mikrobi</a:t>
            </a:r>
            <a:r>
              <a:rPr lang="en-US" altLang="fi-FI" dirty="0" smtClean="0"/>
              <a:t>, </a:t>
            </a:r>
            <a:r>
              <a:rPr lang="en-US" altLang="fi-FI" dirty="0" err="1" smtClean="0"/>
              <a:t>kasvi</a:t>
            </a:r>
            <a:r>
              <a:rPr lang="en-US" altLang="fi-FI" dirty="0" smtClean="0"/>
              <a:t>, </a:t>
            </a:r>
            <a:r>
              <a:rPr lang="en-US" altLang="fi-FI" dirty="0" err="1" smtClean="0"/>
              <a:t>eläin</a:t>
            </a:r>
            <a:r>
              <a:rPr lang="en-US" altLang="fi-FI" dirty="0" smtClean="0"/>
              <a:t> tai </a:t>
            </a:r>
            <a:r>
              <a:rPr lang="en-US" altLang="fi-FI" dirty="0" err="1" smtClean="0"/>
              <a:t>ihminen</a:t>
            </a:r>
            <a:r>
              <a:rPr lang="en-US" altLang="fi-FI" dirty="0" smtClean="0"/>
              <a:t>) </a:t>
            </a:r>
            <a:r>
              <a:rPr lang="en-US" altLang="fi-FI" dirty="0" err="1" smtClean="0"/>
              <a:t>lisääntyäkseen</a:t>
            </a:r>
            <a:endParaRPr lang="fi-FI" altLang="fi-FI" dirty="0" smtClean="0"/>
          </a:p>
          <a:p>
            <a:pPr>
              <a:lnSpc>
                <a:spcPct val="100000"/>
              </a:lnSpc>
            </a:pPr>
            <a:r>
              <a:rPr lang="fi-FI" altLang="fi-FI" dirty="0" smtClean="0"/>
              <a:t>Geneettinen aines (DNA tai RNA) on vapaana vaipan sisällä</a:t>
            </a:r>
          </a:p>
          <a:p>
            <a:pPr>
              <a:lnSpc>
                <a:spcPct val="100000"/>
              </a:lnSpc>
            </a:pPr>
            <a:r>
              <a:rPr lang="fi-FI" altLang="fi-FI" dirty="0"/>
              <a:t>I</a:t>
            </a:r>
            <a:r>
              <a:rPr lang="en-US" altLang="fi-FI" dirty="0" err="1" smtClean="0"/>
              <a:t>nfektiokykyisellä</a:t>
            </a:r>
            <a:r>
              <a:rPr lang="en-US" altLang="fi-FI" dirty="0" smtClean="0"/>
              <a:t> </a:t>
            </a:r>
            <a:r>
              <a:rPr lang="en-US" altLang="fi-FI" dirty="0" err="1"/>
              <a:t>viruksella</a:t>
            </a:r>
            <a:r>
              <a:rPr lang="en-US" altLang="fi-FI" dirty="0"/>
              <a:t> 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kyky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tarttua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tunkeutua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elävään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soluun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lisääntyy</a:t>
            </a:r>
            <a:endParaRPr lang="en-US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fi-FI" dirty="0" err="1" smtClean="0"/>
              <a:t>Taudinaiheuttajia</a:t>
            </a:r>
            <a:r>
              <a:rPr lang="en-US" altLang="fi-FI" dirty="0" smtClean="0"/>
              <a:t> </a:t>
            </a:r>
            <a:r>
              <a:rPr lang="fi-FI" altLang="fi-FI" dirty="0" smtClean="0"/>
              <a:t>(tuhkarokko, influenssa, AIDS, SARS)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Bakteerien virukset ovat </a:t>
            </a:r>
            <a:r>
              <a:rPr lang="fi-FI" altLang="fi-FI" dirty="0" err="1" smtClean="0"/>
              <a:t>bakteriofaageja</a:t>
            </a:r>
            <a:endParaRPr lang="fi-FI" altLang="fi-FI" dirty="0" smtClean="0"/>
          </a:p>
        </p:txBody>
      </p:sp>
      <p:sp>
        <p:nvSpPr>
          <p:cNvPr id="358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BB4E48-1511-431C-8399-64E335FC9646}" type="slidenum">
              <a:rPr lang="en-GB" altLang="fi-FI" sz="1000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79"/>
          <a:stretch>
            <a:fillRect/>
          </a:stretch>
        </p:blipFill>
        <p:spPr bwMode="auto">
          <a:xfrm>
            <a:off x="1043608" y="4886984"/>
            <a:ext cx="6192688" cy="16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349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Prokaryootti-</a:t>
            </a:r>
            <a:r>
              <a:rPr lang="fi-FI" dirty="0" smtClean="0"/>
              <a:t>  ja </a:t>
            </a:r>
            <a:r>
              <a:rPr lang="fi-FI" dirty="0" err="1" smtClean="0"/>
              <a:t>eukaryoottisolu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544" y="1734438"/>
            <a:ext cx="5053725" cy="33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12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540020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0000"/>
                </a:solidFill>
              </a:rPr>
              <a:t>http://ultimatebiologyproject.wordpress.com/page/2/</a:t>
            </a:r>
          </a:p>
        </p:txBody>
      </p:sp>
    </p:spTree>
    <p:extLst>
      <p:ext uri="{BB962C8B-B14F-4D97-AF65-F5344CB8AC3E}">
        <p14:creationId xmlns:p14="http://schemas.microsoft.com/office/powerpoint/2010/main" val="26370902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Prokaryootit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: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Bakteerit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r>
              <a:rPr lang="en-US" altLang="fi-FI" dirty="0" err="1" smtClean="0"/>
              <a:t>Pieniä</a:t>
            </a:r>
            <a:r>
              <a:rPr lang="en-US" altLang="fi-FI" dirty="0"/>
              <a:t>, </a:t>
            </a:r>
            <a:r>
              <a:rPr lang="en-US" altLang="fi-FI" dirty="0" err="1"/>
              <a:t>läpimitta</a:t>
            </a:r>
            <a:r>
              <a:rPr lang="en-US" altLang="fi-FI" dirty="0"/>
              <a:t> </a:t>
            </a:r>
            <a:r>
              <a:rPr lang="en-US" altLang="fi-FI" dirty="0" err="1"/>
              <a:t>noin</a:t>
            </a:r>
            <a:r>
              <a:rPr lang="en-US" altLang="fi-FI" dirty="0"/>
              <a:t> 1 </a:t>
            </a:r>
            <a:r>
              <a:rPr lang="en-US" altLang="fi-FI" dirty="0" err="1"/>
              <a:t>mikrometri</a:t>
            </a:r>
            <a:endParaRPr lang="en-US" altLang="fi-FI" dirty="0"/>
          </a:p>
          <a:p>
            <a:r>
              <a:rPr lang="en-US" altLang="fi-FI" dirty="0" err="1" smtClean="0"/>
              <a:t>Yksisoluisia</a:t>
            </a:r>
            <a:endParaRPr lang="en-US" altLang="fi-FI" dirty="0"/>
          </a:p>
          <a:p>
            <a:r>
              <a:rPr lang="en-US" altLang="fi-FI" dirty="0" err="1" smtClean="0"/>
              <a:t>Muoto</a:t>
            </a:r>
            <a:r>
              <a:rPr lang="en-US" altLang="fi-FI" dirty="0" smtClean="0"/>
              <a:t> </a:t>
            </a:r>
            <a:r>
              <a:rPr lang="en-US" altLang="fi-FI" dirty="0" err="1"/>
              <a:t>voi</a:t>
            </a:r>
            <a:r>
              <a:rPr lang="en-US" altLang="fi-FI" dirty="0"/>
              <a:t> </a:t>
            </a:r>
            <a:r>
              <a:rPr lang="en-US" altLang="fi-FI" dirty="0" err="1"/>
              <a:t>vaihdella</a:t>
            </a:r>
            <a:r>
              <a:rPr lang="en-US" altLang="fi-FI" dirty="0"/>
              <a:t> </a:t>
            </a:r>
            <a:r>
              <a:rPr lang="en-US" altLang="fi-FI" dirty="0" err="1"/>
              <a:t>pallomaisesta</a:t>
            </a:r>
            <a:r>
              <a:rPr lang="en-US" altLang="fi-FI" dirty="0"/>
              <a:t> </a:t>
            </a:r>
            <a:r>
              <a:rPr lang="en-US" altLang="fi-FI" dirty="0" err="1"/>
              <a:t>käärmemäiseen</a:t>
            </a:r>
            <a:endParaRPr lang="en-US" altLang="fi-FI" dirty="0"/>
          </a:p>
          <a:p>
            <a:r>
              <a:rPr lang="en-US" altLang="fi-FI" dirty="0" err="1" smtClean="0"/>
              <a:t>Jotkut</a:t>
            </a:r>
            <a:r>
              <a:rPr lang="en-US" altLang="fi-FI" dirty="0" smtClean="0"/>
              <a:t> </a:t>
            </a:r>
            <a:r>
              <a:rPr lang="en-US" altLang="fi-FI" dirty="0" err="1"/>
              <a:t>lajit</a:t>
            </a:r>
            <a:r>
              <a:rPr lang="en-US" altLang="fi-FI" dirty="0"/>
              <a:t> </a:t>
            </a:r>
            <a:r>
              <a:rPr lang="en-US" altLang="fi-FI" dirty="0" err="1"/>
              <a:t>liikkumiskykyisiä</a:t>
            </a:r>
            <a:endParaRPr lang="en-US" altLang="fi-FI" dirty="0"/>
          </a:p>
          <a:p>
            <a:r>
              <a:rPr lang="en-US" altLang="fi-FI" dirty="0" err="1" smtClean="0"/>
              <a:t>Joillakin</a:t>
            </a:r>
            <a:r>
              <a:rPr lang="en-US" altLang="fi-FI" dirty="0" smtClean="0"/>
              <a:t> </a:t>
            </a:r>
            <a:r>
              <a:rPr lang="en-US" altLang="fi-FI" dirty="0"/>
              <a:t>Gram-</a:t>
            </a:r>
            <a:r>
              <a:rPr lang="en-US" altLang="fi-FI" dirty="0" err="1"/>
              <a:t>positiivisilla</a:t>
            </a:r>
            <a:r>
              <a:rPr lang="en-US" altLang="fi-FI" dirty="0"/>
              <a:t> </a:t>
            </a:r>
            <a:r>
              <a:rPr lang="en-US" altLang="fi-FI" dirty="0" err="1"/>
              <a:t>bakteereilla</a:t>
            </a:r>
            <a:r>
              <a:rPr lang="en-US" altLang="fi-FI" dirty="0"/>
              <a:t> </a:t>
            </a:r>
            <a:r>
              <a:rPr lang="en-US" altLang="fi-FI" dirty="0" err="1"/>
              <a:t>kyky</a:t>
            </a:r>
            <a:r>
              <a:rPr lang="en-US" altLang="fi-FI" dirty="0"/>
              <a:t> </a:t>
            </a:r>
            <a:r>
              <a:rPr lang="en-US" altLang="fi-FI" dirty="0" err="1"/>
              <a:t>muodostaa</a:t>
            </a:r>
            <a:r>
              <a:rPr lang="en-US" altLang="fi-FI" dirty="0"/>
              <a:t> </a:t>
            </a:r>
            <a:r>
              <a:rPr lang="en-US" altLang="fi-FI" dirty="0" err="1"/>
              <a:t>itiöitä</a:t>
            </a:r>
            <a:r>
              <a:rPr lang="en-US" altLang="fi-FI" dirty="0"/>
              <a:t> (</a:t>
            </a:r>
            <a:r>
              <a:rPr lang="en-US" altLang="fi-FI" dirty="0" err="1"/>
              <a:t>esim</a:t>
            </a:r>
            <a:r>
              <a:rPr lang="en-US" altLang="fi-FI" dirty="0"/>
              <a:t>. Streptomyces), </a:t>
            </a:r>
            <a:r>
              <a:rPr lang="en-US" altLang="fi-FI" dirty="0" err="1"/>
              <a:t>myös</a:t>
            </a:r>
            <a:r>
              <a:rPr lang="en-US" altLang="fi-FI" dirty="0"/>
              <a:t> </a:t>
            </a:r>
            <a:r>
              <a:rPr lang="en-US" altLang="fi-FI" dirty="0" err="1"/>
              <a:t>olosuhteiden</a:t>
            </a:r>
            <a:r>
              <a:rPr lang="en-US" altLang="fi-FI" dirty="0"/>
              <a:t> </a:t>
            </a:r>
            <a:r>
              <a:rPr lang="en-US" altLang="fi-FI" dirty="0" err="1"/>
              <a:t>muuttuessa</a:t>
            </a:r>
            <a:r>
              <a:rPr lang="en-US" altLang="fi-FI" dirty="0"/>
              <a:t> </a:t>
            </a:r>
            <a:r>
              <a:rPr lang="en-US" altLang="fi-FI" dirty="0" err="1"/>
              <a:t>epäedullisiksi</a:t>
            </a:r>
            <a:r>
              <a:rPr lang="en-US" altLang="fi-FI" dirty="0"/>
              <a:t> </a:t>
            </a:r>
          </a:p>
          <a:p>
            <a:r>
              <a:rPr lang="en-US" altLang="fi-FI" dirty="0" err="1" smtClean="0"/>
              <a:t>Itiö</a:t>
            </a:r>
            <a:r>
              <a:rPr lang="en-US" altLang="fi-FI" dirty="0" smtClean="0"/>
              <a:t> </a:t>
            </a:r>
            <a:r>
              <a:rPr lang="en-US" altLang="fi-FI" dirty="0" err="1"/>
              <a:t>kestää</a:t>
            </a:r>
            <a:r>
              <a:rPr lang="en-US" altLang="fi-FI" dirty="0"/>
              <a:t> </a:t>
            </a:r>
            <a:r>
              <a:rPr lang="en-US" altLang="fi-FI" dirty="0" err="1"/>
              <a:t>kuivuutta</a:t>
            </a:r>
            <a:r>
              <a:rPr lang="en-US" altLang="fi-FI" dirty="0"/>
              <a:t>, </a:t>
            </a:r>
            <a:r>
              <a:rPr lang="en-US" altLang="fi-FI" dirty="0" err="1"/>
              <a:t>lämpöä</a:t>
            </a:r>
            <a:r>
              <a:rPr lang="en-US" altLang="fi-FI" dirty="0"/>
              <a:t> ja </a:t>
            </a:r>
            <a:r>
              <a:rPr lang="en-US" altLang="fi-FI" dirty="0" err="1" smtClean="0"/>
              <a:t>säteilyä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varsinaista</a:t>
            </a:r>
            <a:r>
              <a:rPr lang="en-US" altLang="fi-FI" dirty="0" smtClean="0"/>
              <a:t> </a:t>
            </a:r>
            <a:r>
              <a:rPr lang="en-US" altLang="fi-FI" dirty="0" err="1"/>
              <a:t>bakteeria</a:t>
            </a:r>
            <a:r>
              <a:rPr lang="en-US" altLang="fi-FI" dirty="0"/>
              <a:t> </a:t>
            </a:r>
            <a:r>
              <a:rPr lang="en-US" altLang="fi-FI" dirty="0" err="1"/>
              <a:t>paremmin</a:t>
            </a:r>
            <a:endParaRPr lang="en-US" altLang="fi-FI" dirty="0"/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4B8-5BEA-4072-B283-C99745F28D82}" type="slidenum">
              <a:rPr lang="fi-FI" altLang="fi-FI"/>
              <a:pPr/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832241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Prokaryootit</a:t>
            </a:r>
            <a:r>
              <a:rPr lang="fi-FI" dirty="0" smtClean="0"/>
              <a:t>: Bakteerit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dirty="0" smtClean="0"/>
              <a:t>~ 40 miljoonaa bakteerisolua grammassa maata</a:t>
            </a:r>
          </a:p>
          <a:p>
            <a:r>
              <a:rPr lang="fi-FI" sz="2200" dirty="0" smtClean="0"/>
              <a:t>~ 1 miljoona bakteerisolua millilitrassa makeaa vettä</a:t>
            </a:r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200" dirty="0" smtClean="0"/>
              <a:t>Bakteerien biomassa ylittää kaikkien kasvien + eläinten yhteenlasketun biomassan</a:t>
            </a:r>
          </a:p>
          <a:p>
            <a:r>
              <a:rPr lang="fi-FI" sz="2200" dirty="0" smtClean="0"/>
              <a:t>Ihmisessä on 10x enemmän bakteerisoluja kuin ihmisen omia soluja, eniten bakteereita on suolistossa ja iholla</a:t>
            </a:r>
          </a:p>
          <a:p>
            <a:endParaRPr lang="fi-FI" sz="2200" dirty="0" smtClean="0"/>
          </a:p>
          <a:p>
            <a:r>
              <a:rPr lang="fi-FI" sz="2200" dirty="0" smtClean="0"/>
              <a:t>Suurinta osaa bakteereista ei ole vielä tunnistettu ja vain noin puolet pääjaksojen bakteereista saadaan kasvatettua agar-maljoilla</a:t>
            </a:r>
            <a:endParaRPr lang="fi-FI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13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6" y="1524183"/>
            <a:ext cx="8640514" cy="500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6E028-7044-4CD8-AEE2-FD4300187458}" type="slidenum">
              <a:rPr lang="en-GB" altLang="fi-FI" sz="100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1008063"/>
          </a:xfrm>
        </p:spPr>
        <p:txBody>
          <a:bodyPr>
            <a:normAutofit/>
          </a:bodyPr>
          <a:lstStyle/>
          <a:p>
            <a:r>
              <a:rPr lang="fi-FI" dirty="0" smtClean="0"/>
              <a:t>Bakteerien solukalvon rakenne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0181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i-FI" dirty="0" err="1" smtClean="0"/>
              <a:t>Bakteerit</a:t>
            </a:r>
            <a:r>
              <a:rPr lang="en-GB" altLang="fi-FI" dirty="0" smtClean="0"/>
              <a:t>: </a:t>
            </a:r>
            <a:r>
              <a:rPr lang="en-GB" altLang="fi-FI" dirty="0" err="1" smtClean="0"/>
              <a:t>Aktinomykeetit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eli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sädesienet</a:t>
            </a:r>
            <a:endParaRPr lang="fi-FI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GB" altLang="fi-FI" dirty="0" smtClean="0"/>
              <a:t>Gram-</a:t>
            </a:r>
            <a:r>
              <a:rPr lang="en-GB" altLang="fi-FI" dirty="0" err="1" smtClean="0"/>
              <a:t>positiivinen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bakteeri</a:t>
            </a:r>
            <a:r>
              <a:rPr lang="en-GB" altLang="fi-FI" dirty="0" smtClean="0"/>
              <a:t>, </a:t>
            </a:r>
            <a:r>
              <a:rPr lang="en-GB" altLang="fi-FI" dirty="0" err="1" smtClean="0"/>
              <a:t>joka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kasvaa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kuin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sieni</a:t>
            </a:r>
            <a:r>
              <a:rPr lang="en-GB" altLang="fi-FI" dirty="0" smtClean="0"/>
              <a:t>; </a:t>
            </a:r>
            <a:r>
              <a:rPr lang="en-GB" altLang="fi-FI" dirty="0" err="1" smtClean="0"/>
              <a:t>muodostaa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rihmastoa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itiöitä</a:t>
            </a:r>
            <a:endParaRPr lang="en-GB" altLang="fi-FI" dirty="0" smtClean="0"/>
          </a:p>
          <a:p>
            <a:pPr>
              <a:lnSpc>
                <a:spcPct val="100000"/>
              </a:lnSpc>
            </a:pPr>
            <a:r>
              <a:rPr lang="en-GB" altLang="fi-FI" dirty="0" err="1" smtClean="0"/>
              <a:t>Tärkeä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orgaanisen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aineksen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hajottaja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maaperässä</a:t>
            </a:r>
            <a:r>
              <a:rPr lang="en-GB" altLang="fi-FI" dirty="0" smtClean="0"/>
              <a:t>, </a:t>
            </a:r>
            <a:r>
              <a:rPr lang="en-GB" altLang="fi-FI" dirty="0" err="1" smtClean="0"/>
              <a:t>esiintyy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runsaasti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ilmassa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vedessä</a:t>
            </a:r>
            <a:endParaRPr lang="en-GB" altLang="fi-FI" dirty="0" smtClean="0"/>
          </a:p>
          <a:p>
            <a:pPr>
              <a:lnSpc>
                <a:spcPct val="100000"/>
              </a:lnSpc>
            </a:pPr>
            <a:r>
              <a:rPr lang="en-GB" altLang="fi-FI" dirty="0" err="1" smtClean="0"/>
              <a:t>Tuottaa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useita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bioaktiivisia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sekundaarimetaboliitteja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“</a:t>
            </a:r>
            <a:r>
              <a:rPr lang="en-GB" altLang="fi-FI" dirty="0" err="1" smtClean="0"/>
              <a:t>kellarin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hajua</a:t>
            </a:r>
            <a:r>
              <a:rPr lang="en-GB" altLang="fi-FI" dirty="0" smtClean="0"/>
              <a:t>”</a:t>
            </a:r>
          </a:p>
          <a:p>
            <a:pPr>
              <a:lnSpc>
                <a:spcPct val="100000"/>
              </a:lnSpc>
            </a:pPr>
            <a:r>
              <a:rPr lang="en-GB" altLang="fi-FI" dirty="0" err="1" smtClean="0"/>
              <a:t>Kosteusvaurion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indikaattori</a:t>
            </a:r>
            <a:r>
              <a:rPr lang="en-GB" altLang="fi-FI" dirty="0" smtClean="0"/>
              <a:t> (</a:t>
            </a:r>
            <a:r>
              <a:rPr lang="en-GB" altLang="fi-FI" dirty="0" err="1" smtClean="0"/>
              <a:t>viljelymenetelmällä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määritettynä</a:t>
            </a:r>
            <a:r>
              <a:rPr lang="en-GB" altLang="fi-FI" dirty="0" smtClean="0"/>
              <a:t>)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mahdollinen</a:t>
            </a:r>
            <a:r>
              <a:rPr lang="en-GB" altLang="fi-FI" dirty="0" smtClean="0"/>
              <a:t>  </a:t>
            </a:r>
            <a:br>
              <a:rPr lang="en-GB" altLang="fi-FI" dirty="0" smtClean="0"/>
            </a:br>
            <a:r>
              <a:rPr lang="en-GB" altLang="fi-FI" dirty="0" err="1" smtClean="0"/>
              <a:t>terveyshaittojen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aiheuttaja</a:t>
            </a:r>
            <a:r>
              <a:rPr lang="en-GB" altLang="fi-FI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GB" altLang="fi-FI" dirty="0" smtClean="0"/>
              <a:t>mm. </a:t>
            </a:r>
            <a:r>
              <a:rPr lang="en-GB" altLang="fi-FI" i="1" dirty="0" smtClean="0"/>
              <a:t>Streptomyces, </a:t>
            </a:r>
            <a:r>
              <a:rPr lang="en-GB" altLang="fi-FI" i="1" dirty="0" err="1" smtClean="0"/>
              <a:t>Thermoactinomyces</a:t>
            </a:r>
            <a:endParaRPr lang="en-GB" altLang="fi-FI" i="1" dirty="0" smtClean="0"/>
          </a:p>
          <a:p>
            <a:pPr>
              <a:lnSpc>
                <a:spcPct val="100000"/>
              </a:lnSpc>
            </a:pPr>
            <a:endParaRPr lang="en-GB" altLang="fi-FI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ACA88-4E71-4D5B-A140-841B6C23728E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5"/>
          <a:stretch/>
        </p:blipFill>
        <p:spPr bwMode="auto">
          <a:xfrm>
            <a:off x="5868144" y="4183562"/>
            <a:ext cx="2633152" cy="192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8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err="1" smtClean="0"/>
              <a:t>Prokaryootit</a:t>
            </a:r>
            <a:r>
              <a:rPr lang="fi-FI" altLang="fi-FI" dirty="0" smtClean="0"/>
              <a:t>: Arkit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Yksisoluisia</a:t>
            </a:r>
            <a:r>
              <a:rPr lang="fi-FI" dirty="0" smtClean="0"/>
              <a:t> (Ø 0,1-15 µm)</a:t>
            </a:r>
            <a:endParaRPr lang="fi-FI" dirty="0"/>
          </a:p>
          <a:p>
            <a:pPr>
              <a:defRPr/>
            </a:pPr>
            <a:r>
              <a:rPr lang="fi-FI" dirty="0" smtClean="0"/>
              <a:t>Värjäytyvät vaihtelevasti </a:t>
            </a:r>
            <a:r>
              <a:rPr lang="fi-FI" dirty="0" err="1" smtClean="0"/>
              <a:t>Gram</a:t>
            </a:r>
            <a:r>
              <a:rPr lang="fi-FI" dirty="0" smtClean="0"/>
              <a:t> -värjäyksessä</a:t>
            </a:r>
          </a:p>
          <a:p>
            <a:pPr>
              <a:defRPr/>
            </a:pPr>
            <a:r>
              <a:rPr lang="en-US" dirty="0" err="1" smtClean="0"/>
              <a:t>Soluseinässä</a:t>
            </a:r>
            <a:r>
              <a:rPr lang="en-US" dirty="0" smtClean="0"/>
              <a:t> </a:t>
            </a:r>
            <a:r>
              <a:rPr lang="en-US" dirty="0" err="1" smtClean="0"/>
              <a:t>peptidoglykaania</a:t>
            </a:r>
            <a:endParaRPr lang="en-US" dirty="0" smtClean="0"/>
          </a:p>
          <a:p>
            <a:pPr>
              <a:defRPr/>
            </a:pPr>
            <a:r>
              <a:rPr lang="fi-FI" dirty="0"/>
              <a:t>S</a:t>
            </a:r>
            <a:r>
              <a:rPr lang="fi-FI" dirty="0" smtClean="0"/>
              <a:t>olukalvon rasvahapot glyseroli-eetteri-lipidejä</a:t>
            </a:r>
          </a:p>
          <a:p>
            <a:pPr>
              <a:defRPr/>
            </a:pPr>
            <a:r>
              <a:rPr lang="fi-FI" dirty="0" smtClean="0"/>
              <a:t>Esiintyy runsaasti maaperässä, valtamerissä, kosteikoissa, jopa ihmisen suolistossa jne.</a:t>
            </a:r>
          </a:p>
          <a:p>
            <a:pPr>
              <a:defRPr/>
            </a:pPr>
            <a:r>
              <a:rPr lang="fi-FI" dirty="0" smtClean="0"/>
              <a:t>Todennäköisiä immuunijärjestelmän indusoijia</a:t>
            </a:r>
            <a:endParaRPr lang="fi-FI" dirty="0"/>
          </a:p>
          <a:p>
            <a:pPr marL="84138" indent="0">
              <a:buFontTx/>
              <a:buNone/>
              <a:defRPr/>
            </a:pPr>
            <a:endParaRPr lang="fi-FI" sz="2400" dirty="0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4136BE-FA7F-4311-BBA3-7ADAC01B54AA}" type="slidenum">
              <a:rPr lang="en-GB" altLang="fi-FI" sz="1000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14724"/>
            <a:ext cx="442595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3100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1008063"/>
          </a:xfrm>
        </p:spPr>
        <p:txBody>
          <a:bodyPr/>
          <a:lstStyle/>
          <a:p>
            <a:r>
              <a:rPr lang="fi-FI" altLang="fi-FI" sz="2800" dirty="0" smtClean="0">
                <a:solidFill>
                  <a:srgbClr val="519B2F"/>
                </a:solidFill>
              </a:rPr>
              <a:t/>
            </a:r>
            <a:br>
              <a:rPr lang="fi-FI" altLang="fi-FI" sz="2800" dirty="0" smtClean="0">
                <a:solidFill>
                  <a:srgbClr val="519B2F"/>
                </a:solidFill>
              </a:rPr>
            </a:br>
            <a:r>
              <a:rPr lang="fi-FI" altLang="fi-FI" dirty="0" err="1" smtClean="0"/>
              <a:t>Eukaryoottisolu</a:t>
            </a:r>
            <a:endParaRPr lang="fi-FI" altLang="fi-FI" dirty="0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91205"/>
            <a:ext cx="8218488" cy="4124275"/>
          </a:xfrm>
          <a:noFill/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043608" y="1374376"/>
            <a:ext cx="1402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srgbClr val="000000"/>
                </a:solidFill>
              </a:rPr>
              <a:t>eläinsolu</a:t>
            </a:r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5294462" y="1197530"/>
            <a:ext cx="1452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srgbClr val="000000"/>
                </a:solidFill>
              </a:rPr>
              <a:t>kasvisolu</a:t>
            </a:r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5580112" y="5300055"/>
            <a:ext cx="2313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i-FI" altLang="fi-FI" sz="2000" dirty="0" err="1" smtClean="0">
                <a:solidFill>
                  <a:schemeClr val="accent2"/>
                </a:solidFill>
              </a:rPr>
              <a:t>kloroplastit</a:t>
            </a:r>
            <a:endParaRPr lang="fi-FI" altLang="fi-FI" sz="2000" dirty="0">
              <a:solidFill>
                <a:schemeClr val="accent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i-FI" altLang="fi-FI" sz="2000" dirty="0" smtClean="0">
                <a:solidFill>
                  <a:schemeClr val="accent2"/>
                </a:solidFill>
              </a:rPr>
              <a:t>soluseinä tukee</a:t>
            </a:r>
            <a:endParaRPr lang="fi-FI" altLang="fi-FI" sz="2000" dirty="0">
              <a:solidFill>
                <a:schemeClr val="accent2"/>
              </a:solidFill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1043608" y="5373216"/>
            <a:ext cx="3454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fi-FI" altLang="fi-FI" sz="2000" dirty="0">
                <a:solidFill>
                  <a:schemeClr val="accent2"/>
                </a:solidFill>
                <a:latin typeface="+mn-lt"/>
              </a:rPr>
              <a:t>solulla sisäinen tukiranka </a:t>
            </a:r>
          </a:p>
        </p:txBody>
      </p:sp>
      <p:sp>
        <p:nvSpPr>
          <p:cNvPr id="204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7E5C3-C576-453C-BD08-7688DE46E246}" type="slidenum">
              <a:rPr lang="en-GB" altLang="fi-FI" sz="1000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389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GB" altLang="fi-FI" dirty="0" smtClean="0">
                <a:solidFill>
                  <a:srgbClr val="519B2F"/>
                </a:solidFill>
              </a:rPr>
              <a:t/>
            </a:r>
            <a:br>
              <a:rPr lang="en-GB" altLang="fi-FI" dirty="0" smtClean="0">
                <a:solidFill>
                  <a:srgbClr val="519B2F"/>
                </a:solidFill>
              </a:rPr>
            </a:br>
            <a:r>
              <a:rPr lang="en-GB" altLang="fi-FI" dirty="0">
                <a:solidFill>
                  <a:srgbClr val="519B2F"/>
                </a:solidFill>
              </a:rPr>
              <a:t/>
            </a:r>
            <a:br>
              <a:rPr lang="en-GB" altLang="fi-FI" dirty="0">
                <a:solidFill>
                  <a:srgbClr val="519B2F"/>
                </a:solidFill>
              </a:rPr>
            </a:br>
            <a:r>
              <a:rPr lang="en-GB" altLang="fi-FI" sz="2800" dirty="0" err="1" smtClean="0">
                <a:solidFill>
                  <a:schemeClr val="accent4">
                    <a:lumMod val="75000"/>
                  </a:schemeClr>
                </a:solidFill>
              </a:rPr>
              <a:t>Eukaryootit</a:t>
            </a:r>
            <a:r>
              <a:rPr lang="en-GB" altLang="fi-FI" sz="28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altLang="fi-FI" sz="2800" dirty="0" err="1" smtClean="0">
                <a:solidFill>
                  <a:schemeClr val="accent4">
                    <a:lumMod val="75000"/>
                  </a:schemeClr>
                </a:solidFill>
              </a:rPr>
              <a:t>Alkueliöt</a:t>
            </a:r>
            <a:r>
              <a:rPr lang="en-GB" altLang="fi-FI" b="0" dirty="0" smtClean="0">
                <a:solidFill>
                  <a:srgbClr val="519B2F"/>
                </a:solidFill>
              </a:rPr>
              <a:t/>
            </a:r>
            <a:br>
              <a:rPr lang="en-GB" altLang="fi-FI" b="0" dirty="0" smtClean="0">
                <a:solidFill>
                  <a:srgbClr val="519B2F"/>
                </a:solidFill>
              </a:rPr>
            </a:br>
            <a:endParaRPr lang="en-GB" altLang="fi-FI" b="0" dirty="0" smtClean="0">
              <a:solidFill>
                <a:srgbClr val="519B2F"/>
              </a:solidFill>
            </a:endParaRPr>
          </a:p>
        </p:txBody>
      </p:sp>
      <p:sp>
        <p:nvSpPr>
          <p:cNvPr id="25602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altLang="fi-FI" b="1" dirty="0" smtClean="0"/>
              <a:t>Levät</a:t>
            </a:r>
            <a:r>
              <a:rPr lang="fi-FI" altLang="fi-FI" dirty="0" smtClean="0"/>
              <a:t>                                           </a:t>
            </a:r>
          </a:p>
          <a:p>
            <a:r>
              <a:rPr lang="fi-FI" altLang="fi-FI" sz="17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tärkeitä fotosynteettisiä organismeja</a:t>
            </a:r>
          </a:p>
          <a:p>
            <a:r>
              <a:rPr lang="fi-FI" altLang="fi-FI" sz="17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sz="17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uurin</a:t>
            </a:r>
            <a:r>
              <a:rPr lang="en-US" altLang="fi-FI" sz="17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7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osa</a:t>
            </a:r>
            <a:r>
              <a:rPr lang="en-US" altLang="fi-FI" sz="17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7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vesistöissä</a:t>
            </a:r>
            <a:r>
              <a:rPr lang="en-US" altLang="fi-FI" sz="17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17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osa</a:t>
            </a:r>
            <a:r>
              <a:rPr lang="en-US" altLang="fi-FI" sz="17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7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maalla</a:t>
            </a:r>
            <a:r>
              <a:rPr lang="en-US" altLang="fi-FI" sz="17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7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eläviä</a:t>
            </a:r>
            <a:r>
              <a:rPr lang="en-US" altLang="fi-FI" sz="17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fi-FI" sz="15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Maaperässä</a:t>
            </a:r>
            <a:endParaRPr lang="en-US" altLang="fi-FI" sz="15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sz="15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puiden</a:t>
            </a:r>
            <a:r>
              <a:rPr lang="en-US" altLang="fi-FI" sz="15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kuorella</a:t>
            </a:r>
            <a:endParaRPr lang="en-US" altLang="fi-FI" sz="15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sz="15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symbiontti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15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levä+sieni</a:t>
            </a:r>
            <a:r>
              <a:rPr lang="en-US" altLang="fi-FI" sz="15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=</a:t>
            </a:r>
            <a:r>
              <a:rPr lang="en-US" altLang="fi-FI" sz="15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jäkälä</a:t>
            </a:r>
            <a:endParaRPr lang="fi-FI" altLang="fi-FI" dirty="0" smtClean="0"/>
          </a:p>
          <a:p>
            <a:pPr marL="0" indent="0">
              <a:buNone/>
            </a:pPr>
            <a:r>
              <a:rPr lang="fi-FI" altLang="fi-FI" b="1" dirty="0" smtClean="0"/>
              <a:t>Alkueläimet</a:t>
            </a:r>
          </a:p>
          <a:p>
            <a:pPr lvl="1"/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liikkuvat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syövät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muita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mikrobeja</a:t>
            </a:r>
            <a:endParaRPr lang="en-US" altLang="fi-FI" sz="15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jotkut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patogeenejä</a:t>
            </a:r>
            <a:endParaRPr lang="en-US" altLang="fi-FI" sz="15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ameebat</a:t>
            </a:r>
            <a:endParaRPr lang="en-US" altLang="fi-FI" sz="15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jotkut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voivat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muuttua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kystiksi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muodostamalla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ympärilleen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seinämän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sietävät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siten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ympäristöoloja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paremmin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                                  </a:t>
            </a:r>
          </a:p>
          <a:p>
            <a:pPr marL="0" indent="0">
              <a:buNone/>
            </a:pPr>
            <a:r>
              <a:rPr lang="fi-FI" altLang="fi-FI" b="1" dirty="0"/>
              <a:t>L</a:t>
            </a:r>
            <a:r>
              <a:rPr lang="fi-FI" altLang="fi-FI" b="1" dirty="0" smtClean="0"/>
              <a:t>imasienet</a:t>
            </a:r>
          </a:p>
          <a:p>
            <a:pPr lvl="1"/>
            <a:r>
              <a:rPr lang="fi-FI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elinkierto: alkueläin –sieni </a:t>
            </a:r>
          </a:p>
          <a:p>
            <a:pPr marL="0" indent="0">
              <a:buNone/>
            </a:pPr>
            <a:r>
              <a:rPr lang="fi-FI" altLang="fi-FI" b="1" dirty="0"/>
              <a:t>V</a:t>
            </a:r>
            <a:r>
              <a:rPr lang="fi-FI" altLang="fi-FI" b="1" dirty="0" smtClean="0"/>
              <a:t>esihomeet</a:t>
            </a:r>
          </a:p>
          <a:p>
            <a:pPr lvl="1"/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sz="15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akeassa</a:t>
            </a:r>
            <a:r>
              <a:rPr lang="en-US" altLang="fi-FI" sz="15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vedessä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kasvavia</a:t>
            </a:r>
            <a:r>
              <a:rPr lang="en-US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5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homeita</a:t>
            </a:r>
            <a:endParaRPr lang="en-US" altLang="fi-FI" sz="15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fi-FI" altLang="fi-FI" sz="15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infektoivat </a:t>
            </a:r>
            <a:r>
              <a:rPr lang="fi-FI" altLang="fi-FI" sz="15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kasveja ja eläimiä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ACA88-4E71-4D5B-A140-841B6C23728E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04813"/>
            <a:ext cx="24479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636838"/>
            <a:ext cx="23907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7" b="29166"/>
          <a:stretch>
            <a:fillRect/>
          </a:stretch>
        </p:blipFill>
        <p:spPr bwMode="auto">
          <a:xfrm>
            <a:off x="6423025" y="4813300"/>
            <a:ext cx="2382838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185940" y="1741406"/>
            <a:ext cx="1504950" cy="144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3599" y="3140968"/>
            <a:ext cx="15049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3483" y="4813300"/>
            <a:ext cx="1439862" cy="144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56376" y="6269110"/>
            <a:ext cx="9525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800" dirty="0">
                <a:solidFill>
                  <a:srgbClr val="000000"/>
                </a:solidFill>
              </a:rPr>
              <a:t>Kuvat: </a:t>
            </a:r>
            <a:r>
              <a:rPr lang="fi-FI" sz="800" dirty="0" err="1">
                <a:solidFill>
                  <a:srgbClr val="000000"/>
                </a:solidFill>
              </a:rPr>
              <a:t>Wikipedia</a:t>
            </a:r>
            <a:endParaRPr 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516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</a:t>
            </a:r>
            <a:r>
              <a:rPr lang="fi-FI" sz="1000"/>
              <a:t>suoraan </a:t>
            </a:r>
            <a:r>
              <a:rPr lang="fi-FI" sz="1000" smtClean="0"/>
              <a:t>tekijöille. </a:t>
            </a:r>
            <a:r>
              <a:rPr lang="fi-FI" sz="1000" dirty="0"/>
              <a:t>Asialliset 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2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3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540218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>
                <a:solidFill>
                  <a:srgbClr val="519B2F"/>
                </a:solidFill>
              </a:rPr>
              <a:t/>
            </a:r>
            <a:br>
              <a:rPr lang="fi-FI" sz="3200" dirty="0" smtClean="0">
                <a:solidFill>
                  <a:srgbClr val="519B2F"/>
                </a:solidFill>
              </a:rPr>
            </a:br>
            <a:r>
              <a:rPr lang="fi-FI" sz="2800" dirty="0" smtClean="0"/>
              <a:t>Leviin kuuluvat sienet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Munasienet</a:t>
            </a:r>
            <a:r>
              <a:rPr lang="fi-FI" dirty="0"/>
              <a:t>  </a:t>
            </a:r>
            <a:r>
              <a:rPr lang="fi-FI" i="1" dirty="0" err="1"/>
              <a:t>Oomycetes</a:t>
            </a:r>
            <a:endParaRPr lang="fi-FI" i="1" dirty="0"/>
          </a:p>
          <a:p>
            <a:pPr lvl="1"/>
            <a:r>
              <a:rPr lang="fi-FI" sz="2200" dirty="0" smtClean="0"/>
              <a:t>kutsutaan </a:t>
            </a:r>
            <a:r>
              <a:rPr lang="fi-FI" sz="2200" dirty="0"/>
              <a:t>myös </a:t>
            </a:r>
            <a:r>
              <a:rPr lang="fi-FI" sz="2200" dirty="0" smtClean="0"/>
              <a:t>leväsieniksi (engl. </a:t>
            </a:r>
            <a:r>
              <a:rPr lang="fi-FI" sz="2200" dirty="0" err="1" smtClean="0"/>
              <a:t>water</a:t>
            </a:r>
            <a:r>
              <a:rPr lang="fi-FI" sz="2200" dirty="0" smtClean="0"/>
              <a:t> </a:t>
            </a:r>
            <a:r>
              <a:rPr lang="fi-FI" sz="2200" dirty="0" err="1" smtClean="0"/>
              <a:t>moulds</a:t>
            </a:r>
            <a:r>
              <a:rPr lang="fi-FI" sz="2200" dirty="0" smtClean="0"/>
              <a:t>)</a:t>
            </a:r>
            <a:endParaRPr lang="fi-FI" sz="2200" dirty="0"/>
          </a:p>
          <a:p>
            <a:pPr lvl="1"/>
            <a:r>
              <a:rPr lang="fi-FI" sz="2200" dirty="0" smtClean="0"/>
              <a:t>muistuttavat ulkoisesti sieniä, soluseinä selluloosaa</a:t>
            </a:r>
          </a:p>
          <a:p>
            <a:pPr lvl="1"/>
            <a:r>
              <a:rPr lang="fi-FI" sz="2200" dirty="0" smtClean="0"/>
              <a:t>hajottajia </a:t>
            </a:r>
            <a:r>
              <a:rPr lang="fi-FI" sz="2200" dirty="0"/>
              <a:t>vedessä ja kosteassa </a:t>
            </a:r>
            <a:r>
              <a:rPr lang="fi-FI" sz="2200" dirty="0" smtClean="0"/>
              <a:t>maassa</a:t>
            </a:r>
          </a:p>
          <a:p>
            <a:pPr lvl="1"/>
            <a:r>
              <a:rPr lang="fi-FI" sz="2200" dirty="0" smtClean="0"/>
              <a:t>kasvien ja eläinten loisia ja </a:t>
            </a:r>
            <a:r>
              <a:rPr lang="fi-FI" sz="2200" dirty="0" err="1" smtClean="0"/>
              <a:t>patogeeneja</a:t>
            </a:r>
            <a:endParaRPr lang="fi-FI" sz="2200" dirty="0" smtClean="0"/>
          </a:p>
          <a:p>
            <a:pPr lvl="2"/>
            <a:r>
              <a:rPr lang="fi-FI" sz="2000" dirty="0" smtClean="0"/>
              <a:t>perunarutto, taimipolte, juuristotaudit</a:t>
            </a:r>
          </a:p>
          <a:p>
            <a:pPr lvl="2"/>
            <a:r>
              <a:rPr lang="fi-FI" sz="2000" dirty="0" smtClean="0"/>
              <a:t>rapurutto</a:t>
            </a:r>
            <a:endParaRPr lang="fi-FI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30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8857" y="948139"/>
            <a:ext cx="2109299" cy="15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992771" y="3501008"/>
            <a:ext cx="5518802" cy="129614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591854"/>
            <a:ext cx="7489824" cy="1079500"/>
          </a:xfrm>
        </p:spPr>
        <p:txBody>
          <a:bodyPr>
            <a:normAutofit fontScale="90000"/>
          </a:bodyPr>
          <a:lstStyle/>
          <a:p>
            <a:r>
              <a:rPr lang="fi-FI" sz="3200" dirty="0" smtClean="0">
                <a:solidFill>
                  <a:srgbClr val="519B2F"/>
                </a:solidFill>
              </a:rPr>
              <a:t/>
            </a:r>
            <a:br>
              <a:rPr lang="fi-FI" sz="3200" dirty="0" smtClean="0">
                <a:solidFill>
                  <a:srgbClr val="519B2F"/>
                </a:solidFill>
              </a:rPr>
            </a:br>
            <a:r>
              <a:rPr lang="fi-FI" sz="2800" dirty="0" err="1" smtClean="0"/>
              <a:t>Eukaryootit</a:t>
            </a:r>
            <a:r>
              <a:rPr lang="fi-FI" sz="2800" dirty="0" smtClean="0"/>
              <a:t>: Sienet</a:t>
            </a:r>
            <a:br>
              <a:rPr lang="fi-FI" sz="2800" dirty="0" smtClean="0"/>
            </a:br>
            <a:r>
              <a:rPr lang="fi-FI" sz="2800" dirty="0" smtClean="0"/>
              <a:t>-</a:t>
            </a:r>
            <a:r>
              <a:rPr lang="fi-FI" sz="2200" dirty="0"/>
              <a:t>tunnetaan n. 100000 lajia  (n. 5% kokonaismäärästä</a:t>
            </a:r>
            <a:r>
              <a:rPr lang="fi-FI" sz="2200" dirty="0" smtClean="0"/>
              <a:t>)</a:t>
            </a:r>
            <a:endParaRPr lang="fi-FI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5659" y="1669932"/>
            <a:ext cx="7489825" cy="4392614"/>
          </a:xfrm>
        </p:spPr>
        <p:txBody>
          <a:bodyPr>
            <a:normAutofit/>
          </a:bodyPr>
          <a:lstStyle/>
          <a:p>
            <a:r>
              <a:rPr lang="fi-FI" b="1" i="1" dirty="0" err="1" smtClean="0"/>
              <a:t>Chytridiomycota</a:t>
            </a:r>
            <a:r>
              <a:rPr lang="fi-FI" i="1" dirty="0" smtClean="0"/>
              <a:t> </a:t>
            </a:r>
            <a:r>
              <a:rPr lang="fi-FI" dirty="0"/>
              <a:t>(</a:t>
            </a:r>
            <a:r>
              <a:rPr lang="fi-FI" dirty="0" smtClean="0"/>
              <a:t>piiskasiimasienet)</a:t>
            </a:r>
          </a:p>
          <a:p>
            <a:pPr lvl="1"/>
            <a:r>
              <a:rPr lang="fi-FI" sz="1900" dirty="0" smtClean="0"/>
              <a:t>kaikkein </a:t>
            </a:r>
            <a:r>
              <a:rPr lang="fi-FI" sz="1900" dirty="0"/>
              <a:t>alkeellisimpia sieniä, elävät mm. siitepölyssä</a:t>
            </a:r>
          </a:p>
          <a:p>
            <a:r>
              <a:rPr lang="fi-FI" b="1" i="1" dirty="0" err="1" smtClean="0"/>
              <a:t>Zygomycota</a:t>
            </a:r>
            <a:r>
              <a:rPr lang="fi-FI" dirty="0" smtClean="0"/>
              <a:t> (yhtymäsienet)</a:t>
            </a:r>
          </a:p>
          <a:p>
            <a:pPr lvl="1"/>
            <a:r>
              <a:rPr lang="fi-FI" sz="1900" dirty="0"/>
              <a:t>hajottajia </a:t>
            </a:r>
            <a:r>
              <a:rPr lang="fi-FI" sz="1900" dirty="0" smtClean="0"/>
              <a:t>maaperässä ja </a:t>
            </a:r>
            <a:r>
              <a:rPr lang="fi-FI" sz="1900" dirty="0"/>
              <a:t>kasvien </a:t>
            </a:r>
            <a:r>
              <a:rPr lang="fi-FI" sz="1900" dirty="0" smtClean="0"/>
              <a:t>osissa, leipähome</a:t>
            </a:r>
            <a:endParaRPr lang="fi-FI" sz="1900" dirty="0"/>
          </a:p>
          <a:p>
            <a:pPr lvl="1"/>
            <a:r>
              <a:rPr lang="fi-FI" sz="1900" dirty="0" smtClean="0"/>
              <a:t>kasvien juuristoissa </a:t>
            </a:r>
            <a:r>
              <a:rPr lang="fi-FI" sz="1900" dirty="0" err="1" smtClean="0"/>
              <a:t>mykorritsat</a:t>
            </a:r>
            <a:endParaRPr lang="fi-FI" i="1" dirty="0" smtClean="0"/>
          </a:p>
          <a:p>
            <a:r>
              <a:rPr lang="fi-FI" b="1" i="1" dirty="0" err="1" smtClean="0"/>
              <a:t>Ascomycota</a:t>
            </a:r>
            <a:r>
              <a:rPr lang="fi-FI" i="1" dirty="0" smtClean="0"/>
              <a:t>  </a:t>
            </a:r>
            <a:r>
              <a:rPr lang="fi-FI" dirty="0" smtClean="0"/>
              <a:t>(kotelosienet)</a:t>
            </a:r>
          </a:p>
          <a:p>
            <a:pPr lvl="1"/>
            <a:r>
              <a:rPr lang="fi-FI" sz="1900" dirty="0" smtClean="0"/>
              <a:t>maaperässä</a:t>
            </a:r>
            <a:r>
              <a:rPr lang="fi-FI" sz="1900" dirty="0"/>
              <a:t>: korvasieni, huhtasieni</a:t>
            </a:r>
            <a:r>
              <a:rPr lang="fi-FI" sz="1900" dirty="0" smtClean="0"/>
              <a:t>, tryffeli, </a:t>
            </a:r>
            <a:br>
              <a:rPr lang="fi-FI" sz="1900" dirty="0" smtClean="0"/>
            </a:br>
            <a:r>
              <a:rPr lang="fi-FI" sz="1900" dirty="0" smtClean="0"/>
              <a:t>jäkälät, </a:t>
            </a:r>
            <a:r>
              <a:rPr lang="fi-FI" sz="1900" b="1" dirty="0" smtClean="0">
                <a:solidFill>
                  <a:schemeClr val="accent2"/>
                </a:solidFill>
              </a:rPr>
              <a:t>homeet ja hiivat</a:t>
            </a:r>
          </a:p>
          <a:p>
            <a:pPr lvl="1"/>
            <a:r>
              <a:rPr lang="fi-FI" sz="1900" dirty="0" smtClean="0"/>
              <a:t>suurin ryhmä</a:t>
            </a:r>
            <a:endParaRPr lang="fi-FI" sz="2000" dirty="0" smtClean="0"/>
          </a:p>
          <a:p>
            <a:r>
              <a:rPr lang="fi-FI" b="1" i="1" dirty="0" err="1" smtClean="0"/>
              <a:t>Basidiomycota</a:t>
            </a:r>
            <a:r>
              <a:rPr lang="fi-FI" i="1" dirty="0" smtClean="0"/>
              <a:t>  </a:t>
            </a:r>
            <a:r>
              <a:rPr lang="fi-FI" dirty="0" smtClean="0"/>
              <a:t>(kantasienet)</a:t>
            </a:r>
          </a:p>
          <a:p>
            <a:pPr lvl="1"/>
            <a:r>
              <a:rPr lang="fi-FI" sz="1900" dirty="0" smtClean="0"/>
              <a:t>puun ja kasvimateriaalin hajottajia</a:t>
            </a:r>
          </a:p>
          <a:p>
            <a:pPr lvl="1"/>
            <a:r>
              <a:rPr lang="fi-FI" sz="1900" dirty="0" smtClean="0"/>
              <a:t>suurin </a:t>
            </a:r>
            <a:r>
              <a:rPr lang="fi-FI" sz="1900" dirty="0"/>
              <a:t>osa </a:t>
            </a:r>
            <a:r>
              <a:rPr lang="fi-FI" sz="1900" dirty="0" smtClean="0"/>
              <a:t>ruokasienistä, osa jäkälistä</a:t>
            </a:r>
          </a:p>
          <a:p>
            <a:pPr lvl="2"/>
            <a:endParaRPr lang="fi-FI" i="1" dirty="0" smtClean="0"/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21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06" y="2721510"/>
            <a:ext cx="1529244" cy="190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92" y="4660717"/>
            <a:ext cx="2210803" cy="166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56376" y="6356589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dirty="0">
                <a:solidFill>
                  <a:srgbClr val="000000"/>
                </a:solidFill>
              </a:rPr>
              <a:t>Kuvat: </a:t>
            </a:r>
            <a:r>
              <a:rPr lang="fi-FI" sz="900" dirty="0" err="1">
                <a:solidFill>
                  <a:srgbClr val="000000"/>
                </a:solidFill>
              </a:rPr>
              <a:t>Wikipedia</a:t>
            </a:r>
            <a:endParaRPr lang="fi-FI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887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GB" altLang="fi-FI" sz="3200" dirty="0" smtClean="0">
                <a:solidFill>
                  <a:srgbClr val="519B2F"/>
                </a:solidFill>
              </a:rPr>
              <a:t/>
            </a:r>
            <a:br>
              <a:rPr lang="en-GB" altLang="fi-FI" sz="3200" dirty="0" smtClean="0">
                <a:solidFill>
                  <a:srgbClr val="519B2F"/>
                </a:solidFill>
              </a:rPr>
            </a:br>
            <a:r>
              <a:rPr lang="en-GB" altLang="fi-FI" sz="3200" dirty="0"/>
              <a:t/>
            </a:r>
            <a:br>
              <a:rPr lang="en-GB" altLang="fi-FI" sz="3200" dirty="0"/>
            </a:br>
            <a:r>
              <a:rPr lang="en-GB" altLang="fi-FI" sz="3300" dirty="0" err="1" smtClean="0"/>
              <a:t>Eukaryootit</a:t>
            </a:r>
            <a:r>
              <a:rPr lang="en-GB" altLang="fi-FI" sz="3300" dirty="0" smtClean="0"/>
              <a:t>:  </a:t>
            </a:r>
            <a:r>
              <a:rPr lang="en-GB" altLang="fi-FI" sz="3300" dirty="0" err="1" smtClean="0"/>
              <a:t>Hiivat</a:t>
            </a:r>
            <a:r>
              <a:rPr lang="en-GB" altLang="fi-FI" sz="3300" b="0" dirty="0" smtClean="0"/>
              <a:t/>
            </a:r>
            <a:br>
              <a:rPr lang="en-GB" altLang="fi-FI" sz="3300" b="0" dirty="0" smtClean="0"/>
            </a:br>
            <a:endParaRPr lang="en-GB" altLang="fi-FI" sz="3300" b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91261" y="1609548"/>
            <a:ext cx="4801254" cy="4392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dirty="0" err="1" smtClean="0">
                <a:latin typeface="+mj-lt"/>
              </a:rPr>
              <a:t>Yksisoluinen</a:t>
            </a:r>
            <a:r>
              <a:rPr lang="en-GB" dirty="0" smtClean="0">
                <a:latin typeface="+mj-lt"/>
              </a:rPr>
              <a:t>  (Ø 3-24 mm)</a:t>
            </a:r>
          </a:p>
          <a:p>
            <a:pPr>
              <a:lnSpc>
                <a:spcPct val="100000"/>
              </a:lnSpc>
              <a:defRPr/>
            </a:pPr>
            <a:r>
              <a:rPr lang="en-GB" dirty="0" err="1" smtClean="0">
                <a:latin typeface="+mj-lt"/>
              </a:rPr>
              <a:t>Lisääntyy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jakautumalla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ja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silmikoitumalla</a:t>
            </a:r>
            <a:endParaRPr lang="en-GB" dirty="0" smtClean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en-GB" dirty="0" err="1" smtClean="0">
                <a:latin typeface="+mj-lt"/>
              </a:rPr>
              <a:t>Yleinen</a:t>
            </a:r>
            <a:r>
              <a:rPr lang="en-GB" dirty="0" smtClean="0">
                <a:latin typeface="+mj-lt"/>
              </a:rPr>
              <a:t>: </a:t>
            </a:r>
            <a:r>
              <a:rPr lang="en-GB" dirty="0" err="1" smtClean="0">
                <a:latin typeface="+mj-lt"/>
              </a:rPr>
              <a:t>hedelmät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vesi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maaperä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ihmisen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iho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en-GB" dirty="0" err="1" smtClean="0">
                <a:latin typeface="+mj-lt"/>
              </a:rPr>
              <a:t>Leivän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leivonta</a:t>
            </a:r>
            <a:r>
              <a:rPr lang="en-GB" dirty="0" smtClean="0">
                <a:latin typeface="+mj-lt"/>
              </a:rPr>
              <a:t> &gt;6000 </a:t>
            </a:r>
            <a:r>
              <a:rPr lang="en-GB" dirty="0" err="1" smtClean="0">
                <a:latin typeface="+mj-lt"/>
              </a:rPr>
              <a:t>vuotta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ja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oluen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valmistaminen</a:t>
            </a:r>
            <a:r>
              <a:rPr lang="en-GB" dirty="0" smtClean="0">
                <a:latin typeface="+mj-lt"/>
              </a:rPr>
              <a:t> &gt;4000 </a:t>
            </a:r>
            <a:r>
              <a:rPr lang="en-GB" dirty="0" err="1" smtClean="0">
                <a:latin typeface="+mj-lt"/>
              </a:rPr>
              <a:t>vuotta</a:t>
            </a:r>
            <a:endParaRPr lang="en-GB" dirty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en-GB" dirty="0" err="1" smtClean="0">
                <a:latin typeface="+mj-lt"/>
              </a:rPr>
              <a:t>Jotkut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opportunistisia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patogeenejä</a:t>
            </a:r>
            <a:r>
              <a:rPr lang="en-GB" dirty="0" smtClean="0">
                <a:latin typeface="+mj-lt"/>
              </a:rPr>
              <a:t>: </a:t>
            </a:r>
            <a:r>
              <a:rPr lang="en-GB" i="1" dirty="0" smtClean="0">
                <a:latin typeface="+mj-lt"/>
              </a:rPr>
              <a:t>Candida </a:t>
            </a:r>
            <a:r>
              <a:rPr lang="en-GB" i="1" dirty="0" err="1" smtClean="0">
                <a:latin typeface="+mj-lt"/>
              </a:rPr>
              <a:t>albicans</a:t>
            </a:r>
            <a:r>
              <a:rPr lang="en-GB" i="1" dirty="0" smtClean="0">
                <a:latin typeface="+mj-lt"/>
              </a:rPr>
              <a:t>, Cryptococcus </a:t>
            </a:r>
            <a:r>
              <a:rPr lang="en-GB" dirty="0" err="1" smtClean="0">
                <a:latin typeface="+mj-lt"/>
              </a:rPr>
              <a:t>ja</a:t>
            </a:r>
            <a:r>
              <a:rPr lang="en-GB" dirty="0" smtClean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Rhodotorula</a:t>
            </a:r>
            <a:endParaRPr lang="en-GB" dirty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en-GB" i="1" dirty="0" smtClean="0">
                <a:latin typeface="+mj-lt"/>
              </a:rPr>
              <a:t>Saccharomyces </a:t>
            </a:r>
            <a:r>
              <a:rPr lang="en-GB" i="1" dirty="0" err="1" smtClean="0">
                <a:latin typeface="+mj-lt"/>
              </a:rPr>
              <a:t>cerevisiae</a:t>
            </a:r>
            <a:r>
              <a:rPr lang="en-GB" i="1" dirty="0">
                <a:latin typeface="+mj-lt"/>
              </a:rPr>
              <a:t>;</a:t>
            </a:r>
            <a:r>
              <a:rPr lang="en-GB" i="1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tavallinen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leivinhiiva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malliorganismi</a:t>
            </a:r>
            <a:endParaRPr lang="en-GB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ACA88-4E71-4D5B-A140-841B6C23728E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5202" b="9592"/>
          <a:stretch/>
        </p:blipFill>
        <p:spPr bwMode="auto">
          <a:xfrm rot="5400000">
            <a:off x="5248970" y="2979646"/>
            <a:ext cx="2439740" cy="18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8" r="10830"/>
          <a:stretch/>
        </p:blipFill>
        <p:spPr bwMode="auto">
          <a:xfrm rot="10800000">
            <a:off x="5982332" y="545759"/>
            <a:ext cx="1752976" cy="17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10" y="4374594"/>
            <a:ext cx="25923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r="3927" b="13439"/>
          <a:stretch/>
        </p:blipFill>
        <p:spPr bwMode="auto">
          <a:xfrm rot="5400000">
            <a:off x="6948306" y="1961911"/>
            <a:ext cx="2168501" cy="16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83427" y="6251462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900" dirty="0">
                <a:solidFill>
                  <a:srgbClr val="000000"/>
                </a:solidFill>
              </a:rPr>
              <a:t>Kuvat: </a:t>
            </a:r>
            <a:r>
              <a:rPr lang="fi-FI" sz="900" dirty="0" err="1">
                <a:solidFill>
                  <a:srgbClr val="000000"/>
                </a:solidFill>
              </a:rPr>
              <a:t>Wikipedia</a:t>
            </a:r>
            <a:endParaRPr lang="fi-FI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6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Eukaryootit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: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Mikrosienet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/>
          <a:lstStyle/>
          <a:p>
            <a:pPr>
              <a:buSzPct val="80000"/>
            </a:pP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Vain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muutama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tunnistettavissa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mikroskooppia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pesäke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silminnähtävä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>
              <a:buSzPct val="90000"/>
            </a:pPr>
            <a:endParaRPr lang="en-US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SzPct val="8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iivat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yksisoluisia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>
              <a:buSzPct val="8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ihmasienet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(ns.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>
              <a:buSzPct val="8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imorfiset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esiintyvät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sekä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että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rihmamuodossa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defTabSz="914400" eaLnBrk="1" hangingPunct="1"/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7E69-7C56-4781-AD58-A489B15285BE}" type="slidenum">
              <a:rPr lang="fi-FI" altLang="fi-FI"/>
              <a:pPr/>
              <a:t>23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23909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110238"/>
            <a:ext cx="8207375" cy="1008063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519B2F"/>
                </a:solidFill>
              </a:rPr>
              <a:t/>
            </a:r>
            <a:br>
              <a:rPr lang="fi-FI" dirty="0" smtClean="0">
                <a:solidFill>
                  <a:srgbClr val="519B2F"/>
                </a:solidFill>
              </a:rPr>
            </a:br>
            <a:r>
              <a:rPr lang="fi-FI" dirty="0" smtClean="0"/>
              <a:t>Sienisolun solukalvo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5949280"/>
            <a:ext cx="5987008" cy="288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800" dirty="0"/>
              <a:t>http://www.sciencedirect.com/science/article/pii/S1368764603000645#gr1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24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7" y="1372940"/>
            <a:ext cx="8401828" cy="448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90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GB" altLang="fi-FI" dirty="0" err="1" smtClean="0">
                <a:ea typeface="ＭＳ Ｐゴシック" panose="020B0600070205080204" pitchFamily="34" charset="-128"/>
              </a:rPr>
              <a:t>Yhtymäsienet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eli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zygomykeetit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/>
          <a:lstStyle/>
          <a:p>
            <a:pPr marL="282575" indent="-282575" defTabSz="914400" eaLnBrk="1" hangingPunct="1"/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Yksinkertaisimpia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ryhmistä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pienin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600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lajia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0" defTabSz="914400" eaLnBrk="1" hangingPunct="1">
              <a:buNone/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esäkkeet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yleensä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suuria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nopeakasvuisia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leensä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vaalean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harmaita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-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harmahtava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ruskea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ihma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paksua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väliseiniä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vähän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Pesäkeitiöt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sporangiosporit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yhtymäitiöt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zygosporit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mm.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kätköitiöitä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klamydosporeja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GB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Absidia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Mucor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Rhizopus</a:t>
            </a:r>
            <a:endParaRPr lang="en-GB" altLang="fi-FI" i="1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endParaRPr lang="fi-FI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A72-A6CF-4215-BEC4-423073865CC4}" type="slidenum">
              <a:rPr lang="fi-FI" altLang="fi-FI"/>
              <a:pPr/>
              <a:t>25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37948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en-GB" altLang="fi-FI" sz="2800" dirty="0" err="1" smtClean="0">
                <a:ea typeface="ＭＳ Ｐゴシック" panose="020B0600070205080204" pitchFamily="34" charset="-128"/>
              </a:rPr>
              <a:t>Kotelosienet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eli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askomykeetit</a:t>
            </a:r>
            <a:endParaRPr lang="fi-FI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ieniryhmistä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suurin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30000-42000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lajia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esäkkeet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keskisuuria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melko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nopeakasvuisia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esäkkeet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värillisiä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ihma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ohuesta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paksuun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väliseiniä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uvullista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lisääntymismuotoa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kutsutaan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teleomorfiksi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isääntymisrakenteet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762000" lvl="1" indent="-288925" defTabSz="914400" eaLnBrk="1" hangingPunct="1">
              <a:lnSpc>
                <a:spcPct val="90000"/>
              </a:lnSpc>
            </a:pP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askoma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(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askokarppi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),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jonka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sisälle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muodostuu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askuksia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askosporeja</a:t>
            </a:r>
            <a:endParaRPr lang="en-GB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>
              <a:lnSpc>
                <a:spcPct val="90000"/>
              </a:lnSpc>
            </a:pP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askomatyypit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: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kleistoteekio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(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kotelorakko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),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periteekio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(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kotelopullo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), </a:t>
            </a: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apoteekio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(</a:t>
            </a: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kotelomalja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762000" lvl="1" indent="-288925" defTabSz="914400" eaLnBrk="1" hangingPunct="1">
              <a:lnSpc>
                <a:spcPct val="90000"/>
              </a:lnSpc>
            </a:pPr>
            <a:endParaRPr lang="en-GB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Eurotium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Chaetomium</a:t>
            </a:r>
            <a:endParaRPr lang="en-GB" altLang="fi-FI" i="1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endParaRPr lang="fi-FI" altLang="fi-FI" sz="29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81D5-9648-451F-B5FA-75909D168318}" type="slidenum">
              <a:rPr lang="fi-FI" altLang="fi-FI"/>
              <a:pPr/>
              <a:t>26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404484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GB" altLang="fi-FI" dirty="0" err="1" smtClean="0">
                <a:ea typeface="ＭＳ Ｐゴシック" panose="020B0600070205080204" pitchFamily="34" charset="-128"/>
              </a:rPr>
              <a:t>Kantasienet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eli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basidiomykeetit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16000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lajia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esäkkeet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keskisuuria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suuria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kasvavat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keinotekoisilla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kasvualustoilla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huonosti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pääasiassa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vegetatiivista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rihmaa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-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harvoin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itiöitä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esäkkeet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vaaleita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ihma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ohuesta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paksuun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väliseiniä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sinkilät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asidiot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basidiosporit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s.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metsäsienet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lahottajasienet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parasiiteista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ruosteet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hiivoja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r>
              <a:rPr lang="en-GB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Serpula</a:t>
            </a:r>
            <a:r>
              <a:rPr lang="en-GB" altLang="fi-FI" i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en-GB" altLang="fi-FI" i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Sporobolomyces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-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hiivat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90000"/>
              </a:lnSpc>
            </a:pP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F1DD-5B3B-4EB3-8C10-57EC1526E868}" type="slidenum">
              <a:rPr lang="fi-FI" altLang="fi-FI"/>
              <a:pPr/>
              <a:t>27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12073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GB" altLang="fi-FI" dirty="0" err="1" smtClean="0">
                <a:ea typeface="ＭＳ Ｐゴシック" panose="020B0600070205080204" pitchFamily="34" charset="-128"/>
              </a:rPr>
              <a:t>Vaillinaissienet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eli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epätäydelliset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sienet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eli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deuteromykeetit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pPr marL="282575" indent="-282575"/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17000 -25000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lajia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rakennusten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homeista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pääosa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kuuluu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näihin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useimmat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elatusalustoilla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kasvavat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ovat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suvuttomia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/>
            <a:endParaRPr lang="en-GB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/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esäkkeet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pienistä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keskisuuriin</a:t>
            </a:r>
            <a:endParaRPr lang="en-GB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/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esäkkeet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värittömistä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värillisiin</a:t>
            </a:r>
            <a:endParaRPr lang="en-GB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/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ihma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useimmiten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ohuehko</a:t>
            </a:r>
            <a:r>
              <a:rPr lang="en-GB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väliseinällinen</a:t>
            </a:r>
            <a:endParaRPr lang="fi-FI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oelomycetes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pullomaisissa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rakenteissa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hyphomycetes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konidioforeissa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suoraan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vegetatiivisesta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rihmasta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;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värittömät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moniliales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värilliset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dematiaceae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028-403A-493A-BF75-67B8624DD27F}" type="slidenum">
              <a:rPr lang="fi-FI" altLang="fi-FI"/>
              <a:pPr/>
              <a:t>28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18104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Mikrobien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lisääntyminen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lIns="91431" tIns="45715" rIns="91431" bIns="45715">
            <a:normAutofit/>
          </a:bodyPr>
          <a:lstStyle/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seimmilla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suvutonta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uvuton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lisääntyminen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erittäin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tehokasta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nopeaa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suvullista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lisääntymistä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ienillä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yhdessä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kasvustossa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olla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kumpaakin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lisääntymistapaa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</p:txBody>
      </p:sp>
      <p:sp>
        <p:nvSpPr>
          <p:cNvPr id="6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270-C40B-4058-BF81-CD216992669C}" type="slidenum">
              <a:rPr lang="fi-FI" altLang="fi-FI"/>
              <a:pPr/>
              <a:t>29</a:t>
            </a:fld>
            <a:endParaRPr lang="fi-FI" altLang="fi-FI"/>
          </a:p>
        </p:txBody>
      </p:sp>
      <p:sp>
        <p:nvSpPr>
          <p:cNvPr id="2" name="Kuvan paikkamerkki 1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3096369"/>
          </a:xfrm>
        </p:spPr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921349"/>
              </p:ext>
            </p:extLst>
          </p:nvPr>
        </p:nvGraphicFramePr>
        <p:xfrm>
          <a:off x="5292043" y="1991302"/>
          <a:ext cx="2376264" cy="237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lip" r:id="rId4" imgW="3432960" imgH="3425400" progId="">
                  <p:embed/>
                </p:oleObj>
              </mc:Choice>
              <mc:Fallback>
                <p:oleObj name="Clip" r:id="rId4" imgW="3432960" imgH="34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43" y="1991302"/>
                        <a:ext cx="2376264" cy="2371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8736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642960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solidFill>
                  <a:srgbClr val="519B2F"/>
                </a:solidFill>
              </a:rPr>
              <a:t/>
            </a:r>
            <a:br>
              <a:rPr lang="fi-FI" sz="3200" dirty="0" smtClean="0">
                <a:solidFill>
                  <a:srgbClr val="519B2F"/>
                </a:solidFill>
              </a:rPr>
            </a:br>
            <a:r>
              <a:rPr lang="fi-FI" dirty="0" smtClean="0"/>
              <a:t>Sienten lisääntyminen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Lisääntyminen suvullista ja suvutonta (soluissa 2 tumaa)</a:t>
            </a:r>
          </a:p>
          <a:p>
            <a:r>
              <a:rPr lang="fi-FI" dirty="0" smtClean="0"/>
              <a:t>Ympäristöolosuhteet vaikuttavat tapaan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30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990" y="2619163"/>
            <a:ext cx="2448272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chemeClr val="bg1"/>
                </a:solidFill>
              </a:rPr>
              <a:t>SUVULLINEN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bg1"/>
                </a:solidFill>
              </a:rPr>
              <a:t>(</a:t>
            </a:r>
            <a:r>
              <a:rPr lang="fi-FI" sz="2000" dirty="0" err="1">
                <a:solidFill>
                  <a:schemeClr val="bg1"/>
                </a:solidFill>
              </a:rPr>
              <a:t>meiosporic</a:t>
            </a:r>
            <a:r>
              <a:rPr lang="fi-FI" sz="2000" dirty="0">
                <a:solidFill>
                  <a:schemeClr val="bg1"/>
                </a:solidFill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0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bg1"/>
                </a:solidFill>
              </a:rPr>
              <a:t>Suotuisat </a:t>
            </a:r>
            <a:r>
              <a:rPr lang="fi-FI" sz="2000" dirty="0" smtClean="0">
                <a:solidFill>
                  <a:schemeClr val="bg1"/>
                </a:solidFill>
              </a:rPr>
              <a:t>olosuhteet</a:t>
            </a:r>
            <a:endParaRPr lang="fi-FI" sz="2000" dirty="0">
              <a:solidFill>
                <a:schemeClr val="bg1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</a:t>
            </a:r>
            <a:r>
              <a:rPr lang="fi-FI" dirty="0" smtClean="0">
                <a:solidFill>
                  <a:schemeClr val="bg1"/>
                </a:solidFill>
              </a:rPr>
              <a:t>tiöt</a:t>
            </a:r>
            <a:endParaRPr lang="fi-FI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5360" y="2619163"/>
            <a:ext cx="2592288" cy="33843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chemeClr val="bg1"/>
                </a:solidFill>
              </a:rPr>
              <a:t>SUVUTON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bg1"/>
                </a:solidFill>
              </a:rPr>
              <a:t>(</a:t>
            </a:r>
            <a:r>
              <a:rPr lang="fi-FI" sz="2000" dirty="0" err="1">
                <a:solidFill>
                  <a:schemeClr val="bg1"/>
                </a:solidFill>
              </a:rPr>
              <a:t>mitosporic</a:t>
            </a:r>
            <a:r>
              <a:rPr lang="fi-FI" sz="2000" dirty="0">
                <a:solidFill>
                  <a:schemeClr val="bg1"/>
                </a:solidFill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bg1"/>
                </a:solidFill>
              </a:rPr>
              <a:t>Epäsuotuisat olosuhteet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itiöt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rihmaston kpl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silmikoituminen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chemeClr val="bg1"/>
                </a:solidFill>
              </a:rPr>
              <a:t>   ja jakaantuminen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53746" y="2612875"/>
            <a:ext cx="2448272" cy="33843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chemeClr val="bg1"/>
                </a:solidFill>
              </a:rPr>
              <a:t>MYKOSTAASI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bg1"/>
                </a:solidFill>
              </a:rPr>
              <a:t>(lepovaihe)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0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bg1"/>
                </a:solidFill>
              </a:rPr>
              <a:t>Huonot olosuhteet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chemeClr val="bg1"/>
                </a:solidFill>
              </a:rPr>
              <a:t>tai muiden inhibitio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14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6538" y="197505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en-GB" altLang="fi-FI" dirty="0" err="1" smtClean="0">
                <a:ea typeface="ＭＳ Ｐゴシック" panose="020B0600070205080204" pitchFamily="34" charset="-128"/>
              </a:rPr>
              <a:t>Suvuttoman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lisääntymisen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itiötyyppejä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25956" name="Picture 5" descr="Clacladosporioid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0" y="1556793"/>
            <a:ext cx="3224239" cy="2160240"/>
          </a:xfrm>
        </p:spPr>
      </p:pic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DBD1-340F-4121-81E3-DACB34C6AD55}" type="slidenum">
              <a:rPr lang="fi-FI" altLang="fi-FI"/>
              <a:pPr/>
              <a:t>31</a:t>
            </a:fld>
            <a:endParaRPr lang="fi-FI" altLang="fi-FI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949" y="1579713"/>
            <a:ext cx="4044950" cy="4316413"/>
          </a:xfrm>
        </p:spPr>
        <p:txBody>
          <a:bodyPr lIns="91431" tIns="45715" rIns="91431" bIns="45715"/>
          <a:lstStyle/>
          <a:p>
            <a:pPr marL="657225" indent="-457200">
              <a:buFont typeface="+mj-lt"/>
              <a:buAutoNum type="arabicParenR"/>
            </a:pPr>
            <a:r>
              <a:rPr lang="en-GB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onidiot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=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kuromaitiö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938213" lvl="1" indent="-342900"/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syntyvät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rihmaston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päissä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sivuilla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erityisissä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itiönkannattimissa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938213" lvl="1" indent="-342900"/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yksittäin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erillisinä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rihmaston</a:t>
            </a:r>
            <a:r>
              <a:rPr lang="en-GB" altLang="fi-FI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‘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ulkopuolella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’</a:t>
            </a:r>
            <a:endParaRPr lang="fi-FI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pic>
        <p:nvPicPr>
          <p:cNvPr id="125957" name="Picture 6" descr="Aurpullulansmi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68" y="3778547"/>
            <a:ext cx="3223224" cy="217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742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en-GB" altLang="fi-FI" smtClean="0">
                <a:ea typeface="ＭＳ Ｐゴシック" panose="020B0600070205080204" pitchFamily="34" charset="-128"/>
              </a:rPr>
              <a:t>Suvuttoman lisääntymisen itiötyyppejä</a:t>
            </a:r>
            <a:endParaRPr lang="fi-FI" altLang="fi-FI" smtClean="0">
              <a:ea typeface="ＭＳ Ｐゴシック" panose="020B0600070205080204" pitchFamily="34" charset="-128"/>
            </a:endParaRPr>
          </a:p>
        </p:txBody>
      </p:sp>
      <p:pic>
        <p:nvPicPr>
          <p:cNvPr id="126980" name="Picture 5" descr="Absi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28" y="1628775"/>
            <a:ext cx="3011657" cy="4392613"/>
          </a:xfrm>
        </p:spPr>
      </p:pic>
      <p:sp>
        <p:nvSpPr>
          <p:cNvPr id="6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99C8-4F6B-9BD1-717D8859A3CF}" type="slidenum">
              <a:rPr lang="fi-FI" altLang="fi-FI"/>
              <a:pPr/>
              <a:t>32</a:t>
            </a:fld>
            <a:endParaRPr lang="fi-FI" altLang="fi-FI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8420" y="1628775"/>
            <a:ext cx="4716016" cy="3825875"/>
          </a:xfrm>
        </p:spPr>
        <p:txBody>
          <a:bodyPr lIns="91431" tIns="45715" rIns="91431" bIns="45715"/>
          <a:lstStyle/>
          <a:p>
            <a:pPr marL="930275" lvl="1" indent="-457200" defTabSz="914400" eaLnBrk="1" hangingPunct="1">
              <a:buFont typeface="+mj-lt"/>
              <a:buAutoNum type="arabicParenR" startAt="2"/>
            </a:pP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sporangiosporit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=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pesäkeitiö</a:t>
            </a:r>
            <a:endParaRPr lang="en-GB" altLang="fi-FI" sz="20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1289050" lvl="2" indent="-457200"/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itiöpesäkkeessä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joka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on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tavallisesti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pesäkkeenkannatimen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päässä</a:t>
            </a:r>
            <a:endParaRPr lang="en-GB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buFont typeface="Wingdings" panose="05000000000000000000" pitchFamily="2" charset="2"/>
              <a:buNone/>
            </a:pPr>
            <a:endParaRPr lang="fi-FI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393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 err="1">
                <a:ea typeface="ＭＳ Ｐゴシック" panose="020B0600070205080204" pitchFamily="34" charset="-128"/>
              </a:rPr>
              <a:t>Suvullisen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lisääntymisen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ea typeface="ＭＳ Ｐゴシック" panose="020B0600070205080204" pitchFamily="34" charset="-128"/>
              </a:rPr>
              <a:t>itiötyyppejä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22263" indent="0">
              <a:buNone/>
            </a:pPr>
            <a:r>
              <a:rPr lang="en-GB" altLang="fi-FI" dirty="0" smtClean="0">
                <a:solidFill>
                  <a:srgbClr val="FF0000"/>
                </a:solidFill>
                <a:ea typeface="ＭＳ Ｐゴシック" panose="020B0600070205080204" pitchFamily="34" charset="-128"/>
                <a:cs typeface="Georgia" panose="02040502050405020303" pitchFamily="18" charset="0"/>
              </a:rPr>
              <a:t>3)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Koteloitiö</a:t>
            </a:r>
            <a:endParaRPr lang="en-GB" altLang="fi-FI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595313" lvl="1" indent="0">
              <a:buNone/>
            </a:pP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kotelosienet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kotelorakot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tms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., </a:t>
            </a: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kotelot</a:t>
            </a:r>
            <a:r>
              <a:rPr lang="en-GB" altLang="fi-FI" sz="2000" dirty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33</a:t>
            </a:fld>
            <a:endParaRPr lang="fi-FI"/>
          </a:p>
        </p:txBody>
      </p:sp>
      <p:pic>
        <p:nvPicPr>
          <p:cNvPr id="6" name="Picture 5" descr="Eurotium chevalieri mi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2182" y="2129327"/>
            <a:ext cx="4381709" cy="32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027"/>
      </p:ext>
    </p:extLst>
  </p:cSld>
  <p:clrMapOvr>
    <a:masterClrMapping/>
  </p:clrMapOvr>
  <p:transition spd="med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AAD25-D869-452F-AAF6-901A1137FA74}" type="slidenum">
              <a:rPr lang="fi-FI" altLang="fi-FI"/>
              <a:pPr/>
              <a:t>34</a:t>
            </a:fld>
            <a:endParaRPr lang="fi-FI" altLang="fi-FI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</p:spPr>
        <p:txBody>
          <a:bodyPr lIns="91431" tIns="45715" rIns="91431" bIns="45715"/>
          <a:lstStyle/>
          <a:p>
            <a:pPr eaLnBrk="1" hangingPunct="1"/>
            <a:r>
              <a:rPr lang="en-GB" altLang="fi-FI" smtClean="0">
                <a:ea typeface="ＭＳ Ｐゴシック" panose="020B0600070205080204" pitchFamily="34" charset="-128"/>
              </a:rPr>
              <a:t>Suvullisen lisääntymisen itiötyyppejä</a:t>
            </a:r>
            <a:endParaRPr lang="fi-FI" altLang="fi-FI" smtClean="0">
              <a:ea typeface="ＭＳ Ｐゴシック" panose="020B0600070205080204" pitchFamily="34" charset="-128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3238"/>
            <a:ext cx="4357688" cy="4411662"/>
          </a:xfrm>
        </p:spPr>
        <p:txBody>
          <a:bodyPr lIns="91431" tIns="45715" rIns="91431" bIns="45715"/>
          <a:lstStyle/>
          <a:p>
            <a:pPr marL="1141413" lvl="2" indent="-187325" defTabSz="914400" eaLnBrk="1" hangingPunct="1">
              <a:buFont typeface="Wingdings" panose="05000000000000000000" pitchFamily="2" charset="2"/>
              <a:buNone/>
            </a:pPr>
            <a:endParaRPr lang="en-GB" altLang="fi-FI" sz="2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1411288" lvl="2" indent="-457200" defTabSz="914400" eaLnBrk="1" hangingPunct="1">
              <a:buFont typeface="+mj-lt"/>
              <a:buAutoNum type="arabicParenR" startAt="4"/>
            </a:pP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Kantaitiöt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endParaRPr lang="en-GB" altLang="fi-FI" sz="20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954088" lvl="2" indent="0" defTabSz="914400" eaLnBrk="1" hangingPunct="1">
              <a:buNone/>
            </a:pP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kantasienet</a:t>
            </a:r>
            <a:r>
              <a:rPr lang="en-GB" altLang="fi-FI" sz="18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itiökannat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1141413" lvl="2" indent="-187325" defTabSz="914400" eaLnBrk="1" hangingPunct="1">
              <a:buFont typeface="Wingdings" panose="05000000000000000000" pitchFamily="2" charset="2"/>
              <a:buNone/>
            </a:pPr>
            <a:endParaRPr lang="en-GB" altLang="fi-FI" sz="2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pic>
        <p:nvPicPr>
          <p:cNvPr id="130052" name="Picture 5" descr="Sporobolomyc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2204864"/>
            <a:ext cx="4376099" cy="2908799"/>
          </a:xfrm>
        </p:spPr>
      </p:pic>
    </p:spTree>
    <p:extLst>
      <p:ext uri="{BB962C8B-B14F-4D97-AF65-F5344CB8AC3E}">
        <p14:creationId xmlns:p14="http://schemas.microsoft.com/office/powerpoint/2010/main" val="41713337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2656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dirty="0" smtClean="0">
                <a:ea typeface="ＭＳ Ｐゴシック" panose="020B0600070205080204" pitchFamily="34" charset="-128"/>
              </a:rPr>
              <a:t>Monipuolinen itiöntuotanto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796538" y="1700808"/>
            <a:ext cx="7489825" cy="4392614"/>
          </a:xfrm>
        </p:spPr>
        <p:txBody>
          <a:bodyPr lIns="91431" tIns="45715" rIns="91431" bIns="45715"/>
          <a:lstStyle/>
          <a:p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ksi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useanlaisia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itiöitä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onimuotoisen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elinkierron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aikana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jokainen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vaihe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on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yksilöllinen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eliö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joka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itsenäisesti</a:t>
            </a: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F083-74A4-4FE9-AA1E-19481471F295}" type="slidenum">
              <a:rPr lang="fi-FI" altLang="fi-FI"/>
              <a:pPr/>
              <a:t>35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74081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57" y="1052736"/>
            <a:ext cx="7489824" cy="1079500"/>
          </a:xfrm>
        </p:spPr>
        <p:txBody>
          <a:bodyPr>
            <a:normAutofit fontScale="90000"/>
          </a:bodyPr>
          <a:lstStyle/>
          <a:p>
            <a:r>
              <a:rPr lang="fi-FI" sz="3300" dirty="0"/>
              <a:t>Mikrobiologian perusmenetelmät yleistasolla</a:t>
            </a: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72" y="1992174"/>
            <a:ext cx="7489825" cy="4392614"/>
          </a:xfrm>
        </p:spPr>
        <p:txBody>
          <a:bodyPr/>
          <a:lstStyle/>
          <a:p>
            <a:r>
              <a:rPr lang="fi-FI" dirty="0" smtClean="0"/>
              <a:t>Viljely</a:t>
            </a:r>
          </a:p>
          <a:p>
            <a:r>
              <a:rPr lang="fi-FI" dirty="0" smtClean="0"/>
              <a:t>Kasvatus</a:t>
            </a:r>
          </a:p>
          <a:p>
            <a:r>
              <a:rPr lang="fi-FI" dirty="0" smtClean="0"/>
              <a:t>Mikroskopointi</a:t>
            </a:r>
          </a:p>
          <a:p>
            <a:r>
              <a:rPr lang="fi-FI" dirty="0" smtClean="0"/>
              <a:t>Värjäykset</a:t>
            </a:r>
          </a:p>
          <a:p>
            <a:r>
              <a:rPr lang="fi-FI" dirty="0" smtClean="0"/>
              <a:t>Biokemialliset testit</a:t>
            </a:r>
          </a:p>
          <a:p>
            <a:r>
              <a:rPr lang="fi-FI" dirty="0" smtClean="0"/>
              <a:t>DNA-pohjaiset </a:t>
            </a:r>
            <a:r>
              <a:rPr lang="fi-FI" dirty="0"/>
              <a:t>tekniikat</a:t>
            </a:r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17038"/>
      </p:ext>
    </p:extLst>
  </p:cSld>
  <p:clrMapOvr>
    <a:masterClrMapping/>
  </p:clrMapOvr>
  <p:transition spd="med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Viljely</a:t>
            </a:r>
            <a:endParaRPr lang="en-US" altLang="fi-FI" sz="2800" dirty="0" smtClean="0">
              <a:solidFill>
                <a:srgbClr val="D6EA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/>
          <a:lstStyle/>
          <a:p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akteerit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keinotekoisilla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                                               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elatusalustoilla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antasienet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joihin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lahottajasienet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kuuluvat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kasvattavat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keinotekoisilla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elatusalustoilla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tavallisimmin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vain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rihmaston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niitä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kyetä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tunnistamaan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irukset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elävissä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soluissa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soluviljelmissä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1982-E366-47FD-A61A-CA8F52D45331}" type="slidenum">
              <a:rPr lang="fi-FI" altLang="fi-FI"/>
              <a:pPr/>
              <a:t>37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5803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en-US" altLang="fi-FI" sz="2800" dirty="0" err="1" smtClean="0">
                <a:ea typeface="ＭＳ Ｐゴシック" panose="020B0600070205080204" pitchFamily="34" charset="-128"/>
              </a:rPr>
              <a:t>Mikrobien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kasvuun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vaikuttavia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tekijöitä</a:t>
            </a:r>
            <a:endParaRPr lang="en-US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Käytössä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oleva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veden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määrä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vesiaktiivisuus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aw (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suola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sokeri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</a:t>
            </a:r>
          </a:p>
          <a:p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ämpö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10-30oC (-35-+80oC)</a:t>
            </a:r>
          </a:p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Ravinteet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sopiva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elatusalusta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pH,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useimmille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sopii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noin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pH 7</a:t>
            </a:r>
          </a:p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Happi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hiilidioksidi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aerobisille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mikrobeille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välttämätön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anaerobeille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myrkkyä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Valo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useimmat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bakteerit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kasvavat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pimeässä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jotkut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tarvitsevat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tietynlaisen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valon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itiöidäkseen</a:t>
            </a:r>
            <a:endParaRPr lang="en-US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Antibiooteilla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rajoittaa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jonkin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mikrobiryhmän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kasvua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</a:t>
            </a:r>
          </a:p>
          <a:p>
            <a:pPr marL="282575" indent="-282575" defTabSz="914400" eaLnBrk="1" hangingPunct="1">
              <a:buFont typeface="Monotype Sorts" pitchFamily="2" charset="2"/>
              <a:buNone/>
            </a:pP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Font typeface="Monotype Sorts" pitchFamily="2" charset="2"/>
              <a:buNone/>
            </a:pP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Näitä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tekijöitä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muuttamalla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olosuhteisiin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vaikuttaa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siten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että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mikrobikasvu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joko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mahdollistuu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estyy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</a:p>
          <a:p>
            <a:pPr marL="282575" indent="-282575" defTabSz="914400" eaLnBrk="1" hangingPunct="1">
              <a:buFont typeface="Monotype Sorts" pitchFamily="2" charset="2"/>
              <a:buNone/>
            </a:pP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582-4ACC-4BF8-AF6E-FD4B1E92572C}" type="slidenum">
              <a:rPr lang="fi-FI" altLang="fi-FI"/>
              <a:pPr/>
              <a:t>38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520370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Elatusalusta voivat olla valikoivia</a:t>
            </a:r>
            <a:br>
              <a:rPr lang="fi-FI" dirty="0" smtClean="0"/>
            </a:br>
            <a:r>
              <a:rPr lang="fi-FI" sz="2700" dirty="0" smtClean="0"/>
              <a:t>- samoin kasvatuslämpötila</a:t>
            </a:r>
            <a:endParaRPr lang="fi-FI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smtClean="0"/>
              <a:t>Suurempi vesiaktiivisuus sopii useimmille homesienille.</a:t>
            </a:r>
          </a:p>
          <a:p>
            <a:r>
              <a:rPr lang="fi-FI" sz="1800" dirty="0" smtClean="0"/>
              <a:t>Kuivassa viihtyvät sienet kasvavat paremmin sellaisella kasvatusalustalla, jossa vesiaktiivisuutta on pienennetty lisäämällä suolaa tai sokeria.</a:t>
            </a:r>
          </a:p>
          <a:p>
            <a:endParaRPr lang="fi-FI" sz="1800" dirty="0"/>
          </a:p>
          <a:p>
            <a:r>
              <a:rPr lang="fi-FI" sz="1800" dirty="0" smtClean="0"/>
              <a:t>Antibiooteilla voidaan rajoittaa bakteerien kasvua, jotta homesienet saadaan paremmin esiin. Sieniantibioottia käyttämällä bakteerit saadaan paremmin esiin.</a:t>
            </a:r>
          </a:p>
          <a:p>
            <a:endParaRPr lang="fi-FI" sz="1800" dirty="0"/>
          </a:p>
          <a:p>
            <a:r>
              <a:rPr lang="fi-FI" sz="1800" dirty="0" smtClean="0"/>
              <a:t>Jos halutaan tietoa </a:t>
            </a:r>
            <a:r>
              <a:rPr lang="fi-FI" sz="1800" dirty="0" err="1" smtClean="0"/>
              <a:t>termofiileistä</a:t>
            </a:r>
            <a:r>
              <a:rPr lang="fi-FI" sz="1800" dirty="0" smtClean="0"/>
              <a:t> mikrobeista, täytyy kasvatuslämpötilan olla jopa +55 </a:t>
            </a:r>
            <a:r>
              <a:rPr lang="fi-FI" sz="1800" baseline="30000" dirty="0" err="1" smtClean="0"/>
              <a:t>o</a:t>
            </a:r>
            <a:r>
              <a:rPr lang="fi-FI" sz="1800" dirty="0" err="1" smtClean="0"/>
              <a:t>C</a:t>
            </a:r>
            <a:r>
              <a:rPr lang="fi-FI" sz="1800" dirty="0" smtClean="0"/>
              <a:t>.</a:t>
            </a:r>
          </a:p>
          <a:p>
            <a:r>
              <a:rPr lang="fi-FI" sz="1800" dirty="0" err="1" smtClean="0"/>
              <a:t>Termotoleranteille</a:t>
            </a:r>
            <a:r>
              <a:rPr lang="fi-FI" sz="1800" dirty="0" smtClean="0"/>
              <a:t> mikrobeille riittää +40  </a:t>
            </a:r>
            <a:r>
              <a:rPr lang="fi-FI" sz="1800" baseline="30000" dirty="0" err="1" smtClean="0"/>
              <a:t>o</a:t>
            </a:r>
            <a:r>
              <a:rPr lang="fi-FI" sz="1800" dirty="0" err="1" smtClean="0"/>
              <a:t>C</a:t>
            </a:r>
            <a:r>
              <a:rPr lang="fi-FI" sz="1800" dirty="0" smtClean="0"/>
              <a:t>.</a:t>
            </a:r>
          </a:p>
          <a:p>
            <a:r>
              <a:rPr lang="fi-FI" sz="1800" dirty="0" smtClean="0"/>
              <a:t>Patogeeneille mikrobeille sopii +37 </a:t>
            </a:r>
            <a:r>
              <a:rPr lang="fi-FI" sz="1800" baseline="30000" dirty="0" err="1" smtClean="0"/>
              <a:t>o</a:t>
            </a:r>
            <a:r>
              <a:rPr lang="fi-FI" sz="1800" dirty="0" err="1" smtClean="0"/>
              <a:t>C</a:t>
            </a:r>
            <a:r>
              <a:rPr lang="fi-FI" sz="1800" dirty="0" smtClean="0"/>
              <a:t>.</a:t>
            </a:r>
          </a:p>
          <a:p>
            <a:r>
              <a:rPr lang="fi-FI" sz="1800" dirty="0" smtClean="0"/>
              <a:t>Rakennusten ja tavallisten ympäristöjen mikrobeille n. +25 </a:t>
            </a:r>
            <a:r>
              <a:rPr lang="fi-FI" sz="1800" baseline="30000" dirty="0" err="1" smtClean="0"/>
              <a:t>o</a:t>
            </a:r>
            <a:r>
              <a:rPr lang="fi-FI" sz="1800" dirty="0" err="1" smtClean="0"/>
              <a:t>C</a:t>
            </a:r>
            <a:r>
              <a:rPr lang="fi-FI" sz="1800" dirty="0" smtClean="0"/>
              <a:t> on sopiva kasvatuslämpötila.</a:t>
            </a:r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26268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tsikko 1"/>
          <p:cNvSpPr>
            <a:spLocks noGrp="1"/>
          </p:cNvSpPr>
          <p:nvPr>
            <p:ph type="title"/>
          </p:nvPr>
        </p:nvSpPr>
        <p:spPr/>
        <p:txBody>
          <a:bodyPr wrap="none">
            <a:normAutofit fontScale="90000"/>
          </a:bodyPr>
          <a:lstStyle/>
          <a:p>
            <a:pPr>
              <a:spcAft>
                <a:spcPts val="9600"/>
              </a:spcAft>
            </a:pPr>
            <a:r>
              <a:rPr lang="fi-FI" altLang="fi-FI" sz="4700" cap="none" dirty="0" smtClean="0">
                <a:solidFill>
                  <a:schemeClr val="accent4">
                    <a:lumMod val="50000"/>
                  </a:schemeClr>
                </a:solidFill>
                <a:ea typeface="ＭＳ Ｐゴシック" panose="020B0600070205080204" pitchFamily="34" charset="-128"/>
              </a:rPr>
              <a:t/>
            </a:r>
            <a:br>
              <a:rPr lang="fi-FI" altLang="fi-FI" sz="4700" cap="none" dirty="0" smtClean="0">
                <a:solidFill>
                  <a:schemeClr val="accent4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fi-FI" altLang="fi-FI" sz="2600" cap="none" dirty="0" smtClean="0">
                <a:solidFill>
                  <a:schemeClr val="accent4">
                    <a:lumMod val="50000"/>
                  </a:schemeClr>
                </a:solidFill>
                <a:ea typeface="ＭＳ Ｐゴシック" panose="020B0600070205080204" pitchFamily="34" charset="-128"/>
              </a:rPr>
              <a:t/>
            </a:r>
            <a:br>
              <a:rPr lang="fi-FI" altLang="fi-FI" sz="2600" cap="none" dirty="0" smtClean="0">
                <a:solidFill>
                  <a:schemeClr val="accent4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fi-FI" altLang="fi-FI" sz="2600" cap="non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/>
            </a:r>
            <a:br>
              <a:rPr lang="fi-FI" altLang="fi-FI" sz="2600" cap="non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fi-FI" altLang="fi-FI" sz="3300" cap="none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3300" dirty="0">
                <a:solidFill>
                  <a:schemeClr val="accent4">
                    <a:lumMod val="50000"/>
                  </a:schemeClr>
                </a:solidFill>
                <a:ea typeface="ＭＳ Ｐゴシック" panose="020B0600070205080204" pitchFamily="34" charset="-128"/>
              </a:rPr>
              <a:t>Mikrobit</a:t>
            </a:r>
            <a:endParaRPr lang="fi-FI" altLang="fi-FI" sz="3300" cap="non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Mitä ne ovat ja mitä ne 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vaativat?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</a:rPr>
              <a:t>Millaisia </a:t>
            </a:r>
            <a:r>
              <a:rPr lang="fi-FI" altLang="fi-FI" dirty="0">
                <a:ea typeface="ＭＳ Ｐゴシック" panose="020B0600070205080204" pitchFamily="34" charset="-128"/>
              </a:rPr>
              <a:t>ominaisuuksia niillä 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on?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</a:rPr>
              <a:t>Miten </a:t>
            </a:r>
            <a:r>
              <a:rPr lang="fi-FI" altLang="fi-FI" dirty="0">
                <a:ea typeface="ＭＳ Ｐゴシック" panose="020B0600070205080204" pitchFamily="34" charset="-128"/>
              </a:rPr>
              <a:t>niitä 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luokitellaan?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</a:rPr>
              <a:t>Miten </a:t>
            </a:r>
            <a:r>
              <a:rPr lang="fi-FI" altLang="fi-FI" dirty="0">
                <a:ea typeface="ＭＳ Ｐゴシック" panose="020B0600070205080204" pitchFamily="34" charset="-128"/>
              </a:rPr>
              <a:t>niitä 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tutkitaan?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</a:rPr>
              <a:t>Missä </a:t>
            </a:r>
            <a:r>
              <a:rPr lang="fi-FI" altLang="fi-FI" dirty="0">
                <a:ea typeface="ＭＳ Ｐゴシック" panose="020B0600070205080204" pitchFamily="34" charset="-128"/>
              </a:rPr>
              <a:t>niitä esiintyy?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EA5-57DB-4137-A9ED-8DC8FF0A5938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11" name="Suorakulmio 10"/>
          <p:cNvSpPr/>
          <p:nvPr/>
        </p:nvSpPr>
        <p:spPr>
          <a:xfrm>
            <a:off x="539552" y="5144356"/>
            <a:ext cx="1976438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1202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Viljely</a:t>
            </a:r>
            <a:endParaRPr lang="fi-FI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b="1" dirty="0" smtClean="0"/>
              <a:t>Laimennossarjaviljely</a:t>
            </a:r>
            <a:r>
              <a:rPr lang="fi-FI" dirty="0" smtClean="0"/>
              <a:t> (Asumisterveysasetus)</a:t>
            </a:r>
          </a:p>
          <a:p>
            <a:pPr lvl="1">
              <a:lnSpc>
                <a:spcPct val="100000"/>
              </a:lnSpc>
            </a:pPr>
            <a:r>
              <a:rPr lang="fi-FI" dirty="0" smtClean="0"/>
              <a:t>Kvantitatiivinen (</a:t>
            </a:r>
            <a:r>
              <a:rPr lang="fi-FI" dirty="0" err="1" smtClean="0"/>
              <a:t>pmy</a:t>
            </a:r>
            <a:r>
              <a:rPr lang="fi-FI" dirty="0" smtClean="0"/>
              <a:t>/g tai pmy/cm</a:t>
            </a:r>
            <a:r>
              <a:rPr lang="fi-FI" baseline="30000" dirty="0" smtClean="0"/>
              <a:t>2</a:t>
            </a:r>
            <a:r>
              <a:rPr lang="fi-FI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fi-FI" dirty="0" smtClean="0"/>
              <a:t>Kahtena rinnakkaisena vähintään 3 laimennosta</a:t>
            </a:r>
          </a:p>
          <a:p>
            <a:pPr lvl="1">
              <a:lnSpc>
                <a:spcPct val="100000"/>
              </a:lnSpc>
            </a:pPr>
            <a:r>
              <a:rPr lang="fi-FI" dirty="0" smtClean="0"/>
              <a:t>Sienille M2 ja DG-18, bakteereille THG -maljat</a:t>
            </a:r>
          </a:p>
          <a:p>
            <a:pPr>
              <a:lnSpc>
                <a:spcPct val="100000"/>
              </a:lnSpc>
            </a:pPr>
            <a:endParaRPr lang="fi-FI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i-FI" b="1" dirty="0" smtClean="0"/>
              <a:t>Suoraviljely </a:t>
            </a:r>
            <a:r>
              <a:rPr lang="fi-FI" dirty="0" smtClean="0"/>
              <a:t>(Asumisterveysasetus</a:t>
            </a:r>
            <a:r>
              <a:rPr lang="fi-FI" b="1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fi-FI" dirty="0" err="1" smtClean="0"/>
              <a:t>Semikvantitatiivinen</a:t>
            </a:r>
            <a:r>
              <a:rPr lang="fi-FI" dirty="0" smtClean="0"/>
              <a:t> tulos (- / + / ++ / +++)</a:t>
            </a:r>
            <a:endParaRPr lang="fi-FI" dirty="0"/>
          </a:p>
          <a:p>
            <a:pPr lvl="1">
              <a:lnSpc>
                <a:spcPct val="100000"/>
              </a:lnSpc>
            </a:pPr>
            <a:r>
              <a:rPr lang="fi-FI" dirty="0" smtClean="0"/>
              <a:t>Materiaalia laitetaan </a:t>
            </a:r>
            <a:r>
              <a:rPr lang="fi-FI" dirty="0"/>
              <a:t>suoraan </a:t>
            </a:r>
            <a:r>
              <a:rPr lang="fi-FI" dirty="0" smtClean="0"/>
              <a:t>alustan pinnalle</a:t>
            </a:r>
            <a:endParaRPr lang="fi-FI" dirty="0"/>
          </a:p>
          <a:p>
            <a:pPr lvl="1">
              <a:lnSpc>
                <a:spcPct val="100000"/>
              </a:lnSpc>
            </a:pPr>
            <a:endParaRPr lang="fi-FI" dirty="0" smtClean="0"/>
          </a:p>
          <a:p>
            <a:pPr lvl="1">
              <a:lnSpc>
                <a:spcPct val="100000"/>
              </a:lnSpc>
            </a:pPr>
            <a:r>
              <a:rPr lang="fi-FI" dirty="0" smtClean="0"/>
              <a:t>Pintanäyte </a:t>
            </a:r>
            <a:r>
              <a:rPr lang="fi-FI" dirty="0"/>
              <a:t>sivellään pumpulipuikolla suoraan </a:t>
            </a:r>
            <a:r>
              <a:rPr lang="fi-FI" dirty="0" smtClean="0"/>
              <a:t>maljalle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A9084-30E0-425B-9786-43185403404A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025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00200"/>
            <a:ext cx="7489824" cy="1079500"/>
          </a:xfrm>
        </p:spPr>
        <p:txBody>
          <a:bodyPr/>
          <a:lstStyle/>
          <a:p>
            <a:r>
              <a:rPr lang="fi-FI" sz="2800" dirty="0" smtClean="0"/>
              <a:t>Laimennossarjaviljely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538" y="1373395"/>
            <a:ext cx="7489825" cy="4392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Laimennossarja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Flowchart: Delay 14"/>
          <p:cNvSpPr/>
          <p:nvPr/>
        </p:nvSpPr>
        <p:spPr bwMode="auto">
          <a:xfrm rot="5400000">
            <a:off x="1659347" y="4580734"/>
            <a:ext cx="1144781" cy="360040"/>
          </a:xfrm>
          <a:prstGeom prst="flowChartDelay">
            <a:avLst/>
          </a:prstGeom>
          <a:solidFill>
            <a:srgbClr val="C0BF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51720" y="2812866"/>
            <a:ext cx="360040" cy="13681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7" name="Flowchart: Delay 16"/>
          <p:cNvSpPr/>
          <p:nvPr/>
        </p:nvSpPr>
        <p:spPr bwMode="auto">
          <a:xfrm rot="5400000">
            <a:off x="2523443" y="4580734"/>
            <a:ext cx="1144781" cy="360040"/>
          </a:xfrm>
          <a:prstGeom prst="flowChartDelay">
            <a:avLst/>
          </a:prstGeom>
          <a:solidFill>
            <a:srgbClr val="C0BF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15816" y="2812866"/>
            <a:ext cx="360040" cy="13681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9" name="Flowchart: Delay 18"/>
          <p:cNvSpPr/>
          <p:nvPr/>
        </p:nvSpPr>
        <p:spPr bwMode="auto">
          <a:xfrm rot="5400000">
            <a:off x="3387542" y="4580734"/>
            <a:ext cx="1144781" cy="360040"/>
          </a:xfrm>
          <a:prstGeom prst="flowChartDelay">
            <a:avLst/>
          </a:prstGeom>
          <a:solidFill>
            <a:srgbClr val="C0BF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79915" y="2812866"/>
            <a:ext cx="360040" cy="13681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1" name="Flowchart: Delay 20"/>
          <p:cNvSpPr/>
          <p:nvPr/>
        </p:nvSpPr>
        <p:spPr bwMode="auto">
          <a:xfrm rot="5400000">
            <a:off x="4251635" y="4580734"/>
            <a:ext cx="1144781" cy="360040"/>
          </a:xfrm>
          <a:prstGeom prst="flowChartDelay">
            <a:avLst/>
          </a:prstGeom>
          <a:solidFill>
            <a:srgbClr val="C0BF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44008" y="2812866"/>
            <a:ext cx="360040" cy="13681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1596856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i-FI" dirty="0"/>
              <a:t>Putkissa 4,5 ml laimennos- liuosta</a:t>
            </a:r>
          </a:p>
          <a:p>
            <a:pPr marL="266700" indent="-2667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i-FI" dirty="0"/>
              <a:t>0,5 ml näytettä siirretään ensimmäiseen putkeen</a:t>
            </a:r>
          </a:p>
          <a:p>
            <a:pPr marL="266700" indent="-2667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i-FI" dirty="0"/>
              <a:t>Sekoitetaan ja siirretään 0,5 ml seuraavaan putkeen</a:t>
            </a:r>
          </a:p>
          <a:p>
            <a:pPr marL="266700" indent="-2667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i-FI" dirty="0"/>
              <a:t>Jokaisesta putkesta siirretään maljalle 0,1 ml</a:t>
            </a:r>
          </a:p>
          <a:p>
            <a:pPr marL="266700" indent="-2667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i-FI" dirty="0"/>
              <a:t>Kahtena rinnakkaisena</a:t>
            </a:r>
          </a:p>
          <a:p>
            <a:pPr marL="266700" indent="-2667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i-FI" dirty="0"/>
              <a:t>M2, DG-18 ja THG –maljoille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0000"/>
                </a:solidFill>
                <a:sym typeface="Wingdings" panose="05000000000000000000" pitchFamily="2" charset="2"/>
              </a:rPr>
              <a:t> Kasvatus +25°C 7-14 vrk</a:t>
            </a:r>
            <a:r>
              <a:rPr lang="fi-FI" dirty="0">
                <a:solidFill>
                  <a:srgbClr val="000000"/>
                </a:solidFill>
              </a:rPr>
              <a:t/>
            </a:r>
            <a:br>
              <a:rPr lang="fi-FI" dirty="0">
                <a:solidFill>
                  <a:srgbClr val="000000"/>
                </a:solidFill>
              </a:rPr>
            </a:b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9394" name="Picture 2" descr="N:\YMIK\Yleista\KUVIA\Näytteenotto ja labra\IMG_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3" t="32408" r="38195" b="25850"/>
          <a:stretch/>
        </p:blipFill>
        <p:spPr bwMode="auto">
          <a:xfrm>
            <a:off x="395536" y="2780928"/>
            <a:ext cx="1420858" cy="25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3" name="TextBox 59392"/>
          <p:cNvSpPr txBox="1"/>
          <p:nvPr/>
        </p:nvSpPr>
        <p:spPr>
          <a:xfrm>
            <a:off x="781363" y="2380818"/>
            <a:ext cx="62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0000"/>
                </a:solidFill>
              </a:rPr>
              <a:t>10</a:t>
            </a:r>
            <a:r>
              <a:rPr lang="fi-FI" sz="2000" baseline="30000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05498" y="238081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0000"/>
                </a:solidFill>
              </a:rPr>
              <a:t>10</a:t>
            </a:r>
            <a:r>
              <a:rPr lang="fi-FI" sz="2000" baseline="30000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69594" y="238081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0000"/>
                </a:solidFill>
              </a:rPr>
              <a:t>10</a:t>
            </a:r>
            <a:r>
              <a:rPr lang="fi-FI" sz="2000" baseline="30000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61682" y="238081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0000"/>
                </a:solidFill>
              </a:rPr>
              <a:t>10</a:t>
            </a:r>
            <a:r>
              <a:rPr lang="fi-FI" sz="2000" baseline="30000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25778" y="238081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0000"/>
                </a:solidFill>
              </a:rPr>
              <a:t>10</a:t>
            </a:r>
            <a:r>
              <a:rPr lang="fi-FI" sz="2000" baseline="30000" dirty="0">
                <a:solidFill>
                  <a:srgbClr val="000000"/>
                </a:solidFill>
              </a:rPr>
              <a:t>-5</a:t>
            </a:r>
          </a:p>
        </p:txBody>
      </p:sp>
      <p:sp>
        <p:nvSpPr>
          <p:cNvPr id="44" name="Circular Arrow 43"/>
          <p:cNvSpPr/>
          <p:nvPr/>
        </p:nvSpPr>
        <p:spPr bwMode="auto">
          <a:xfrm>
            <a:off x="4163064" y="1988840"/>
            <a:ext cx="673858" cy="760150"/>
          </a:xfrm>
          <a:prstGeom prst="circularArrow">
            <a:avLst>
              <a:gd name="adj1" fmla="val 12500"/>
              <a:gd name="adj2" fmla="val 866758"/>
              <a:gd name="adj3" fmla="val 20457681"/>
              <a:gd name="adj4" fmla="val 10800000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59403" name="Ryhmitä 59402"/>
          <p:cNvGrpSpPr/>
          <p:nvPr/>
        </p:nvGrpSpPr>
        <p:grpSpPr>
          <a:xfrm>
            <a:off x="971600" y="5500400"/>
            <a:ext cx="6048672" cy="916994"/>
            <a:chOff x="899592" y="5709989"/>
            <a:chExt cx="6336704" cy="887363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899592" y="5765196"/>
              <a:ext cx="1800197" cy="565079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>
                  <a:solidFill>
                    <a:srgbClr val="000000"/>
                  </a:solidFill>
                </a:rPr>
                <a:t>10</a:t>
              </a:r>
              <a:r>
                <a:rPr lang="fi-FI" sz="2000" baseline="300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3419872" y="5765195"/>
              <a:ext cx="1800197" cy="504055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2123731" y="5917595"/>
              <a:ext cx="1800197" cy="504055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71800" y="6085164"/>
              <a:ext cx="622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>
                  <a:solidFill>
                    <a:srgbClr val="000000"/>
                  </a:solidFill>
                </a:rPr>
                <a:t>10</a:t>
              </a:r>
              <a:r>
                <a:rPr lang="fi-FI" sz="2000" baseline="300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49714" y="5909210"/>
              <a:ext cx="622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>
                  <a:solidFill>
                    <a:srgbClr val="000000"/>
                  </a:solidFill>
                </a:rPr>
                <a:t>10</a:t>
              </a:r>
              <a:r>
                <a:rPr lang="fi-FI" sz="2000" baseline="300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66" name="Flowchart: Magnetic Disk 65"/>
            <p:cNvSpPr/>
            <p:nvPr/>
          </p:nvSpPr>
          <p:spPr bwMode="auto">
            <a:xfrm>
              <a:off x="5436099" y="5709989"/>
              <a:ext cx="1800197" cy="504055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0" name="Flowchart: Magnetic Disk 29"/>
            <p:cNvSpPr/>
            <p:nvPr/>
          </p:nvSpPr>
          <p:spPr bwMode="auto">
            <a:xfrm>
              <a:off x="4492353" y="6057306"/>
              <a:ext cx="1800197" cy="504055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20072" y="6197242"/>
              <a:ext cx="622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>
                  <a:solidFill>
                    <a:srgbClr val="000000"/>
                  </a:solidFill>
                </a:rPr>
                <a:t>10</a:t>
              </a:r>
              <a:r>
                <a:rPr lang="fi-FI" sz="2000" baseline="300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0192" y="5865639"/>
              <a:ext cx="622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>
                  <a:solidFill>
                    <a:srgbClr val="000000"/>
                  </a:solidFill>
                </a:rPr>
                <a:t>10</a:t>
              </a:r>
              <a:r>
                <a:rPr lang="fi-FI" sz="2000" baseline="30000" dirty="0">
                  <a:solidFill>
                    <a:srgbClr val="000000"/>
                  </a:solidFill>
                </a:rPr>
                <a:t>-6</a:t>
              </a:r>
            </a:p>
          </p:txBody>
        </p:sp>
      </p:grpSp>
      <p:cxnSp>
        <p:nvCxnSpPr>
          <p:cNvPr id="58" name="Straight Arrow Connector 57"/>
          <p:cNvCxnSpPr>
            <a:endCxn id="28" idx="0"/>
          </p:cNvCxnSpPr>
          <p:nvPr/>
        </p:nvCxnSpPr>
        <p:spPr bwMode="auto">
          <a:xfrm>
            <a:off x="2411758" y="4990170"/>
            <a:ext cx="587523" cy="89839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407" name="Straight Arrow Connector 59406"/>
          <p:cNvCxnSpPr/>
          <p:nvPr/>
        </p:nvCxnSpPr>
        <p:spPr bwMode="auto">
          <a:xfrm>
            <a:off x="1816394" y="5157192"/>
            <a:ext cx="378453" cy="55774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3275854" y="4944277"/>
            <a:ext cx="864099" cy="68336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endCxn id="30" idx="0"/>
          </p:cNvCxnSpPr>
          <p:nvPr/>
        </p:nvCxnSpPr>
        <p:spPr bwMode="auto">
          <a:xfrm>
            <a:off x="4163064" y="5027362"/>
            <a:ext cx="1097175" cy="100558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endCxn id="66" idx="0"/>
          </p:cNvCxnSpPr>
          <p:nvPr/>
        </p:nvCxnSpPr>
        <p:spPr bwMode="auto">
          <a:xfrm>
            <a:off x="5004046" y="4990170"/>
            <a:ext cx="1157041" cy="68385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Circular Arrow 43"/>
          <p:cNvSpPr/>
          <p:nvPr/>
        </p:nvSpPr>
        <p:spPr bwMode="auto">
          <a:xfrm>
            <a:off x="3144732" y="2012646"/>
            <a:ext cx="673858" cy="760150"/>
          </a:xfrm>
          <a:prstGeom prst="circularArrow">
            <a:avLst>
              <a:gd name="adj1" fmla="val 12500"/>
              <a:gd name="adj2" fmla="val 866758"/>
              <a:gd name="adj3" fmla="val 20457681"/>
              <a:gd name="adj4" fmla="val 10800000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1" name="Circular Arrow 43"/>
          <p:cNvSpPr/>
          <p:nvPr/>
        </p:nvSpPr>
        <p:spPr bwMode="auto">
          <a:xfrm>
            <a:off x="2194847" y="2000741"/>
            <a:ext cx="673858" cy="760150"/>
          </a:xfrm>
          <a:prstGeom prst="circularArrow">
            <a:avLst>
              <a:gd name="adj1" fmla="val 12500"/>
              <a:gd name="adj2" fmla="val 866758"/>
              <a:gd name="adj3" fmla="val 20457681"/>
              <a:gd name="adj4" fmla="val 10800000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5" name="Circular Arrow 43"/>
          <p:cNvSpPr/>
          <p:nvPr/>
        </p:nvSpPr>
        <p:spPr bwMode="auto">
          <a:xfrm>
            <a:off x="1229394" y="1988840"/>
            <a:ext cx="673858" cy="760150"/>
          </a:xfrm>
          <a:prstGeom prst="circularArrow">
            <a:avLst>
              <a:gd name="adj1" fmla="val 12500"/>
              <a:gd name="adj2" fmla="val 866758"/>
              <a:gd name="adj3" fmla="val 20457681"/>
              <a:gd name="adj4" fmla="val 10800000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032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ea typeface="ＭＳ Ｐゴシック" pitchFamily="34" charset="-128"/>
              </a:rPr>
              <a:t>Suoraviljely</a:t>
            </a:r>
          </a:p>
        </p:txBody>
      </p:sp>
      <p:sp>
        <p:nvSpPr>
          <p:cNvPr id="18434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Lusikallinen materiaalia </a:t>
            </a:r>
            <a:b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</a:b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(</a:t>
            </a:r>
            <a:r>
              <a:rPr lang="fi-FI" sz="2000" dirty="0">
                <a:ea typeface="ＭＳ Ｐゴシック" pitchFamily="34" charset="-128"/>
                <a:cs typeface="ＭＳ Ｐゴシック" pitchFamily="34" charset="-128"/>
              </a:rPr>
              <a:t>0,5 ml</a:t>
            </a: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)/alusta</a:t>
            </a:r>
            <a:endParaRPr lang="fi-FI" sz="2000" dirty="0"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Jos </a:t>
            </a:r>
            <a:r>
              <a:rPr lang="fi-FI" sz="2000" dirty="0">
                <a:ea typeface="ＭＳ Ｐゴシック" pitchFamily="34" charset="-128"/>
                <a:cs typeface="ＭＳ Ｐゴシック" pitchFamily="34" charset="-128"/>
              </a:rPr>
              <a:t>lusikkaa ei voida käyttää </a:t>
            </a: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</a:b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kullekin elatusalustalle siirretään vakiomäärä materiaalia</a:t>
            </a:r>
            <a:endParaRPr lang="fi-FI" sz="2000" dirty="0"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Käytetyt </a:t>
            </a:r>
            <a:r>
              <a:rPr lang="fi-FI" sz="2000" dirty="0">
                <a:ea typeface="ＭＳ Ｐゴシック" pitchFamily="34" charset="-128"/>
                <a:cs typeface="ＭＳ Ｐゴシック" pitchFamily="34" charset="-128"/>
              </a:rPr>
              <a:t>kasvualustat: </a:t>
            </a:r>
            <a:r>
              <a:rPr lang="fi-FI" sz="2000" dirty="0" err="1">
                <a:ea typeface="ＭＳ Ｐゴシック" pitchFamily="34" charset="-128"/>
                <a:cs typeface="ＭＳ Ｐゴシック" pitchFamily="34" charset="-128"/>
              </a:rPr>
              <a:t>Hagem</a:t>
            </a:r>
            <a:r>
              <a:rPr lang="fi-FI" sz="2000" dirty="0"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</a:b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DG18</a:t>
            </a:r>
            <a:r>
              <a:rPr lang="fi-FI" sz="2000" dirty="0">
                <a:ea typeface="ＭＳ Ｐゴシック" pitchFamily="34" charset="-128"/>
                <a:cs typeface="ＭＳ Ｐゴシック" pitchFamily="34" charset="-128"/>
              </a:rPr>
              <a:t>, M2 ja </a:t>
            </a: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THG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Lasketaan mikrobimäärät/alusta </a:t>
            </a:r>
            <a:b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</a:br>
            <a:r>
              <a:rPr lang="fi-FI" sz="2000" dirty="0" smtClean="0">
                <a:ea typeface="ＭＳ Ｐゴシック" pitchFamily="34" charset="-128"/>
                <a:cs typeface="ＭＳ Ｐゴシック" pitchFamily="34" charset="-128"/>
              </a:rPr>
              <a:t>ja tunnistetaan lajisto</a:t>
            </a:r>
            <a:endParaRPr lang="fi-FI" sz="2000" dirty="0"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endParaRPr lang="fi-FI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endParaRPr lang="fi-FI" dirty="0"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endParaRPr lang="fi-FI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endParaRPr lang="fi-FI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167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4990167-75E7-424F-BAED-BB3BF5F246E2}" type="slidenum">
              <a:rPr lang="fi-FI" altLang="en-US" sz="1000" smtClean="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i-FI" altLang="en-US" sz="1000" smtClean="0">
              <a:solidFill>
                <a:srgbClr val="FFFFFF"/>
              </a:solidFill>
            </a:endParaRPr>
          </a:p>
        </p:txBody>
      </p:sp>
      <p:pic>
        <p:nvPicPr>
          <p:cNvPr id="116742" name="Sisällön paikkamerkki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6" b="14410"/>
          <a:stretch>
            <a:fillRect/>
          </a:stretch>
        </p:blipFill>
        <p:spPr bwMode="auto">
          <a:xfrm>
            <a:off x="4860032" y="1664915"/>
            <a:ext cx="3852168" cy="19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Sisällön paikkamerkki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5"/>
          <a:stretch>
            <a:fillRect/>
          </a:stretch>
        </p:blipFill>
        <p:spPr bwMode="auto">
          <a:xfrm>
            <a:off x="4854957" y="4077073"/>
            <a:ext cx="3857244" cy="181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TextBox 1"/>
          <p:cNvSpPr txBox="1">
            <a:spLocks noChangeArrowheads="1"/>
          </p:cNvSpPr>
          <p:nvPr/>
        </p:nvSpPr>
        <p:spPr bwMode="auto">
          <a:xfrm flipH="1">
            <a:off x="5223860" y="3553397"/>
            <a:ext cx="3119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i-FI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i-FI" altLang="fi-FI" sz="1400" dirty="0" smtClean="0">
                <a:solidFill>
                  <a:srgbClr val="000000"/>
                </a:solidFill>
              </a:rPr>
              <a:t>vahva </a:t>
            </a:r>
            <a:r>
              <a:rPr lang="fi-FI" altLang="fi-FI" sz="1400" dirty="0">
                <a:solidFill>
                  <a:srgbClr val="000000"/>
                </a:solidFill>
              </a:rPr>
              <a:t>viite vauriosta</a:t>
            </a:r>
          </a:p>
        </p:txBody>
      </p:sp>
      <p:sp>
        <p:nvSpPr>
          <p:cNvPr id="116745" name="TextBox 2"/>
          <p:cNvSpPr txBox="1">
            <a:spLocks noChangeArrowheads="1"/>
          </p:cNvSpPr>
          <p:nvPr/>
        </p:nvSpPr>
        <p:spPr bwMode="auto">
          <a:xfrm flipH="1">
            <a:off x="5292080" y="5888038"/>
            <a:ext cx="3125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i-FI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i-FI" altLang="fi-FI" sz="1400" dirty="0" smtClean="0">
                <a:solidFill>
                  <a:srgbClr val="000000"/>
                </a:solidFill>
              </a:rPr>
              <a:t>ei </a:t>
            </a:r>
            <a:r>
              <a:rPr lang="fi-FI" altLang="fi-FI" sz="1400" dirty="0">
                <a:solidFill>
                  <a:srgbClr val="000000"/>
                </a:solidFill>
              </a:rPr>
              <a:t>viitettä vauriosta</a:t>
            </a:r>
          </a:p>
        </p:txBody>
      </p:sp>
    </p:spTree>
    <p:extLst>
      <p:ext uri="{BB962C8B-B14F-4D97-AF65-F5344CB8AC3E}">
        <p14:creationId xmlns:p14="http://schemas.microsoft.com/office/powerpoint/2010/main" val="27713854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Kasvatus</a:t>
            </a:r>
            <a:br>
              <a:rPr lang="fi-FI" dirty="0" smtClean="0"/>
            </a:br>
            <a:r>
              <a:rPr lang="fi-FI" dirty="0" smtClean="0"/>
              <a:t>+</a:t>
            </a:r>
            <a:r>
              <a:rPr lang="fi-FI" dirty="0"/>
              <a:t>25°C ± 3°C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Kohdepoistollisessa kasvatuskaapissa</a:t>
            </a:r>
          </a:p>
          <a:p>
            <a:r>
              <a:rPr lang="fi-FI" dirty="0" smtClean="0">
                <a:solidFill>
                  <a:schemeClr val="accent2"/>
                </a:solidFill>
              </a:rPr>
              <a:t>Sienimaljoja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(M2 ja DG-18) kasvatetaan 7 vrk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     l</a:t>
            </a:r>
            <a:r>
              <a:rPr lang="fi-FI" dirty="0" smtClean="0"/>
              <a:t>uku 7 </a:t>
            </a:r>
            <a:r>
              <a:rPr lang="fi-FI" dirty="0"/>
              <a:t>± </a:t>
            </a:r>
            <a:r>
              <a:rPr lang="fi-FI" dirty="0" smtClean="0"/>
              <a:t>1 vrk </a:t>
            </a:r>
          </a:p>
          <a:p>
            <a:r>
              <a:rPr lang="fi-FI" dirty="0" smtClean="0">
                <a:solidFill>
                  <a:schemeClr val="accent2"/>
                </a:solidFill>
              </a:rPr>
              <a:t>Bakteerimaljoja </a:t>
            </a:r>
            <a:r>
              <a:rPr lang="fi-FI" dirty="0" smtClean="0"/>
              <a:t>(THG) </a:t>
            </a:r>
            <a:r>
              <a:rPr lang="fi-FI" dirty="0"/>
              <a:t>kasvatetaan </a:t>
            </a:r>
            <a:r>
              <a:rPr lang="fi-FI" dirty="0" smtClean="0"/>
              <a:t>14 vrk</a:t>
            </a:r>
            <a:endParaRPr lang="fi-FI" dirty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     1.l</a:t>
            </a:r>
            <a:r>
              <a:rPr lang="fi-FI" dirty="0" smtClean="0"/>
              <a:t>uku </a:t>
            </a:r>
            <a:r>
              <a:rPr lang="fi-FI" dirty="0"/>
              <a:t>7 ± 1 </a:t>
            </a:r>
            <a:r>
              <a:rPr lang="fi-FI" dirty="0" smtClean="0"/>
              <a:t>vrk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     2.luku 14</a:t>
            </a:r>
            <a:r>
              <a:rPr lang="fi-FI" dirty="0"/>
              <a:t> ± 1 vrk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01718-8B6A-4428-A84F-4DB1AB7F8DF6}" type="slidenum">
              <a:rPr lang="fi-FI" smtClean="0"/>
              <a:pPr>
                <a:defRPr/>
              </a:pPr>
              <a:t>43</a:t>
            </a:fld>
            <a:endParaRPr lang="fi-FI" dirty="0"/>
          </a:p>
        </p:txBody>
      </p:sp>
      <p:pic>
        <p:nvPicPr>
          <p:cNvPr id="72706" name="Picture 2" descr="N:\YMIK\Yleista\KUVIA\Näytteenotto ja labra\Viljelyä\Homekasvatuskaap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4467" y="1506564"/>
            <a:ext cx="5067501" cy="38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96282"/>
      </p:ext>
    </p:extLst>
  </p:cSld>
  <p:clrMapOvr>
    <a:masterClrMapping/>
  </p:clrMapOvr>
  <p:transition spd="med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Homepesäkkeitä maljoilla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  <p:pic>
        <p:nvPicPr>
          <p:cNvPr id="8" name="Picture 2" descr="N:\YMIK\Yleista\KUVIA\Näytteenotto ja labra\Ilmanaytemaljat_viistosta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t="16930" r="10040"/>
          <a:stretch/>
        </p:blipFill>
        <p:spPr bwMode="auto">
          <a:xfrm>
            <a:off x="4932040" y="2228850"/>
            <a:ext cx="3946525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N:\YMIK\Yleista\KUVIA\Näytteenotto ja labra\IMG_1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0697"/>
            <a:ext cx="4429543" cy="33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99807"/>
      </p:ext>
    </p:extLst>
  </p:cSld>
  <p:clrMapOvr>
    <a:masterClrMapping/>
  </p:clrMapOvr>
  <p:transition spd="med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/>
              <a:t>Homeiden tunnistaminen</a:t>
            </a:r>
            <a:endParaRPr lang="en-US" altLang="fi-FI" sz="2800" dirty="0" smtClean="0"/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fi-FI" sz="26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sz="2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erustuu</a:t>
            </a:r>
            <a:r>
              <a:rPr lang="en-US" altLang="fi-FI" sz="26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6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mm. </a:t>
            </a:r>
            <a:r>
              <a:rPr lang="en-US" altLang="fi-FI" sz="26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seuraaviin</a:t>
            </a:r>
            <a:r>
              <a:rPr lang="en-US" altLang="fi-FI" sz="26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6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ominaisuuksiin</a:t>
            </a:r>
            <a:r>
              <a:rPr lang="en-US" altLang="fi-FI" sz="26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488950" indent="-288925"/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pesäkkeen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koko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väri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kasvutapa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endParaRPr lang="en-US" altLang="fi-FI" sz="19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488950" indent="-288925"/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rihman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koko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väri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kasvutapa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(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mikroskopia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  <a:endParaRPr lang="en-US" altLang="fi-FI" sz="19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488950" indent="-288925"/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itiön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koko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väri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muoto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itiönmuodostus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mikroskopia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762000" lvl="1" indent="-288925"/>
            <a:endParaRPr lang="en-US" altLang="fi-FI" sz="20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0" indent="0" eaLnBrk="1" hangingPunct="1">
              <a:lnSpc>
                <a:spcPct val="75000"/>
              </a:lnSpc>
              <a:buNone/>
              <a:defRPr/>
            </a:pPr>
            <a:r>
              <a:rPr lang="fi-FI" sz="2400" dirty="0" smtClean="0"/>
              <a:t>Mikroskopointi suoraan maljalta tai preparaatista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fi-FI" sz="1900" dirty="0" smtClean="0"/>
              <a:t>Itiöt, itiökannattimet, rihmasto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endParaRPr lang="fi-FI" dirty="0" smtClean="0"/>
          </a:p>
          <a:p>
            <a:pPr marL="0" indent="0" eaLnBrk="1" hangingPunct="1">
              <a:lnSpc>
                <a:spcPct val="75000"/>
              </a:lnSpc>
              <a:buNone/>
              <a:defRPr/>
            </a:pPr>
            <a:r>
              <a:rPr lang="fi-FI" sz="2400" dirty="0"/>
              <a:t>Pesäkkeet voidaan eristää ja kasvattaa usealla eri alustalla </a:t>
            </a:r>
            <a:endParaRPr lang="fi-FI" sz="2400" dirty="0" smtClean="0"/>
          </a:p>
          <a:p>
            <a:pPr lvl="1" eaLnBrk="1" hangingPunct="1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fi-FI" sz="1900" dirty="0" smtClean="0"/>
              <a:t>Tietyillä maljoilla paremmin tunnistettavissa </a:t>
            </a:r>
            <a:br>
              <a:rPr lang="fi-FI" sz="1900" dirty="0" smtClean="0"/>
            </a:br>
            <a:r>
              <a:rPr lang="fi-FI" sz="1900" dirty="0" smtClean="0"/>
              <a:t>(DG18: </a:t>
            </a:r>
            <a:r>
              <a:rPr lang="fi-FI" sz="1900" i="1" dirty="0" err="1" smtClean="0"/>
              <a:t>Wallemia</a:t>
            </a:r>
            <a:r>
              <a:rPr lang="fi-FI" sz="1900" i="1" dirty="0" smtClean="0"/>
              <a:t>, </a:t>
            </a:r>
            <a:r>
              <a:rPr lang="fi-FI" sz="1900" i="1" dirty="0" err="1" smtClean="0"/>
              <a:t>Eurotium</a:t>
            </a:r>
            <a:r>
              <a:rPr lang="fi-FI" sz="1900" i="1" dirty="0" smtClean="0"/>
              <a:t>, </a:t>
            </a:r>
            <a:r>
              <a:rPr lang="fi-FI" sz="1900" i="1" dirty="0" err="1" smtClean="0"/>
              <a:t>A.versicolor</a:t>
            </a:r>
            <a:r>
              <a:rPr lang="fi-FI" sz="1900" i="1" dirty="0" smtClean="0"/>
              <a:t>)</a:t>
            </a:r>
          </a:p>
          <a:p>
            <a:pPr lvl="1" eaLnBrk="1" hangingPunct="1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fi-FI" sz="1900" dirty="0" smtClean="0"/>
              <a:t>Mahdollista lähettää tunnistettavaksi esim. Hollantiin (CBS) tai Saksaan (DSMZ)</a:t>
            </a:r>
          </a:p>
          <a:p>
            <a:pPr lvl="1" eaLnBrk="1" hangingPunct="1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fi-FI" sz="1900" dirty="0" smtClean="0"/>
              <a:t>Varma tunnistus mahdollista sekvensoimalla DNA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marL="0" indent="0" eaLnBrk="1" hangingPunct="1">
              <a:lnSpc>
                <a:spcPct val="75000"/>
              </a:lnSpc>
              <a:buNone/>
              <a:defRPr/>
            </a:pPr>
            <a:r>
              <a:rPr lang="fi-FI" sz="2400" dirty="0" smtClean="0"/>
              <a:t>Työntekijän altistuminen – suojautuminen!</a:t>
            </a:r>
          </a:p>
          <a:p>
            <a:pPr marL="0" indent="0" eaLnBrk="1" hangingPunct="1">
              <a:lnSpc>
                <a:spcPct val="75000"/>
              </a:lnSpc>
              <a:buNone/>
              <a:defRPr/>
            </a:pPr>
            <a:r>
              <a:rPr lang="fi-FI" sz="2400" dirty="0" smtClean="0"/>
              <a:t>Vaatii ammattitaitoa !!!</a:t>
            </a:r>
            <a:endParaRPr lang="en-US" sz="2400" dirty="0" smtClean="0"/>
          </a:p>
        </p:txBody>
      </p:sp>
      <p:sp>
        <p:nvSpPr>
          <p:cNvPr id="450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B901AE-4060-4BA9-9D51-5C5BCA670B0F}" type="slidenum">
              <a:rPr lang="en-GB" altLang="fi-FI" sz="1000" smtClean="0">
                <a:solidFill>
                  <a:srgbClr val="FFFFFF"/>
                </a:solidFill>
              </a:rPr>
              <a:pPr eaLnBrk="1" hangingPunct="1"/>
              <a:t>45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161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Mikroskopointia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57346" name="Picture 2" descr="N:\YMIK\Yleista\KUVIA\Näytteenotto ja labra\IMG_1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06" y="1916832"/>
            <a:ext cx="4115950" cy="30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N:\YMIK\Yleista\KUVIA\Näytteenotto ja labra\IMG_1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6955" y="2443903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72200"/>
      </p:ext>
    </p:extLst>
  </p:cSld>
  <p:clrMapOvr>
    <a:masterClrMapping/>
  </p:clrMapOvr>
  <p:transition spd="med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Värjäykset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mikroskopointi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sim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bakteereilla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Gram-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värjäys</a:t>
            </a:r>
            <a:endParaRPr lang="en-US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Gram+ ja Gram-,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värjäytyvyysero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johtuu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soluseinän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rakenteellisista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eroista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Gram-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negatiivisilla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soluseinässä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lipopolysakkaridi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(=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endotoksiini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joka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ihmisille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kuumetta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endParaRPr lang="en-US" altLang="fi-FI" b="1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valomikroskopia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sopii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bakteereille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sienille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leville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virustutkimuksissa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käytetään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ektronimikroskopia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7FF-4756-4A03-AF5E-4AAB88804998}" type="slidenum">
              <a:rPr lang="fi-FI" altLang="fi-FI"/>
              <a:pPr/>
              <a:t>47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3434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>
                <a:solidFill>
                  <a:schemeClr val="accent1">
                    <a:lumMod val="75000"/>
                  </a:schemeClr>
                </a:solidFill>
              </a:rPr>
              <a:t>Biomarkkerit eli biologiset merkkiaineet</a:t>
            </a:r>
            <a:endParaRPr lang="fi-F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b="1" dirty="0" smtClean="0">
                <a:solidFill>
                  <a:schemeClr val="accent3"/>
                </a:solidFill>
              </a:rPr>
              <a:t>Tunnistetaan tai määritetään eliölle jotakin tyypillistä </a:t>
            </a:r>
            <a:br>
              <a:rPr lang="fi-FI" sz="2400" b="1" dirty="0" smtClean="0">
                <a:solidFill>
                  <a:schemeClr val="accent3"/>
                </a:solidFill>
              </a:rPr>
            </a:br>
            <a:r>
              <a:rPr lang="fi-FI" sz="2400" b="1" dirty="0" smtClean="0">
                <a:solidFill>
                  <a:schemeClr val="accent3"/>
                </a:solidFill>
              </a:rPr>
              <a:t>biologista ominaisuutta erilaisten menetelmien avulla</a:t>
            </a:r>
          </a:p>
          <a:p>
            <a:r>
              <a:rPr lang="fi-FI" sz="2200" b="1" dirty="0" smtClean="0"/>
              <a:t>Solukalvon rakenteita </a:t>
            </a:r>
            <a:r>
              <a:rPr lang="fi-FI" sz="2200" dirty="0" smtClean="0"/>
              <a:t>(proteiinit, lipidit ja hiilihydraatit)</a:t>
            </a:r>
          </a:p>
          <a:p>
            <a:pPr lvl="1"/>
            <a:r>
              <a:rPr lang="fi-FI" sz="2000" dirty="0" smtClean="0"/>
              <a:t>Bakteerien </a:t>
            </a:r>
            <a:r>
              <a:rPr lang="fi-FI" sz="2000" dirty="0" err="1" smtClean="0"/>
              <a:t>peptidoglykaanit</a:t>
            </a:r>
            <a:r>
              <a:rPr lang="fi-FI" sz="2000" dirty="0" smtClean="0"/>
              <a:t> </a:t>
            </a:r>
            <a:r>
              <a:rPr lang="fi-FI" sz="2000" dirty="0" smtClean="0">
                <a:sym typeface="Wingdings" panose="05000000000000000000" pitchFamily="2" charset="2"/>
              </a:rPr>
              <a:t> </a:t>
            </a:r>
            <a:br>
              <a:rPr lang="fi-FI" sz="2000" dirty="0" smtClean="0">
                <a:sym typeface="Wingdings" panose="05000000000000000000" pitchFamily="2" charset="2"/>
              </a:rPr>
            </a:br>
            <a:r>
              <a:rPr lang="fi-FI" sz="2000" dirty="0" err="1" smtClean="0"/>
              <a:t>N-asetyylimuramiinihappo</a:t>
            </a:r>
            <a:r>
              <a:rPr lang="fi-FI" sz="2000" dirty="0" smtClean="0"/>
              <a:t> (</a:t>
            </a:r>
            <a:r>
              <a:rPr lang="fi-FI" sz="2000" dirty="0" err="1" smtClean="0"/>
              <a:t>Gram</a:t>
            </a:r>
            <a:r>
              <a:rPr lang="fi-FI" sz="2000" dirty="0" smtClean="0"/>
              <a:t>+ </a:t>
            </a:r>
            <a:r>
              <a:rPr lang="fi-FI" dirty="0" smtClean="0"/>
              <a:t>&gt;</a:t>
            </a:r>
            <a:r>
              <a:rPr lang="fi-FI" sz="2000" dirty="0" smtClean="0"/>
              <a:t> </a:t>
            </a:r>
            <a:r>
              <a:rPr lang="fi-FI" sz="2000" dirty="0" err="1" smtClean="0"/>
              <a:t>Gram-</a:t>
            </a:r>
            <a:r>
              <a:rPr lang="fi-FI" sz="2000" dirty="0" smtClean="0"/>
              <a:t>) </a:t>
            </a:r>
          </a:p>
          <a:p>
            <a:pPr lvl="1"/>
            <a:r>
              <a:rPr lang="fi-FI" sz="2000" dirty="0" smtClean="0"/>
              <a:t>Bakteerien 3-hydroksirasvahapot </a:t>
            </a:r>
            <a:r>
              <a:rPr lang="fi-FI" sz="2000" dirty="0" smtClean="0">
                <a:sym typeface="Wingdings" panose="05000000000000000000" pitchFamily="2" charset="2"/>
              </a:rPr>
              <a:t> LPS (</a:t>
            </a:r>
            <a:r>
              <a:rPr lang="fi-FI" sz="2000" dirty="0" err="1" smtClean="0">
                <a:sym typeface="Wingdings" panose="05000000000000000000" pitchFamily="2" charset="2"/>
              </a:rPr>
              <a:t>Gram-</a:t>
            </a:r>
            <a:r>
              <a:rPr lang="fi-FI" sz="2000" dirty="0" smtClean="0">
                <a:sym typeface="Wingdings" panose="05000000000000000000" pitchFamily="2" charset="2"/>
              </a:rPr>
              <a:t>)</a:t>
            </a:r>
            <a:r>
              <a:rPr lang="fi-FI" sz="2000" dirty="0" smtClean="0"/>
              <a:t>  </a:t>
            </a:r>
          </a:p>
          <a:p>
            <a:pPr lvl="1"/>
            <a:r>
              <a:rPr lang="fi-FI" sz="2000" dirty="0" smtClean="0"/>
              <a:t>Sienten polysakkaridit </a:t>
            </a:r>
            <a:r>
              <a:rPr lang="fi-FI" sz="2000" dirty="0" smtClean="0">
                <a:sym typeface="Wingdings" panose="05000000000000000000" pitchFamily="2" charset="2"/>
              </a:rPr>
              <a:t> </a:t>
            </a:r>
            <a:r>
              <a:rPr lang="el-GR" sz="2000" dirty="0" smtClean="0"/>
              <a:t>β</a:t>
            </a:r>
            <a:r>
              <a:rPr lang="fi-FI" sz="2000" dirty="0" err="1" smtClean="0"/>
              <a:t>-glukaani</a:t>
            </a:r>
            <a:r>
              <a:rPr lang="fi-FI" sz="2000" dirty="0" smtClean="0"/>
              <a:t> </a:t>
            </a:r>
          </a:p>
          <a:p>
            <a:pPr lvl="1"/>
            <a:r>
              <a:rPr lang="fi-FI" sz="2000" dirty="0" smtClean="0"/>
              <a:t>Sienten lipidit </a:t>
            </a:r>
            <a:r>
              <a:rPr lang="fi-FI" sz="2000" dirty="0" smtClean="0">
                <a:sym typeface="Wingdings" panose="05000000000000000000" pitchFamily="2" charset="2"/>
              </a:rPr>
              <a:t> </a:t>
            </a:r>
            <a:r>
              <a:rPr lang="fi-FI" sz="2000" dirty="0" err="1" smtClean="0">
                <a:sym typeface="Wingdings" panose="05000000000000000000" pitchFamily="2" charset="2"/>
              </a:rPr>
              <a:t>ergosteroli</a:t>
            </a:r>
            <a:endParaRPr lang="fi-FI" sz="2000" dirty="0" smtClean="0"/>
          </a:p>
          <a:p>
            <a:pPr lvl="1"/>
            <a:r>
              <a:rPr lang="fi-FI" sz="2000" dirty="0" smtClean="0"/>
              <a:t>Värjäykset (esim. </a:t>
            </a:r>
            <a:r>
              <a:rPr lang="fi-FI" sz="2000" dirty="0" err="1" smtClean="0"/>
              <a:t>Gram</a:t>
            </a:r>
            <a:r>
              <a:rPr lang="fi-FI" sz="2000" dirty="0" smtClean="0"/>
              <a:t> -värjäys) </a:t>
            </a:r>
            <a:endParaRPr lang="fi-FI" dirty="0" smtClean="0"/>
          </a:p>
          <a:p>
            <a:r>
              <a:rPr lang="fi-FI" sz="2200" b="1" dirty="0" smtClean="0"/>
              <a:t>Nukleiinihappoja </a:t>
            </a:r>
            <a:r>
              <a:rPr lang="fi-FI" sz="2200" dirty="0" smtClean="0"/>
              <a:t>(DNA, RNA)</a:t>
            </a:r>
          </a:p>
          <a:p>
            <a:pPr lvl="1"/>
            <a:r>
              <a:rPr lang="fi-FI" sz="2000" dirty="0" smtClean="0"/>
              <a:t>sekvensointi ja </a:t>
            </a:r>
            <a:r>
              <a:rPr lang="fi-FI" sz="2000" dirty="0" err="1" smtClean="0"/>
              <a:t>qPCR</a:t>
            </a:r>
            <a:endParaRPr lang="fi-FI" sz="2000" dirty="0" smtClean="0"/>
          </a:p>
          <a:p>
            <a:pPr lvl="2"/>
            <a:r>
              <a:rPr lang="fi-FI" sz="1800" dirty="0" smtClean="0"/>
              <a:t>bakteerit 16S </a:t>
            </a:r>
            <a:r>
              <a:rPr lang="fi-FI" sz="1800" dirty="0" err="1" smtClean="0"/>
              <a:t>rRNA</a:t>
            </a:r>
            <a:r>
              <a:rPr lang="fi-FI" sz="1800" dirty="0" smtClean="0"/>
              <a:t> </a:t>
            </a:r>
          </a:p>
          <a:p>
            <a:pPr lvl="2"/>
            <a:r>
              <a:rPr lang="fi-FI" sz="1800" dirty="0" smtClean="0"/>
              <a:t>sienet 18S </a:t>
            </a:r>
            <a:r>
              <a:rPr lang="fi-FI" sz="1800" dirty="0" err="1" smtClean="0"/>
              <a:t>rRNA</a:t>
            </a:r>
            <a:r>
              <a:rPr lang="fi-FI" sz="1800" dirty="0" smtClean="0"/>
              <a:t> ja ympäröivä alue</a:t>
            </a:r>
          </a:p>
          <a:p>
            <a:r>
              <a:rPr lang="fi-FI" sz="2200" b="1" dirty="0" smtClean="0"/>
              <a:t>Aineenvaihduntatuotteita eli </a:t>
            </a:r>
            <a:r>
              <a:rPr lang="fi-FI" sz="2200" b="1" dirty="0" err="1" smtClean="0"/>
              <a:t>sekundaarimetaboliitteja</a:t>
            </a:r>
            <a:endParaRPr lang="fi-FI" sz="2200" b="1" dirty="0" smtClean="0"/>
          </a:p>
          <a:p>
            <a:pPr lvl="1"/>
            <a:r>
              <a:rPr lang="fi-FI" sz="2000" dirty="0" smtClean="0"/>
              <a:t>toksiinit yms. (analysointi esim. </a:t>
            </a:r>
            <a:r>
              <a:rPr lang="fi-FI" sz="2000" dirty="0" err="1" smtClean="0"/>
              <a:t>kaasugromatografi-massaspektrometrilaitteilla</a:t>
            </a:r>
            <a:r>
              <a:rPr lang="fi-FI" sz="2000" dirty="0" smtClean="0"/>
              <a:t>, GC-MS)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DEC2D-3F63-4D85-AAC8-FF9CCBBC5FDF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6823699" y="2485445"/>
            <a:ext cx="288032" cy="15121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7183740" y="2577098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kemialliset</a:t>
            </a:r>
          </a:p>
          <a:p>
            <a:r>
              <a:rPr lang="fi-FI" sz="2000" b="1" dirty="0" smtClean="0"/>
              <a:t>markkerit</a:t>
            </a:r>
            <a:endParaRPr lang="fi-FI" sz="2000" b="1" dirty="0"/>
          </a:p>
        </p:txBody>
      </p:sp>
      <p:sp>
        <p:nvSpPr>
          <p:cNvPr id="8" name="Right Brace 7"/>
          <p:cNvSpPr/>
          <p:nvPr/>
        </p:nvSpPr>
        <p:spPr>
          <a:xfrm>
            <a:off x="5461318" y="4077072"/>
            <a:ext cx="191300" cy="9026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5820861" y="4175058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DNA -pohjaiset</a:t>
            </a:r>
          </a:p>
          <a:p>
            <a:r>
              <a:rPr lang="fi-FI" sz="2000" b="1" dirty="0" smtClean="0"/>
              <a:t>menetelmät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9737427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53155"/>
            <a:ext cx="4848966" cy="1079500"/>
          </a:xfrm>
        </p:spPr>
        <p:txBody>
          <a:bodyPr/>
          <a:lstStyle/>
          <a:p>
            <a:r>
              <a:rPr lang="fi-FI" sz="2800" dirty="0" smtClean="0">
                <a:solidFill>
                  <a:schemeClr val="accent1">
                    <a:lumMod val="75000"/>
                  </a:schemeClr>
                </a:solidFill>
              </a:rPr>
              <a:t>DNA-pohjaiset menetelmät</a:t>
            </a:r>
            <a:endParaRPr lang="fi-F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0" y="1751450"/>
            <a:ext cx="4355862" cy="43926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fi-FI" sz="2200" dirty="0" smtClean="0"/>
              <a:t>Kaikilla eliöillä on soluissaan kasvulle ja aineenvaihdunnalle välttämätön </a:t>
            </a:r>
            <a:r>
              <a:rPr lang="fi-FI" sz="2200" dirty="0" err="1" smtClean="0">
                <a:solidFill>
                  <a:schemeClr val="accent2"/>
                </a:solidFill>
              </a:rPr>
              <a:t>ribosomaalinen</a:t>
            </a:r>
            <a:r>
              <a:rPr lang="fi-FI" sz="2200" dirty="0" smtClean="0">
                <a:solidFill>
                  <a:schemeClr val="accent2"/>
                </a:solidFill>
              </a:rPr>
              <a:t> RNA (</a:t>
            </a:r>
            <a:r>
              <a:rPr lang="fi-FI" sz="2200" dirty="0" err="1" smtClean="0">
                <a:solidFill>
                  <a:schemeClr val="accent2"/>
                </a:solidFill>
              </a:rPr>
              <a:t>rRNA</a:t>
            </a:r>
            <a:r>
              <a:rPr lang="fi-FI" sz="2200" dirty="0" smtClean="0">
                <a:solidFill>
                  <a:schemeClr val="accent2"/>
                </a:solidFill>
              </a:rPr>
              <a:t>)</a:t>
            </a:r>
            <a:r>
              <a:rPr lang="fi-FI" sz="2200" b="1" dirty="0" smtClean="0">
                <a:solidFill>
                  <a:schemeClr val="accent2"/>
                </a:solidFill>
              </a:rPr>
              <a:t> </a:t>
            </a:r>
            <a:r>
              <a:rPr lang="fi-FI" sz="2200" dirty="0" smtClean="0">
                <a:solidFill>
                  <a:schemeClr val="accent2"/>
                </a:solidFill>
              </a:rPr>
              <a:t>–koneisto </a:t>
            </a:r>
            <a:r>
              <a:rPr lang="fi-FI" sz="1800" dirty="0" smtClean="0"/>
              <a:t>(kuva)</a:t>
            </a:r>
          </a:p>
          <a:p>
            <a:pPr marL="273050" lvl="1" indent="0">
              <a:buNone/>
            </a:pPr>
            <a:r>
              <a:rPr lang="fi-FI" sz="1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smtClean="0"/>
              <a:t>bakteereilla </a:t>
            </a:r>
            <a:r>
              <a:rPr lang="fi-FI" sz="1800" dirty="0"/>
              <a:t>16S </a:t>
            </a:r>
            <a:r>
              <a:rPr lang="fi-FI" sz="1800" dirty="0" err="1" smtClean="0"/>
              <a:t>rRNA</a:t>
            </a:r>
            <a:endParaRPr lang="fi-FI" dirty="0"/>
          </a:p>
          <a:p>
            <a:pPr marL="273050" lvl="1" indent="0">
              <a:buNone/>
            </a:pPr>
            <a:r>
              <a:rPr lang="fi-FI" sz="1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smtClean="0"/>
              <a:t>sienillä </a:t>
            </a:r>
            <a:r>
              <a:rPr lang="fi-FI" sz="1800" dirty="0"/>
              <a:t>18S </a:t>
            </a:r>
            <a:r>
              <a:rPr lang="fi-FI" sz="1800" dirty="0" err="1"/>
              <a:t>rRNA</a:t>
            </a:r>
            <a:r>
              <a:rPr lang="fi-FI" sz="1800" dirty="0"/>
              <a:t> </a:t>
            </a:r>
            <a:endParaRPr lang="fi-FI" sz="1800" dirty="0" smtClean="0"/>
          </a:p>
          <a:p>
            <a:pPr marL="536575" lvl="1" indent="0">
              <a:buNone/>
            </a:pPr>
            <a:endParaRPr lang="fi-FI" sz="1000" dirty="0" smtClean="0">
              <a:sym typeface="Wingdings" panose="05000000000000000000" pitchFamily="2" charset="2"/>
            </a:endParaRPr>
          </a:p>
          <a:p>
            <a:r>
              <a:rPr lang="fi-FI" sz="2200" dirty="0" smtClean="0"/>
              <a:t>Sekvensoinnissa tunnistetaan ja luetaan </a:t>
            </a:r>
            <a:r>
              <a:rPr lang="fi-FI" sz="2200" dirty="0" err="1" smtClean="0"/>
              <a:t>rRNA</a:t>
            </a:r>
            <a:r>
              <a:rPr lang="fi-FI" sz="2200" dirty="0" smtClean="0"/>
              <a:t> –geeniä koodaavan DNA:n emäsjärjestys (</a:t>
            </a:r>
            <a:r>
              <a:rPr lang="fi-FI" sz="2200" dirty="0" err="1" smtClean="0"/>
              <a:t>rDNA</a:t>
            </a:r>
            <a:r>
              <a:rPr lang="fi-FI" sz="2200" dirty="0" smtClean="0"/>
              <a:t>), joka on jokaisella eliöllä yksilöllinen</a:t>
            </a:r>
            <a:r>
              <a:rPr lang="fi-FI" sz="2000" dirty="0" smtClean="0"/>
              <a:t>  </a:t>
            </a:r>
          </a:p>
          <a:p>
            <a:pPr marL="266700" lvl="1" indent="0">
              <a:buNone/>
            </a:pPr>
            <a:r>
              <a:rPr lang="fi-FI" sz="1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fi-FI" sz="16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i-FI" sz="1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lajintunnistus!</a:t>
            </a:r>
          </a:p>
          <a:p>
            <a:pPr marL="536575" lvl="1" indent="0">
              <a:buNone/>
            </a:pPr>
            <a:endParaRPr lang="fi-FI" sz="105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i-FI" sz="2200" dirty="0" err="1" smtClean="0">
                <a:sym typeface="Wingdings" panose="05000000000000000000" pitchFamily="2" charset="2"/>
              </a:rPr>
              <a:t>qPCR:ssä</a:t>
            </a:r>
            <a:r>
              <a:rPr lang="fi-FI" sz="2200" dirty="0" smtClean="0">
                <a:sym typeface="Wingdings" panose="05000000000000000000" pitchFamily="2" charset="2"/>
              </a:rPr>
              <a:t> tunnistetaan,  monistetaan ja </a:t>
            </a:r>
            <a:r>
              <a:rPr lang="fi-FI" sz="2200" dirty="0" err="1" smtClean="0">
                <a:sym typeface="Wingdings" panose="05000000000000000000" pitchFamily="2" charset="2"/>
              </a:rPr>
              <a:t>kvantitoidaan</a:t>
            </a:r>
            <a:r>
              <a:rPr lang="fi-FI" sz="2200" dirty="0" smtClean="0">
                <a:sym typeface="Wingdings" panose="05000000000000000000" pitchFamily="2" charset="2"/>
              </a:rPr>
              <a:t> yleensä</a:t>
            </a:r>
          </a:p>
          <a:p>
            <a:pPr marL="263525" indent="0">
              <a:buNone/>
            </a:pPr>
            <a:r>
              <a:rPr lang="fi-FI" sz="16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smtClean="0"/>
              <a:t>bakteerien </a:t>
            </a:r>
            <a:r>
              <a:rPr lang="fi-FI" sz="1600" dirty="0"/>
              <a:t>16S </a:t>
            </a:r>
            <a:r>
              <a:rPr lang="fi-FI" sz="1600" dirty="0" err="1" smtClean="0"/>
              <a:t>rDNA</a:t>
            </a:r>
            <a:r>
              <a:rPr lang="fi-FI" sz="1600" dirty="0" smtClean="0"/>
              <a:t> -aluetta</a:t>
            </a:r>
            <a:endParaRPr lang="fi-FI" sz="1600" dirty="0"/>
          </a:p>
          <a:p>
            <a:pPr marL="263525" indent="0">
              <a:buNone/>
            </a:pPr>
            <a:r>
              <a:rPr lang="fi-FI" sz="16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fi-FI" sz="1600" dirty="0">
                <a:sym typeface="Wingdings" panose="05000000000000000000" pitchFamily="2" charset="2"/>
              </a:rPr>
              <a:t> </a:t>
            </a:r>
            <a:r>
              <a:rPr lang="fi-FI" sz="1600" dirty="0" smtClean="0"/>
              <a:t>sienten </a:t>
            </a:r>
            <a:r>
              <a:rPr lang="fi-FI" sz="1600" dirty="0"/>
              <a:t>18S </a:t>
            </a:r>
            <a:r>
              <a:rPr lang="fi-FI" sz="1600" dirty="0" err="1" smtClean="0"/>
              <a:t>rDNA</a:t>
            </a:r>
            <a:r>
              <a:rPr lang="fi-FI" sz="1600" dirty="0" smtClean="0"/>
              <a:t> -aluetta </a:t>
            </a:r>
            <a:endParaRPr lang="fi-FI" sz="800" dirty="0">
              <a:sym typeface="Wingdings" panose="05000000000000000000" pitchFamily="2" charset="2"/>
            </a:endParaRPr>
          </a:p>
          <a:p>
            <a:endParaRPr lang="fi-FI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DEC2D-3F63-4D85-AAC8-FF9CCBBC5FDF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5399090" y="453155"/>
            <a:ext cx="3565397" cy="5762916"/>
            <a:chOff x="5400600" y="619274"/>
            <a:chExt cx="3563888" cy="5832648"/>
          </a:xfrm>
        </p:grpSpPr>
        <p:sp>
          <p:nvSpPr>
            <p:cNvPr id="41" name="Rounded Rectangle 40"/>
            <p:cNvSpPr/>
            <p:nvPr/>
          </p:nvSpPr>
          <p:spPr>
            <a:xfrm>
              <a:off x="5400600" y="619274"/>
              <a:ext cx="3563888" cy="58326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72608" y="691282"/>
              <a:ext cx="3384376" cy="568863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55768" y="374915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translaatio eli </a:t>
            </a:r>
          </a:p>
          <a:p>
            <a:r>
              <a:rPr lang="fi-FI" sz="1400" dirty="0" smtClean="0"/>
              <a:t>proteiinisynteesi</a:t>
            </a:r>
            <a:endParaRPr lang="fi-FI" sz="14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5729336" y="754460"/>
            <a:ext cx="3013919" cy="2890192"/>
            <a:chOff x="5724128" y="743151"/>
            <a:chExt cx="3013919" cy="2890192"/>
          </a:xfrm>
        </p:grpSpPr>
        <p:grpSp>
          <p:nvGrpSpPr>
            <p:cNvPr id="58" name="Group 57"/>
            <p:cNvGrpSpPr/>
            <p:nvPr/>
          </p:nvGrpSpPr>
          <p:grpSpPr>
            <a:xfrm>
              <a:off x="5724128" y="743151"/>
              <a:ext cx="3013919" cy="2890192"/>
              <a:chOff x="5688632" y="897434"/>
              <a:chExt cx="3013919" cy="289019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88632" y="897434"/>
                <a:ext cx="2952328" cy="28901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264696" y="1627386"/>
                <a:ext cx="1800200" cy="720080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400" b="1" dirty="0" smtClean="0"/>
                  <a:t>DNA</a:t>
                </a:r>
                <a:endParaRPr lang="fi-FI" sz="2400" b="1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048672" y="1771402"/>
                <a:ext cx="1800200" cy="720080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2400" b="1" dirty="0" smtClean="0">
                    <a:solidFill>
                      <a:srgbClr val="FF0000"/>
                    </a:solidFill>
                  </a:rPr>
                  <a:t>DNA</a:t>
                </a:r>
                <a:endParaRPr lang="fi-FI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416450" y="2851522"/>
                <a:ext cx="1432422" cy="720080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1600" b="1" dirty="0" err="1" smtClean="0"/>
                  <a:t>mRNA</a:t>
                </a:r>
                <a:endParaRPr lang="fi-FI" sz="1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31919" y="2420888"/>
                <a:ext cx="1370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transkriptio eli </a:t>
                </a:r>
                <a:br>
                  <a:rPr lang="fi-FI" sz="1400" dirty="0" smtClean="0"/>
                </a:br>
                <a:r>
                  <a:rPr lang="fi-FI" sz="1400" dirty="0" smtClean="0"/>
                  <a:t>RNA -synteesi </a:t>
                </a:r>
                <a:endParaRPr lang="fi-FI" sz="1400" dirty="0"/>
              </a:p>
            </p:txBody>
          </p:sp>
          <p:sp>
            <p:nvSpPr>
              <p:cNvPr id="11" name="Curved Down Arrow 10"/>
              <p:cNvSpPr/>
              <p:nvPr/>
            </p:nvSpPr>
            <p:spPr>
              <a:xfrm rot="20216584">
                <a:off x="5953636" y="1312768"/>
                <a:ext cx="925629" cy="438922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76256" y="918987"/>
                <a:ext cx="145745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err="1" smtClean="0"/>
                  <a:t>replikaatio</a:t>
                </a:r>
                <a:r>
                  <a:rPr lang="fi-FI" sz="1400" dirty="0" smtClean="0"/>
                  <a:t> </a:t>
                </a:r>
              </a:p>
              <a:p>
                <a:r>
                  <a:rPr lang="fi-FI" sz="1400" dirty="0" smtClean="0"/>
                  <a:t>eli DNA:n</a:t>
                </a:r>
              </a:p>
              <a:p>
                <a:r>
                  <a:rPr lang="fi-FI" sz="1400" dirty="0" smtClean="0"/>
                  <a:t>kahdentuminen </a:t>
                </a:r>
                <a:endParaRPr lang="fi-FI" sz="1400" dirty="0"/>
              </a:p>
            </p:txBody>
          </p:sp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13" t="16802" r="52286" b="12011"/>
              <a:stretch/>
            </p:blipFill>
            <p:spPr bwMode="auto">
              <a:xfrm rot="3554046">
                <a:off x="7541811" y="3084986"/>
                <a:ext cx="116355" cy="497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>
                <a:off x="6984776" y="2491484"/>
                <a:ext cx="0" cy="360038"/>
              </a:xfrm>
              <a:prstGeom prst="straightConnector1">
                <a:avLst/>
              </a:prstGeom>
              <a:ln w="41275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15173" r="84765" b="8827"/>
            <a:stretch/>
          </p:blipFill>
          <p:spPr bwMode="auto">
            <a:xfrm rot="3620444">
              <a:off x="7294491" y="1688983"/>
              <a:ext cx="127731" cy="55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 t="15173" r="84765" b="8827"/>
            <a:stretch/>
          </p:blipFill>
          <p:spPr bwMode="auto">
            <a:xfrm rot="3620444">
              <a:off x="7438507" y="1809004"/>
              <a:ext cx="127731" cy="55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/>
          <p:cNvSpPr/>
          <p:nvPr/>
        </p:nvSpPr>
        <p:spPr>
          <a:xfrm rot="166677">
            <a:off x="6009697" y="4254815"/>
            <a:ext cx="1417628" cy="106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err="1" smtClean="0">
                <a:solidFill>
                  <a:srgbClr val="0070C0"/>
                </a:solidFill>
              </a:rPr>
              <a:t>rRNA</a:t>
            </a:r>
            <a:endParaRPr lang="fi-FI" sz="2400" b="1" dirty="0">
              <a:solidFill>
                <a:srgbClr val="0070C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708343" y="5154364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S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84291" y="5650872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Oval 31"/>
          <p:cNvSpPr/>
          <p:nvPr/>
        </p:nvSpPr>
        <p:spPr>
          <a:xfrm>
            <a:off x="7315188" y="5418977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Oval 32"/>
          <p:cNvSpPr/>
          <p:nvPr/>
        </p:nvSpPr>
        <p:spPr>
          <a:xfrm>
            <a:off x="7513100" y="5294888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T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43986" y="4939758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7879994" y="4676711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T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697129" y="4502333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V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13101" y="4357868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H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84291" y="4390334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T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14840" y="5712382"/>
            <a:ext cx="271285" cy="28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M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025" name="Oval 1024"/>
          <p:cNvSpPr/>
          <p:nvPr/>
        </p:nvSpPr>
        <p:spPr>
          <a:xfrm rot="191413">
            <a:off x="6231510" y="5110265"/>
            <a:ext cx="917432" cy="577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5796136" y="3417319"/>
            <a:ext cx="1167606" cy="1229737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/>
          <p:cNvSpPr/>
          <p:nvPr/>
        </p:nvSpPr>
        <p:spPr>
          <a:xfrm>
            <a:off x="5984702" y="5060492"/>
            <a:ext cx="45719" cy="1687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ectangle 96"/>
          <p:cNvSpPr/>
          <p:nvPr/>
        </p:nvSpPr>
        <p:spPr>
          <a:xfrm>
            <a:off x="6746702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Rectangle 99"/>
          <p:cNvSpPr/>
          <p:nvPr/>
        </p:nvSpPr>
        <p:spPr>
          <a:xfrm>
            <a:off x="6948264" y="5085184"/>
            <a:ext cx="45719" cy="1687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Rectangle 100"/>
          <p:cNvSpPr/>
          <p:nvPr/>
        </p:nvSpPr>
        <p:spPr>
          <a:xfrm>
            <a:off x="7020272" y="5085184"/>
            <a:ext cx="45719" cy="1687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Rectangle 101"/>
          <p:cNvSpPr/>
          <p:nvPr/>
        </p:nvSpPr>
        <p:spPr>
          <a:xfrm>
            <a:off x="6516216" y="5085184"/>
            <a:ext cx="45719" cy="1687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Rectangle 102"/>
          <p:cNvSpPr/>
          <p:nvPr/>
        </p:nvSpPr>
        <p:spPr>
          <a:xfrm>
            <a:off x="6876256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Rectangle 103"/>
          <p:cNvSpPr/>
          <p:nvPr/>
        </p:nvSpPr>
        <p:spPr>
          <a:xfrm>
            <a:off x="7092280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Rectangle 104"/>
          <p:cNvSpPr/>
          <p:nvPr/>
        </p:nvSpPr>
        <p:spPr>
          <a:xfrm>
            <a:off x="6038449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Rectangle 105"/>
          <p:cNvSpPr/>
          <p:nvPr/>
        </p:nvSpPr>
        <p:spPr>
          <a:xfrm>
            <a:off x="6156176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Rectangle 106"/>
          <p:cNvSpPr/>
          <p:nvPr/>
        </p:nvSpPr>
        <p:spPr>
          <a:xfrm>
            <a:off x="6228184" y="5085184"/>
            <a:ext cx="45719" cy="168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Rectangle 107"/>
          <p:cNvSpPr/>
          <p:nvPr/>
        </p:nvSpPr>
        <p:spPr>
          <a:xfrm>
            <a:off x="6830537" y="5085184"/>
            <a:ext cx="45719" cy="168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9" name="Rectangle 108"/>
          <p:cNvSpPr/>
          <p:nvPr/>
        </p:nvSpPr>
        <p:spPr>
          <a:xfrm>
            <a:off x="7236296" y="5085184"/>
            <a:ext cx="45719" cy="168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Rectangle 109"/>
          <p:cNvSpPr/>
          <p:nvPr/>
        </p:nvSpPr>
        <p:spPr>
          <a:xfrm>
            <a:off x="6588224" y="5085184"/>
            <a:ext cx="45719" cy="168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1" name="Rectangle 110"/>
          <p:cNvSpPr/>
          <p:nvPr/>
        </p:nvSpPr>
        <p:spPr>
          <a:xfrm>
            <a:off x="5894433" y="5060492"/>
            <a:ext cx="45719" cy="168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Rectangle 111"/>
          <p:cNvSpPr/>
          <p:nvPr/>
        </p:nvSpPr>
        <p:spPr>
          <a:xfrm>
            <a:off x="7164288" y="5085184"/>
            <a:ext cx="45719" cy="1687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Rectangle 112"/>
          <p:cNvSpPr/>
          <p:nvPr/>
        </p:nvSpPr>
        <p:spPr>
          <a:xfrm>
            <a:off x="6084168" y="5085184"/>
            <a:ext cx="45719" cy="1687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4" name="Rectangle 113"/>
          <p:cNvSpPr/>
          <p:nvPr/>
        </p:nvSpPr>
        <p:spPr>
          <a:xfrm>
            <a:off x="6300192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5" name="Rectangle 114"/>
          <p:cNvSpPr/>
          <p:nvPr/>
        </p:nvSpPr>
        <p:spPr>
          <a:xfrm>
            <a:off x="6444208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Rectangle 115"/>
          <p:cNvSpPr/>
          <p:nvPr/>
        </p:nvSpPr>
        <p:spPr>
          <a:xfrm>
            <a:off x="7308304" y="5085184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7" name="Rectangle 116"/>
          <p:cNvSpPr/>
          <p:nvPr/>
        </p:nvSpPr>
        <p:spPr>
          <a:xfrm>
            <a:off x="6372200" y="5085184"/>
            <a:ext cx="45719" cy="1687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8" name="Rectangle 117"/>
          <p:cNvSpPr/>
          <p:nvPr/>
        </p:nvSpPr>
        <p:spPr>
          <a:xfrm>
            <a:off x="6660232" y="5085184"/>
            <a:ext cx="45719" cy="1687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Rectangle 118"/>
          <p:cNvSpPr/>
          <p:nvPr/>
        </p:nvSpPr>
        <p:spPr>
          <a:xfrm>
            <a:off x="5822425" y="5013176"/>
            <a:ext cx="45719" cy="1687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Rectangle 119"/>
          <p:cNvSpPr/>
          <p:nvPr/>
        </p:nvSpPr>
        <p:spPr>
          <a:xfrm>
            <a:off x="5750417" y="4988484"/>
            <a:ext cx="45719" cy="1687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Rectangle 120"/>
          <p:cNvSpPr/>
          <p:nvPr/>
        </p:nvSpPr>
        <p:spPr>
          <a:xfrm>
            <a:off x="5678409" y="4916476"/>
            <a:ext cx="45719" cy="1687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2" name="Rectangle 121"/>
          <p:cNvSpPr/>
          <p:nvPr/>
        </p:nvSpPr>
        <p:spPr>
          <a:xfrm>
            <a:off x="5606401" y="4797152"/>
            <a:ext cx="45719" cy="168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2" name="TextBox 1051"/>
          <p:cNvSpPr txBox="1"/>
          <p:nvPr/>
        </p:nvSpPr>
        <p:spPr>
          <a:xfrm>
            <a:off x="7755885" y="5363924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proteiini</a:t>
            </a:r>
            <a:endParaRPr lang="fi-FI" sz="1400" dirty="0"/>
          </a:p>
        </p:txBody>
      </p:sp>
      <p:sp>
        <p:nvSpPr>
          <p:cNvPr id="1050" name="Freeform 1049"/>
          <p:cNvSpPr/>
          <p:nvPr/>
        </p:nvSpPr>
        <p:spPr>
          <a:xfrm>
            <a:off x="5586366" y="4208318"/>
            <a:ext cx="1822352" cy="1045574"/>
          </a:xfrm>
          <a:custGeom>
            <a:avLst/>
            <a:gdLst>
              <a:gd name="connsiteX0" fmla="*/ 180589 w 1822352"/>
              <a:gd name="connsiteY0" fmla="*/ 0 h 1045574"/>
              <a:gd name="connsiteX1" fmla="*/ 24725 w 1822352"/>
              <a:gd name="connsiteY1" fmla="*/ 301337 h 1045574"/>
              <a:gd name="connsiteX2" fmla="*/ 45507 w 1822352"/>
              <a:gd name="connsiteY2" fmla="*/ 758537 h 1045574"/>
              <a:gd name="connsiteX3" fmla="*/ 450752 w 1822352"/>
              <a:gd name="connsiteY3" fmla="*/ 1028700 h 1045574"/>
              <a:gd name="connsiteX4" fmla="*/ 1822352 w 1822352"/>
              <a:gd name="connsiteY4" fmla="*/ 1018309 h 1045574"/>
              <a:gd name="connsiteX5" fmla="*/ 1822352 w 1822352"/>
              <a:gd name="connsiteY5" fmla="*/ 1018309 h 104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2352" h="1045574">
                <a:moveTo>
                  <a:pt x="180589" y="0"/>
                </a:moveTo>
                <a:cubicBezTo>
                  <a:pt x="113914" y="87457"/>
                  <a:pt x="47239" y="174914"/>
                  <a:pt x="24725" y="301337"/>
                </a:cubicBezTo>
                <a:cubicBezTo>
                  <a:pt x="2211" y="427760"/>
                  <a:pt x="-25497" y="637310"/>
                  <a:pt x="45507" y="758537"/>
                </a:cubicBezTo>
                <a:cubicBezTo>
                  <a:pt x="116511" y="879764"/>
                  <a:pt x="154611" y="985405"/>
                  <a:pt x="450752" y="1028700"/>
                </a:cubicBezTo>
                <a:cubicBezTo>
                  <a:pt x="746893" y="1071995"/>
                  <a:pt x="1822352" y="1018309"/>
                  <a:pt x="1822352" y="1018309"/>
                </a:cubicBezTo>
                <a:lnTo>
                  <a:pt x="1822352" y="101830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1203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552" y="516742"/>
            <a:ext cx="8207375" cy="1008063"/>
          </a:xfrm>
        </p:spPr>
        <p:txBody>
          <a:bodyPr>
            <a:noAutofit/>
          </a:bodyPr>
          <a:lstStyle/>
          <a:p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Mitä mikrobit ovat? Mikroskooppisia elämänmuotoja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C51AAB-027D-4E82-8D13-8D82BA971D03}" type="slidenum">
              <a:rPr lang="en-GB" altLang="fi-FI" sz="1000" smtClean="0">
                <a:solidFill>
                  <a:srgbClr val="FFFFFF"/>
                </a:solidFill>
              </a:rPr>
              <a:pPr eaLnBrk="1" hangingPunct="1"/>
              <a:t>5</a:t>
            </a:fld>
            <a:endParaRPr lang="en-GB" altLang="fi-FI" sz="1000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1560" y="3932708"/>
            <a:ext cx="3673475" cy="216058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2400" b="1" dirty="0">
              <a:solidFill>
                <a:srgbClr val="FFFFFF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FFFFFF"/>
                </a:solidFill>
              </a:rPr>
              <a:t>bakteerit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FFFFFF"/>
                </a:solidFill>
              </a:rPr>
              <a:t>arkit</a:t>
            </a:r>
          </a:p>
        </p:txBody>
      </p:sp>
      <p:sp>
        <p:nvSpPr>
          <p:cNvPr id="10" name="Oval 9"/>
          <p:cNvSpPr/>
          <p:nvPr/>
        </p:nvSpPr>
        <p:spPr>
          <a:xfrm>
            <a:off x="3419872" y="1772816"/>
            <a:ext cx="4968478" cy="38164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fi-FI" sz="2400" dirty="0">
              <a:solidFill>
                <a:srgbClr val="FFFFFF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FFFFFF"/>
                </a:solidFill>
              </a:rPr>
              <a:t>sienet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FFFFFF"/>
                </a:solidFill>
              </a:rPr>
              <a:t>alkueläimet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FFFFFF"/>
                </a:solidFill>
              </a:rPr>
              <a:t>(eläimet)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rgbClr val="FFFFFF"/>
                </a:solidFill>
              </a:rPr>
              <a:t>(kasvit)</a:t>
            </a:r>
          </a:p>
        </p:txBody>
      </p:sp>
      <p:sp>
        <p:nvSpPr>
          <p:cNvPr id="9" name="Oval 8"/>
          <p:cNvSpPr/>
          <p:nvPr/>
        </p:nvSpPr>
        <p:spPr>
          <a:xfrm>
            <a:off x="6372200" y="3697290"/>
            <a:ext cx="1289073" cy="13157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>
            <a:stCxn id="18443" idx="2"/>
            <a:endCxn id="9" idx="7"/>
          </p:cNvCxnSpPr>
          <p:nvPr/>
        </p:nvCxnSpPr>
        <p:spPr>
          <a:xfrm flipH="1">
            <a:off x="7472493" y="2580882"/>
            <a:ext cx="844419" cy="1309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7596187" y="2120507"/>
            <a:ext cx="1441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srgbClr val="000000"/>
                </a:solidFill>
              </a:rPr>
              <a:t>tuma</a:t>
            </a:r>
            <a:endParaRPr lang="fi-FI" altLang="fi-FI" dirty="0">
              <a:solidFill>
                <a:srgbClr val="000000"/>
              </a:solidFill>
            </a:endParaRPr>
          </a:p>
        </p:txBody>
      </p:sp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r="17648"/>
          <a:stretch>
            <a:fillRect/>
          </a:stretch>
        </p:blipFill>
        <p:spPr bwMode="auto">
          <a:xfrm>
            <a:off x="956901" y="2280169"/>
            <a:ext cx="1058815" cy="11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2020690" y="2701575"/>
            <a:ext cx="1245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srgbClr val="000000"/>
                </a:solidFill>
              </a:rPr>
              <a:t>virukset</a:t>
            </a:r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905" y="4437112"/>
            <a:ext cx="235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rgbClr val="000000"/>
                </a:solidFill>
              </a:rPr>
              <a:t>PROKARYOOTIT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21297" y="2492896"/>
            <a:ext cx="279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dirty="0">
                <a:solidFill>
                  <a:srgbClr val="000000"/>
                </a:solidFill>
              </a:rPr>
              <a:t>EUKARYOOTIT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8" y="4973084"/>
            <a:ext cx="928389" cy="6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19" y="4060593"/>
            <a:ext cx="887633" cy="58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070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C658D-F0E1-43D4-A48B-C8885EEC4D4C}" type="slidenum">
              <a:rPr lang="fi-FI" altLang="fi-FI"/>
              <a:pPr/>
              <a:t>50</a:t>
            </a:fld>
            <a:endParaRPr lang="fi-FI" altLang="fi-FI"/>
          </a:p>
        </p:txBody>
      </p:sp>
      <p:sp>
        <p:nvSpPr>
          <p:cNvPr id="706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2276872"/>
            <a:ext cx="8064896" cy="1981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1" tIns="45715" rIns="91431" bIns="45715" anchor="ctr">
            <a:noAutofit/>
          </a:bodyPr>
          <a:lstStyle/>
          <a:p>
            <a:pPr algn="ctr" eaLnBrk="1" hangingPunct="1"/>
            <a:r>
              <a:rPr lang="fi-FI" altLang="fi-FI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Mikrobit</a:t>
            </a:r>
            <a:br>
              <a:rPr lang="fi-FI" altLang="fi-FI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fi-FI" altLang="fi-FI" sz="24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erityisesti sieni-itiöiden esiintyminen</a:t>
            </a:r>
            <a:r>
              <a:rPr lang="fi-FI" altLang="fi-FI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fi-FI" altLang="fi-FI" sz="24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fi-FI" altLang="fi-FI" sz="24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fi-FI" altLang="fi-FI" sz="2400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ulko</a:t>
            </a:r>
            <a:r>
              <a:rPr lang="fi-FI" altLang="fi-FI" sz="24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- ja sisäilmassa</a:t>
            </a:r>
            <a:endParaRPr lang="fi-FI" altLang="fi-FI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8754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Mikrobien esiintymisympäristöjä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7" y="1628800"/>
            <a:ext cx="7489825" cy="4392614"/>
          </a:xfrm>
        </p:spPr>
        <p:txBody>
          <a:bodyPr>
            <a:normAutofit/>
          </a:bodyPr>
          <a:lstStyle/>
          <a:p>
            <a:r>
              <a:rPr lang="fi-FI" dirty="0" smtClean="0"/>
              <a:t>Ihminen</a:t>
            </a:r>
          </a:p>
          <a:p>
            <a:r>
              <a:rPr lang="fi-FI" dirty="0" smtClean="0"/>
              <a:t>Eläimet</a:t>
            </a:r>
          </a:p>
          <a:p>
            <a:r>
              <a:rPr lang="fi-FI" dirty="0" smtClean="0"/>
              <a:t>Metsät</a:t>
            </a:r>
          </a:p>
          <a:p>
            <a:r>
              <a:rPr lang="fi-FI" dirty="0" smtClean="0"/>
              <a:t>Luonnonvedet</a:t>
            </a:r>
          </a:p>
          <a:p>
            <a:r>
              <a:rPr lang="fi-FI" dirty="0" smtClean="0"/>
              <a:t>Maaperä</a:t>
            </a:r>
          </a:p>
          <a:p>
            <a:r>
              <a:rPr lang="fi-FI" dirty="0" smtClean="0"/>
              <a:t>Kasvit</a:t>
            </a:r>
            <a:endParaRPr lang="fi-FI" dirty="0"/>
          </a:p>
          <a:p>
            <a:r>
              <a:rPr lang="fi-FI" dirty="0" smtClean="0"/>
              <a:t>Ilma</a:t>
            </a:r>
          </a:p>
          <a:p>
            <a:endParaRPr lang="fi-FI" dirty="0"/>
          </a:p>
        </p:txBody>
      </p:sp>
      <p:grpSp>
        <p:nvGrpSpPr>
          <p:cNvPr id="12" name="Ryhmitä 11"/>
          <p:cNvGrpSpPr/>
          <p:nvPr/>
        </p:nvGrpSpPr>
        <p:grpSpPr>
          <a:xfrm>
            <a:off x="3779912" y="1591305"/>
            <a:ext cx="4536998" cy="4429983"/>
            <a:chOff x="3779912" y="1516082"/>
            <a:chExt cx="4536998" cy="44299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517" y="4653136"/>
              <a:ext cx="1917393" cy="12782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703" y="3136465"/>
              <a:ext cx="1902207" cy="1426655"/>
            </a:xfrm>
            <a:prstGeom prst="rect">
              <a:avLst/>
            </a:prstGeom>
          </p:spPr>
        </p:pic>
        <p:grpSp>
          <p:nvGrpSpPr>
            <p:cNvPr id="11" name="Ryhmitä 10"/>
            <p:cNvGrpSpPr/>
            <p:nvPr/>
          </p:nvGrpSpPr>
          <p:grpSpPr>
            <a:xfrm>
              <a:off x="3796680" y="2153335"/>
              <a:ext cx="2572215" cy="1878014"/>
              <a:chOff x="2960215" y="2185600"/>
              <a:chExt cx="2691905" cy="19705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4150" y="2996952"/>
                <a:ext cx="1427970" cy="115919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0215" y="2185600"/>
                <a:ext cx="1291374" cy="1949975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4187561"/>
              <a:ext cx="2521783" cy="17585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517" y="1516082"/>
              <a:ext cx="1917393" cy="1533914"/>
            </a:xfrm>
            <a:prstGeom prst="rect">
              <a:avLst/>
            </a:prstGeom>
          </p:spPr>
        </p:pic>
      </p:grp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62460"/>
      </p:ext>
    </p:extLst>
  </p:cSld>
  <p:clrMapOvr>
    <a:masterClrMapping/>
  </p:clrMapOvr>
  <p:transition spd="med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Ulkoilman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sieni-itiölähteet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1628775"/>
            <a:ext cx="5041056" cy="4392614"/>
          </a:xfrm>
        </p:spPr>
        <p:txBody>
          <a:bodyPr lIns="91431" tIns="45715" rIns="91431" bIns="45715">
            <a:noAutofit/>
          </a:bodyPr>
          <a:lstStyle/>
          <a:p>
            <a:pPr marL="342900" indent="-342900" defTabSz="9144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fi-FI" sz="1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Kasvit</a:t>
            </a:r>
            <a:endParaRPr lang="en-US" altLang="fi-FI" sz="16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fi-FI" sz="1200" dirty="0" err="1" smtClean="0"/>
              <a:t>epifyyttisienet</a:t>
            </a:r>
            <a:r>
              <a:rPr lang="en-US" altLang="fi-FI" sz="1200" dirty="0" smtClean="0"/>
              <a:t> </a:t>
            </a:r>
            <a:r>
              <a:rPr lang="en-US" altLang="fi-FI" sz="1200" dirty="0" err="1"/>
              <a:t>pääasiallinen</a:t>
            </a:r>
            <a:r>
              <a:rPr lang="en-US" altLang="fi-FI" sz="1200" dirty="0"/>
              <a:t> </a:t>
            </a:r>
            <a:r>
              <a:rPr lang="en-US" altLang="fi-FI" sz="1200" dirty="0" err="1" smtClean="0"/>
              <a:t>sieni-itiölähde</a:t>
            </a:r>
            <a:endParaRPr lang="en-US" altLang="fi-FI" sz="1200" dirty="0" smtClean="0"/>
          </a:p>
          <a:p>
            <a:pPr lvl="1">
              <a:lnSpc>
                <a:spcPct val="80000"/>
              </a:lnSpc>
            </a:pPr>
            <a:r>
              <a:rPr lang="en-US" altLang="fi-FI" sz="1200" dirty="0" err="1" smtClean="0"/>
              <a:t>irtoaminen</a:t>
            </a:r>
            <a:r>
              <a:rPr lang="en-US" altLang="fi-FI" sz="1200" dirty="0" smtClean="0"/>
              <a:t> </a:t>
            </a:r>
            <a:r>
              <a:rPr lang="en-US" altLang="fi-FI" sz="1200" dirty="0" err="1"/>
              <a:t>paljon</a:t>
            </a:r>
            <a:r>
              <a:rPr lang="en-US" altLang="fi-FI" sz="1200" dirty="0"/>
              <a:t> </a:t>
            </a:r>
            <a:r>
              <a:rPr lang="en-US" altLang="fi-FI" sz="1200" dirty="0" err="1"/>
              <a:t>riippuvainen</a:t>
            </a:r>
            <a:r>
              <a:rPr lang="en-US" altLang="fi-FI" sz="1200" dirty="0"/>
              <a:t> </a:t>
            </a:r>
            <a:r>
              <a:rPr lang="en-US" altLang="fi-FI" sz="1200" dirty="0" err="1"/>
              <a:t>tuulesta</a:t>
            </a:r>
            <a:r>
              <a:rPr lang="en-US" altLang="fi-FI" sz="1200" dirty="0"/>
              <a:t> (</a:t>
            </a:r>
            <a:r>
              <a:rPr lang="en-US" altLang="fi-FI" sz="1200" dirty="0" err="1"/>
              <a:t>turbulenssi</a:t>
            </a:r>
            <a:r>
              <a:rPr lang="en-US" altLang="fi-FI" sz="12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2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abraasio</a:t>
            </a:r>
            <a:r>
              <a:rPr lang="en-US" altLang="fi-FI" sz="12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  <a:endParaRPr lang="en-US" altLang="fi-FI" sz="12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336550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fi-FI" sz="1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</a:t>
            </a:r>
            <a:endParaRPr lang="en-US" altLang="fi-FI" sz="16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fi-FI" sz="1200" dirty="0" err="1"/>
              <a:t>maaperä</a:t>
            </a:r>
            <a:r>
              <a:rPr lang="en-US" altLang="fi-FI" sz="1200" dirty="0"/>
              <a:t> (</a:t>
            </a:r>
            <a:r>
              <a:rPr lang="en-US" altLang="fi-FI" sz="1200" dirty="0" err="1"/>
              <a:t>katteeton</a:t>
            </a:r>
            <a:r>
              <a:rPr lang="en-US" altLang="fi-FI" sz="1200" dirty="0"/>
              <a:t>, </a:t>
            </a:r>
            <a:r>
              <a:rPr lang="en-US" altLang="fi-FI" sz="1200" dirty="0" err="1"/>
              <a:t>maanpinnan</a:t>
            </a:r>
            <a:r>
              <a:rPr lang="en-US" altLang="fi-FI" sz="1200" dirty="0"/>
              <a:t> </a:t>
            </a:r>
            <a:r>
              <a:rPr lang="en-US" altLang="fi-FI" sz="1200" dirty="0" err="1" smtClean="0"/>
              <a:t>käsittely</a:t>
            </a:r>
            <a:r>
              <a:rPr lang="en-US" altLang="fi-FI" sz="1200" dirty="0" smtClean="0"/>
              <a:t>)</a:t>
            </a:r>
            <a:endParaRPr lang="en-US" altLang="fi-FI" sz="1600" dirty="0" smtClean="0"/>
          </a:p>
          <a:p>
            <a:pPr marL="336550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fi-FI" sz="1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</a:t>
            </a:r>
            <a:r>
              <a:rPr lang="en-US" altLang="fi-FI" sz="16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fi-FI" sz="1200" dirty="0" err="1" smtClean="0"/>
              <a:t>luonnonvedet</a:t>
            </a:r>
            <a:endParaRPr lang="en-US" altLang="fi-FI" sz="1600" dirty="0" smtClean="0"/>
          </a:p>
          <a:p>
            <a:pPr marL="336550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fi-FI" sz="1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Kaukokulkeutumat</a:t>
            </a:r>
            <a:r>
              <a:rPr lang="en-US" altLang="fi-FI" sz="16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ilmateitse</a:t>
            </a:r>
            <a:endParaRPr lang="en-US" altLang="fi-FI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36550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fi-FI" sz="1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Taajamien</a:t>
            </a:r>
            <a:r>
              <a:rPr lang="en-US" altLang="fi-FI" sz="16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6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pistelähteet</a:t>
            </a:r>
            <a:endParaRPr lang="en-US" altLang="fi-FI" sz="16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SzPct val="114000"/>
            </a:pPr>
            <a:r>
              <a:rPr lang="en-US" altLang="fi-FI" sz="1200" dirty="0" err="1"/>
              <a:t>jäteveden</a:t>
            </a:r>
            <a:r>
              <a:rPr lang="en-US" altLang="fi-FI" sz="1200" dirty="0"/>
              <a:t> </a:t>
            </a:r>
            <a:r>
              <a:rPr lang="en-US" altLang="fi-FI" sz="1200" dirty="0" err="1"/>
              <a:t>puhdistamot</a:t>
            </a:r>
            <a:endParaRPr lang="en-US" altLang="fi-FI" sz="1200" dirty="0"/>
          </a:p>
          <a:p>
            <a:pPr lvl="1">
              <a:lnSpc>
                <a:spcPct val="80000"/>
              </a:lnSpc>
              <a:buSzPct val="114000"/>
            </a:pPr>
            <a:r>
              <a:rPr lang="en-US" altLang="fi-FI" sz="1200" dirty="0" err="1"/>
              <a:t>sahat</a:t>
            </a:r>
            <a:endParaRPr lang="en-US" altLang="fi-FI" sz="1200" dirty="0"/>
          </a:p>
          <a:p>
            <a:pPr lvl="1">
              <a:lnSpc>
                <a:spcPct val="80000"/>
              </a:lnSpc>
              <a:buSzPct val="114000"/>
            </a:pPr>
            <a:r>
              <a:rPr lang="en-US" altLang="fi-FI" sz="1200" dirty="0" err="1"/>
              <a:t>sellutehtaat</a:t>
            </a:r>
            <a:endParaRPr lang="en-US" altLang="fi-FI" sz="1200" dirty="0"/>
          </a:p>
          <a:p>
            <a:pPr lvl="1">
              <a:lnSpc>
                <a:spcPct val="80000"/>
              </a:lnSpc>
              <a:buSzPct val="114000"/>
            </a:pPr>
            <a:r>
              <a:rPr lang="en-US" altLang="fi-FI" sz="1200" dirty="0" err="1"/>
              <a:t>rehutehtaat</a:t>
            </a:r>
            <a:endParaRPr lang="en-US" altLang="fi-FI" sz="1200" dirty="0"/>
          </a:p>
          <a:p>
            <a:pPr lvl="1">
              <a:lnSpc>
                <a:spcPct val="80000"/>
              </a:lnSpc>
              <a:buSzPct val="114000"/>
            </a:pPr>
            <a:r>
              <a:rPr lang="en-US" altLang="fi-FI" sz="1200" dirty="0" err="1"/>
              <a:t>myllyt</a:t>
            </a:r>
            <a:r>
              <a:rPr lang="en-US" altLang="fi-FI" sz="1200" dirty="0"/>
              <a:t> </a:t>
            </a:r>
            <a:r>
              <a:rPr lang="en-US" altLang="fi-FI" sz="1200" dirty="0" err="1"/>
              <a:t>yms</a:t>
            </a:r>
            <a:r>
              <a:rPr lang="en-US" altLang="fi-FI" sz="1200" dirty="0"/>
              <a:t>.</a:t>
            </a:r>
          </a:p>
          <a:p>
            <a:pPr lvl="1">
              <a:lnSpc>
                <a:spcPct val="80000"/>
              </a:lnSpc>
              <a:buSzPct val="114000"/>
            </a:pPr>
            <a:r>
              <a:rPr lang="en-US" altLang="fi-FI" sz="1200" dirty="0" err="1" smtClean="0"/>
              <a:t>liikenne</a:t>
            </a:r>
            <a:endParaRPr lang="en-US" altLang="fi-FI" sz="1600" dirty="0"/>
          </a:p>
          <a:p>
            <a:pPr marL="336550" indent="-342900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fi-FI" sz="16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Kosteusvauriorakennukset</a:t>
            </a:r>
            <a:endParaRPr lang="en-US" altLang="fi-FI" sz="16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80000"/>
              </a:lnSpc>
              <a:buFont typeface="Monotype Sorts" pitchFamily="2" charset="2"/>
              <a:buNone/>
            </a:pPr>
            <a:endParaRPr lang="en-US" altLang="fi-FI" sz="1600" dirty="0" smtClean="0">
              <a:solidFill>
                <a:srgbClr val="CC0066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80000"/>
              </a:lnSpc>
              <a:buFont typeface="Monotype Sorts" pitchFamily="2" charset="2"/>
              <a:buNone/>
            </a:pPr>
            <a:endParaRPr lang="en-US" altLang="fi-FI" sz="2400" b="1" dirty="0" smtClean="0">
              <a:solidFill>
                <a:srgbClr val="CC0066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543B-3636-4F35-BD9C-D6D831665AA2}" type="slidenum">
              <a:rPr lang="fi-FI" altLang="fi-FI"/>
              <a:pPr/>
              <a:t>52</a:t>
            </a:fld>
            <a:endParaRPr lang="fi-FI" altLang="fi-FI"/>
          </a:p>
        </p:txBody>
      </p:sp>
      <p:grpSp>
        <p:nvGrpSpPr>
          <p:cNvPr id="7" name="Ryhmitä 6"/>
          <p:cNvGrpSpPr/>
          <p:nvPr/>
        </p:nvGrpSpPr>
        <p:grpSpPr>
          <a:xfrm>
            <a:off x="6265664" y="1280336"/>
            <a:ext cx="2023459" cy="4918498"/>
            <a:chOff x="5940150" y="1116459"/>
            <a:chExt cx="2023459" cy="49184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1" y="1116459"/>
              <a:ext cx="2023457" cy="151759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0" y="4416191"/>
              <a:ext cx="2023457" cy="16187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742002"/>
              <a:ext cx="2023457" cy="151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2494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6257" y="980728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en-US" altLang="fi-FI" sz="2800" dirty="0" err="1" smtClean="0">
                <a:ea typeface="ＭＳ Ｐゴシック" panose="020B0600070205080204" pitchFamily="34" charset="-128"/>
              </a:rPr>
              <a:t>Ilmavirtaukset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merkittävin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itiöitä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ilmaan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irroittava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tekijä</a:t>
            </a:r>
            <a:endParaRPr lang="en-US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36256" y="2171345"/>
            <a:ext cx="7489825" cy="4392614"/>
          </a:xfrm>
        </p:spPr>
        <p:txBody>
          <a:bodyPr lIns="91431" tIns="45715" rIns="91431" bIns="45715"/>
          <a:lstStyle/>
          <a:p>
            <a:pPr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urbulenttiset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virtaukset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tehokkaita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irrottajia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ajisto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lähellä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mikrobilähdettä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samankaltainen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lähteessä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itoisuudet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korkeampia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lähellä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lähdettä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Font typeface="Monotype Sorts" pitchFamily="2" charset="2"/>
              <a:buNone/>
            </a:pP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Clr>
                <a:srgbClr val="006600"/>
              </a:buClr>
              <a:buSzPct val="70000"/>
            </a:pP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A86-5766-4499-91CC-E8B0F487470C}" type="slidenum">
              <a:rPr lang="fi-FI" altLang="fi-FI"/>
              <a:pPr/>
              <a:t>53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93533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69023"/>
            <a:ext cx="7489824" cy="1079500"/>
          </a:xfrm>
        </p:spPr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smtClean="0">
                <a:ea typeface="ＭＳ Ｐゴシック" panose="020B0600070205080204" pitchFamily="34" charset="-128"/>
              </a:rPr>
              <a:t>Ilman itiöpitoisuuksia vähentäviä tekijöitä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pPr marL="282575" indent="-282575" defTabSz="914400" eaLnBrk="1" hangingPunct="1">
              <a:buFont typeface="Monotype Sorts" pitchFamily="2" charset="2"/>
              <a:buNone/>
            </a:pP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FontTx/>
              <a:buChar char="•"/>
            </a:pP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Laskeutuminen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sedimentaatio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FontTx/>
              <a:buChar char="•"/>
            </a:pP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iirtyminen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pinnoille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depositio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FontTx/>
              <a:buChar char="•"/>
            </a:pP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Itiöiden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tarttuminen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toisiinsa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b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muihin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hiukkasiin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agglomeraatio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FontTx/>
              <a:buChar char="•"/>
            </a:pP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ade</a:t>
            </a: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FD-903E-4C86-BF15-FB7A356CD3F2}" type="slidenum">
              <a:rPr lang="fi-FI" altLang="fi-FI"/>
              <a:pPr/>
              <a:t>54</a:t>
            </a:fld>
            <a:endParaRPr lang="fi-FI" alt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25968"/>
            <a:ext cx="2637855" cy="29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13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672"/>
            <a:ext cx="7489824" cy="1079500"/>
          </a:xfrm>
        </p:spPr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Ulkoilman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itiöpitoisuuteen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/>
            </a:r>
            <a:br>
              <a:rPr lang="en-US" altLang="fi-FI" dirty="0" smtClean="0">
                <a:ea typeface="ＭＳ Ｐゴシック" panose="020B0600070205080204" pitchFamily="34" charset="-128"/>
              </a:rPr>
            </a:br>
            <a:r>
              <a:rPr lang="en-US" altLang="fi-FI" dirty="0" err="1" smtClean="0">
                <a:ea typeface="ＭＳ Ｐゴシック" panose="020B0600070205080204" pitchFamily="34" charset="-128"/>
              </a:rPr>
              <a:t>vaikuttavat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myös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065034" y="1989950"/>
            <a:ext cx="7489825" cy="4392614"/>
          </a:xfrm>
        </p:spPr>
        <p:txBody>
          <a:bodyPr lIns="91431" tIns="45715" rIns="91431" bIns="45715"/>
          <a:lstStyle/>
          <a:p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Etäisyys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pinnasta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uorokausivaihtelu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uodenajan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vaihtelu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aantieteellinen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sijainti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endParaRPr lang="en-US" altLang="fi-FI" sz="24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endParaRPr lang="en-US" altLang="fi-FI" sz="2000" b="1" i="1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>
              <a:buNone/>
            </a:pPr>
            <a:r>
              <a:rPr lang="en-US" altLang="fi-FI" sz="2000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endParaRPr lang="en-US" altLang="fi-FI" sz="2000" b="1" i="1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D747-7755-44E5-AAF6-1B922CD9CBF6}" type="slidenum">
              <a:rPr lang="fi-FI" altLang="fi-FI"/>
              <a:pPr/>
              <a:t>55</a:t>
            </a:fld>
            <a:endParaRPr lang="fi-FI" altLang="fi-FI"/>
          </a:p>
        </p:txBody>
      </p:sp>
      <p:sp>
        <p:nvSpPr>
          <p:cNvPr id="2" name="Tekstiruutu 1"/>
          <p:cNvSpPr txBox="1"/>
          <p:nvPr/>
        </p:nvSpPr>
        <p:spPr>
          <a:xfrm>
            <a:off x="1403648" y="4509120"/>
            <a:ext cx="65527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04800" indent="-288925" algn="ctr"/>
            <a:r>
              <a:rPr lang="en-US" altLang="fi-FI" b="1" i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Suomen</a:t>
            </a:r>
            <a:r>
              <a:rPr lang="en-US" altLang="fi-FI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Turussa</a:t>
            </a:r>
            <a:r>
              <a:rPr lang="en-US" altLang="fi-FI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 on </a:t>
            </a:r>
            <a:r>
              <a:rPr lang="en-US" altLang="fi-FI" b="1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enemmän</a:t>
            </a:r>
            <a:r>
              <a:rPr lang="en-US" altLang="fi-FI" b="1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sieni-itiöitä</a:t>
            </a:r>
            <a:r>
              <a:rPr lang="en-US" altLang="fi-FI" b="1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kuin</a:t>
            </a:r>
            <a:r>
              <a:rPr lang="en-US" altLang="fi-FI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Oulussa</a:t>
            </a:r>
            <a:r>
              <a:rPr lang="en-US" altLang="fi-FI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b="1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missä</a:t>
            </a:r>
            <a:r>
              <a:rPr lang="en-US" altLang="fi-FI" b="1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niitä</a:t>
            </a:r>
            <a:r>
              <a:rPr lang="en-US" altLang="fi-FI" b="1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on </a:t>
            </a:r>
            <a:r>
              <a:rPr lang="en-US" altLang="fi-FI" b="1" i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enemmän</a:t>
            </a:r>
            <a:r>
              <a:rPr lang="en-US" altLang="fi-FI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kuin</a:t>
            </a:r>
            <a:r>
              <a:rPr lang="en-US" altLang="fi-FI" b="1" i="1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b="1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Kevolla</a:t>
            </a:r>
            <a:r>
              <a:rPr lang="en-US" altLang="fi-FI" b="1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.</a:t>
            </a:r>
            <a:endParaRPr lang="en-US" altLang="fi-FI" sz="2000" b="1" i="1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977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499A-BC90-46F5-B14C-F6B107FD19D2}" type="slidenum">
              <a:rPr lang="fi-FI" altLang="fi-FI"/>
              <a:pPr/>
              <a:t>56</a:t>
            </a:fld>
            <a:endParaRPr lang="fi-FI" altLang="fi-FI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Vuodenaikaisvaihtelu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5669" y="2492896"/>
            <a:ext cx="5122862" cy="1752600"/>
          </a:xfrm>
        </p:spPr>
        <p:txBody>
          <a:bodyPr lIns="91431" tIns="45715" rIns="91431" bIns="45715"/>
          <a:lstStyle/>
          <a:p>
            <a:pPr marL="282575" indent="-282575" defTabSz="914400" eaLnBrk="1" hangingPunct="1">
              <a:buFont typeface="Monotype Sorts" pitchFamily="2" charset="2"/>
              <a:buNone/>
            </a:pP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Suomessa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sieni-itiöillä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on</a:t>
            </a:r>
          </a:p>
          <a:p>
            <a:pPr marL="282575" indent="-282575" defTabSz="914400" eaLnBrk="1" hangingPunct="1">
              <a:buFont typeface="Monotype Sorts" pitchFamily="2" charset="2"/>
              <a:buNone/>
            </a:pP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selvä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esiintymiskausi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Font typeface="Monotype Sorts" pitchFamily="2" charset="2"/>
              <a:buNone/>
            </a:pP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 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kesä-syyskaudella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59271"/>
              </p:ext>
            </p:extLst>
          </p:nvPr>
        </p:nvGraphicFramePr>
        <p:xfrm>
          <a:off x="1197788" y="2001991"/>
          <a:ext cx="2292021" cy="244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Clip" r:id="rId4" imgW="5860080" imgH="6262560" progId="">
                  <p:embed/>
                </p:oleObj>
              </mc:Choice>
              <mc:Fallback>
                <p:oleObj name="Clip" r:id="rId4" imgW="5860080" imgH="6262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788" y="2001991"/>
                        <a:ext cx="2292021" cy="24493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4353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CEBF-76B8-4A6F-8C8E-C693E9E2029D}" type="slidenum">
              <a:rPr lang="fi-FI" altLang="fi-FI"/>
              <a:pPr/>
              <a:t>57</a:t>
            </a:fld>
            <a:endParaRPr lang="fi-FI" altLang="fi-FI"/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213"/>
            <a:ext cx="8244538" cy="1403747"/>
          </a:xfrm>
        </p:spPr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fi-FI" altLang="fi-FI" sz="2800" i="1" dirty="0" err="1" smtClean="0">
                <a:ea typeface="ＭＳ Ｐゴシック" panose="020B0600070205080204" pitchFamily="34" charset="-128"/>
              </a:rPr>
              <a:t>Cladosporium</a:t>
            </a:r>
            <a:r>
              <a:rPr lang="fi-FI" altLang="fi-FI" sz="2800" dirty="0" err="1" smtClean="0">
                <a:ea typeface="ＭＳ Ｐゴシック" panose="020B0600070205080204" pitchFamily="34" charset="-128"/>
              </a:rPr>
              <a:t>in</a:t>
            </a:r>
            <a:r>
              <a:rPr lang="fi-FI" altLang="fi-FI" sz="2800" dirty="0">
                <a:ea typeface="ＭＳ Ｐゴシック" panose="020B0600070205080204" pitchFamily="34" charset="-128"/>
              </a:rPr>
              <a:t> </a:t>
            </a:r>
            <a:r>
              <a:rPr lang="fi-FI" altLang="fi-FI" sz="2800" dirty="0" err="1" smtClean="0">
                <a:ea typeface="ＭＳ Ｐゴシック" panose="020B0600070205080204" pitchFamily="34" charset="-128"/>
              </a:rPr>
              <a:t>vuodenaikais</a:t>
            </a:r>
            <a:r>
              <a:rPr lang="fi-FI" altLang="fi-FI" sz="2800" dirty="0" smtClean="0">
                <a:ea typeface="ＭＳ Ｐゴシック" panose="020B0600070205080204" pitchFamily="34" charset="-128"/>
              </a:rPr>
              <a:t>- ja vuorokauden-aikaisvaihtelu Suomessa</a:t>
            </a:r>
          </a:p>
        </p:txBody>
      </p:sp>
      <p:pic>
        <p:nvPicPr>
          <p:cNvPr id="87043" name="Picture 6" descr="sivu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08264"/>
            <a:ext cx="3384376" cy="47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445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en-US" altLang="fi-FI" sz="2800" dirty="0" err="1" smtClean="0">
                <a:ea typeface="ＭＳ Ｐゴシック" panose="020B0600070205080204" pitchFamily="34" charset="-128"/>
              </a:rPr>
              <a:t>Itiöiden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vapautumismekanismit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/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vuorokaudenaikaisvaihtelu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		1/2</a:t>
            </a:r>
            <a:endParaRPr lang="en-US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27087" y="1801293"/>
            <a:ext cx="7489825" cy="4392614"/>
          </a:xfrm>
        </p:spPr>
        <p:txBody>
          <a:bodyPr lIns="91431" tIns="45715" rIns="91431" bIns="45715"/>
          <a:lstStyle/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en-US" altLang="fi-FI" b="1" dirty="0" err="1" smtClean="0">
                <a:solidFill>
                  <a:schemeClr val="accent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Passiiviset</a:t>
            </a:r>
            <a:endParaRPr lang="en-US" altLang="fi-FI" sz="1800" u="sng" dirty="0" smtClean="0">
              <a:solidFill>
                <a:schemeClr val="accent2"/>
              </a:solidFill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lnSpc>
                <a:spcPct val="90000"/>
              </a:lnSpc>
            </a:pPr>
            <a:r>
              <a:rPr lang="en-US" altLang="fi-FI" b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I</a:t>
            </a:r>
            <a:r>
              <a:rPr lang="en-US" altLang="fi-FI" sz="18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lman</a:t>
            </a:r>
            <a:r>
              <a:rPr lang="en-US" altLang="fi-FI" sz="18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liike</a:t>
            </a:r>
            <a:r>
              <a:rPr lang="en-US" altLang="fi-FI" sz="18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tuulen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nopeus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turbulenssi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1120775" lvl="2" indent="-288925">
              <a:lnSpc>
                <a:spcPct val="90000"/>
              </a:lnSpc>
            </a:pP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liikkeen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voimasta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irtoavat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itiöt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yleensä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hydrofobisia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kuiva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edistää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niiden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joutumista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ilmaa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1120775" lvl="2" indent="-288925">
              <a:lnSpc>
                <a:spcPct val="90000"/>
              </a:lnSpc>
            </a:pP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"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kuivan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itiöstö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" (</a:t>
            </a:r>
            <a:r>
              <a:rPr lang="en-US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Cladosporium</a:t>
            </a:r>
            <a:r>
              <a:rPr lang="en-US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Alternaria</a:t>
            </a:r>
            <a:r>
              <a:rPr lang="en-US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Epicoccum</a:t>
            </a:r>
            <a:r>
              <a:rPr lang="en-US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Drechslera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 </a:t>
            </a:r>
          </a:p>
          <a:p>
            <a:pPr marL="1162050" lvl="2" indent="-187325" defTabSz="914400"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lnSpc>
                <a:spcPct val="90000"/>
              </a:lnSpc>
            </a:pPr>
            <a:r>
              <a:rPr lang="en-US" altLang="fi-FI" b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M</a:t>
            </a:r>
            <a:r>
              <a:rPr lang="en-US" altLang="fi-FI" sz="18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ekaaninen</a:t>
            </a:r>
            <a:r>
              <a:rPr lang="en-US" altLang="fi-FI" sz="18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ärsyke</a:t>
            </a:r>
            <a:r>
              <a:rPr lang="en-US" altLang="fi-FI" sz="18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sade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eläin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1120775" lvl="2" indent="-288925">
              <a:lnSpc>
                <a:spcPct val="90000"/>
              </a:lnSpc>
            </a:pP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sateen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irrottamat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itiöt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ovat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yleensä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hydrofiilisiä</a:t>
            </a:r>
            <a:endParaRPr lang="en-US" altLang="fi-FI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1120775" lvl="2" indent="-288925">
              <a:lnSpc>
                <a:spcPct val="90000"/>
              </a:lnSpc>
            </a:pP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"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kostean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itiöstö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" (</a:t>
            </a:r>
            <a:r>
              <a:rPr lang="en-US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Fusarium, </a:t>
            </a:r>
            <a:r>
              <a:rPr lang="en-US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Gliocladium</a:t>
            </a:r>
            <a:r>
              <a:rPr lang="en-US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Verticillium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basidiomykeetit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</p:txBody>
      </p:sp>
      <p:sp>
        <p:nvSpPr>
          <p:cNvPr id="6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945C-06EB-45FD-A9BB-AB672CE876E8}" type="slidenum">
              <a:rPr lang="fi-FI" altLang="fi-FI"/>
              <a:pPr/>
              <a:t>58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52735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en-US" altLang="fi-FI" sz="2800" dirty="0" err="1" smtClean="0">
                <a:ea typeface="ＭＳ Ｐゴシック" panose="020B0600070205080204" pitchFamily="34" charset="-128"/>
              </a:rPr>
              <a:t>Itiöiden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vapautumismekanismit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/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vuorokaudenaikaisvaihtelu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		2/2</a:t>
            </a:r>
            <a:endParaRPr lang="en-US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fi-FI" b="1" dirty="0" err="1" smtClean="0">
                <a:solidFill>
                  <a:schemeClr val="accent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Aktiiviset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762000" lvl="1" indent="-288925" defTabSz="914400" eaLnBrk="1" hangingPunct="1"/>
            <a:r>
              <a:rPr lang="en-US" altLang="fi-FI" sz="2000" b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S</a:t>
            </a:r>
            <a:r>
              <a:rPr lang="en-US" altLang="fi-FI" sz="20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inkoamismekanismit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(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askosporit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basidiosporit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762000" lvl="1" indent="-288925" defTabSz="914400" eaLnBrk="1" hangingPunct="1"/>
            <a:r>
              <a:rPr lang="en-US" altLang="fi-FI" sz="2000" b="1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V</a:t>
            </a:r>
            <a:r>
              <a:rPr lang="en-US" altLang="fi-FI" sz="20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aativat</a:t>
            </a:r>
            <a:r>
              <a:rPr lang="en-US" altLang="fi-FI" sz="20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yleensä</a:t>
            </a:r>
            <a:r>
              <a:rPr lang="en-US" altLang="fi-FI" sz="20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suurta</a:t>
            </a:r>
            <a:r>
              <a:rPr lang="en-US" altLang="fi-FI" sz="20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</a:t>
            </a:r>
            <a:r>
              <a:rPr lang="en-US" altLang="fi-FI" sz="20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suhteellista</a:t>
            </a:r>
            <a:r>
              <a:rPr lang="en-US" altLang="fi-FI" sz="20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kosteutta</a:t>
            </a:r>
            <a:r>
              <a:rPr lang="en-US" altLang="fi-FI" sz="2000" u="sng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monet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yöaktiivisia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</p:txBody>
      </p:sp>
      <p:sp>
        <p:nvSpPr>
          <p:cNvPr id="6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746-6561-478A-AAB6-49A0499B75BD}" type="slidenum">
              <a:rPr lang="fi-FI" altLang="fi-FI"/>
              <a:pPr/>
              <a:t>59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67581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Mikrobien nimet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Kaikilla mikrobeilla on kaksiosainen latinankielinen tieteellinen nimi, joka kirjoitetaan kursiivilla:</a:t>
            </a:r>
          </a:p>
          <a:p>
            <a:pPr lvl="1"/>
            <a:r>
              <a:rPr lang="fi-FI" i="1" dirty="0" smtClean="0"/>
              <a:t>Sukuosa lajiosa</a:t>
            </a:r>
          </a:p>
          <a:p>
            <a:pPr lvl="1"/>
            <a:r>
              <a:rPr lang="fi-FI" dirty="0" smtClean="0"/>
              <a:t>Esim. </a:t>
            </a:r>
            <a:r>
              <a:rPr lang="fi-FI" i="1" dirty="0" err="1" smtClean="0"/>
              <a:t>Aspergillus</a:t>
            </a:r>
            <a:r>
              <a:rPr lang="fi-FI" i="1" dirty="0" smtClean="0"/>
              <a:t> </a:t>
            </a:r>
            <a:r>
              <a:rPr lang="fi-FI" i="1" dirty="0" err="1" smtClean="0"/>
              <a:t>versicolor</a:t>
            </a:r>
            <a:r>
              <a:rPr lang="fi-FI" i="1" dirty="0" smtClean="0"/>
              <a:t>, </a:t>
            </a:r>
            <a:r>
              <a:rPr lang="fi-FI" dirty="0" smtClean="0"/>
              <a:t>sukuosa kirjoitetaan isolla ja lajiosa pienellä </a:t>
            </a:r>
            <a:r>
              <a:rPr lang="fi-FI" dirty="0" err="1" smtClean="0"/>
              <a:t>allkukirjaimella</a:t>
            </a:r>
            <a:endParaRPr lang="fi-FI" dirty="0" smtClean="0"/>
          </a:p>
          <a:p>
            <a:pPr lvl="1"/>
            <a:endParaRPr lang="fi-FI" dirty="0"/>
          </a:p>
          <a:p>
            <a:pPr lvl="1"/>
            <a:r>
              <a:rPr lang="fi-FI" dirty="0" smtClean="0"/>
              <a:t>Jos suku tunnistetaan, mutta lajia ei, korvataan lajiosa lyhenteellä sp. (</a:t>
            </a:r>
            <a:r>
              <a:rPr lang="fi-FI" dirty="0" err="1" smtClean="0"/>
              <a:t>species</a:t>
            </a:r>
            <a:r>
              <a:rPr lang="fi-FI" dirty="0" smtClean="0"/>
              <a:t> = laji).</a:t>
            </a:r>
          </a:p>
          <a:p>
            <a:pPr lvl="1"/>
            <a:r>
              <a:rPr lang="fi-FI" dirty="0" smtClean="0"/>
              <a:t>Jos suku tunnistetaan, ja tunnistamattomia (saman suvun) lajeja löydetään useita, korvataan lajiosa lyhenteellä </a:t>
            </a:r>
            <a:r>
              <a:rPr lang="fi-FI" dirty="0" err="1" smtClean="0"/>
              <a:t>spp</a:t>
            </a:r>
            <a:r>
              <a:rPr lang="fi-FI" dirty="0" smtClean="0"/>
              <a:t>. (</a:t>
            </a:r>
            <a:r>
              <a:rPr lang="fi-FI" dirty="0" err="1" smtClean="0"/>
              <a:t>species</a:t>
            </a:r>
            <a:r>
              <a:rPr lang="fi-FI" dirty="0" smtClean="0"/>
              <a:t> = lajit)</a:t>
            </a:r>
          </a:p>
          <a:p>
            <a:pPr lvl="1"/>
            <a:r>
              <a:rPr lang="fi-FI" dirty="0" smtClean="0"/>
              <a:t>esim. </a:t>
            </a:r>
            <a:r>
              <a:rPr lang="fi-FI" i="1" dirty="0" err="1" smtClean="0"/>
              <a:t>Aspergillus</a:t>
            </a:r>
            <a:r>
              <a:rPr lang="fi-FI" dirty="0" smtClean="0"/>
              <a:t> sp.</a:t>
            </a:r>
          </a:p>
          <a:p>
            <a:pPr lvl="1"/>
            <a:r>
              <a:rPr lang="fi-FI" dirty="0" smtClean="0"/>
              <a:t>esim. </a:t>
            </a:r>
            <a:r>
              <a:rPr lang="fi-FI" i="1" dirty="0" err="1" smtClean="0"/>
              <a:t>Penicillium</a:t>
            </a:r>
            <a:r>
              <a:rPr lang="fi-FI" dirty="0" smtClean="0"/>
              <a:t> </a:t>
            </a:r>
            <a:r>
              <a:rPr lang="fi-FI" dirty="0" err="1" smtClean="0"/>
              <a:t>spp</a:t>
            </a:r>
            <a:r>
              <a:rPr lang="fi-FI" dirty="0" smtClean="0"/>
              <a:t>.</a:t>
            </a:r>
          </a:p>
          <a:p>
            <a:pPr lvl="1"/>
            <a:endParaRPr lang="fi-FI" dirty="0" smtClean="0"/>
          </a:p>
          <a:p>
            <a:pPr marL="266700" lvl="1" indent="0">
              <a:buNone/>
            </a:pPr>
            <a:endParaRPr lang="fi-FI" dirty="0"/>
          </a:p>
          <a:p>
            <a:r>
              <a:rPr lang="fi-FI" dirty="0" smtClean="0"/>
              <a:t>Lisää aiheesta: https</a:t>
            </a:r>
            <a:r>
              <a:rPr lang="fi-FI" dirty="0"/>
              <a:t>://www.cs.tut.fi/~jkorpela/takso.html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083041"/>
      </p:ext>
    </p:extLst>
  </p:cSld>
  <p:clrMapOvr>
    <a:masterClrMapping/>
  </p:clrMapOvr>
  <p:transition spd="med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en-US" altLang="fi-FI" sz="2800" smtClean="0">
                <a:ea typeface="ＭＳ Ｐゴシック" panose="020B0600070205080204" pitchFamily="34" charset="-128"/>
              </a:rPr>
              <a:t>Itiöiden kulkeutuminen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pPr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Laminaarikerros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pinnan</a:t>
            </a:r>
            <a:r>
              <a:rPr lang="en-US" altLang="fi-FI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lähellä</a:t>
            </a:r>
            <a:r>
              <a:rPr lang="en-US" altLang="fi-FI" dirty="0">
                <a:ea typeface="ＭＳ Ｐゴシック" panose="020B0600070205080204" pitchFamily="34" charset="-128"/>
                <a:cs typeface="Georgia" panose="02040502050405020303" pitchFamily="18" charset="0"/>
              </a:rPr>
              <a:t> (~ 1 mm) </a:t>
            </a:r>
          </a:p>
          <a:p>
            <a:pPr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Itiöt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kulkeutuvat</a:t>
            </a:r>
            <a:r>
              <a:rPr lang="en-US" altLang="fi-FI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turbulentissa</a:t>
            </a:r>
            <a:r>
              <a:rPr lang="en-US" altLang="fi-FI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ilmakerroksessa</a:t>
            </a:r>
            <a:endParaRPr lang="en-US" altLang="fi-FI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Ylöspäin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cs typeface="Georgia" panose="02040502050405020303" pitchFamily="18" charset="0"/>
              </a:rPr>
              <a:t>5 000 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</a:t>
            </a:r>
            <a:endParaRPr lang="en-US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Horisontaalisesti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tuhansia</a:t>
            </a:r>
            <a:r>
              <a:rPr lang="en-US" altLang="fi-FI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kilometrejä</a:t>
            </a:r>
            <a:endParaRPr lang="en-US" altLang="fi-FI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10AB-EF2B-4389-A65A-9DDF9B80871E}" type="slidenum">
              <a:rPr lang="fi-FI" altLang="fi-FI"/>
              <a:pPr/>
              <a:t>60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6621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23EA7-9177-4A39-BD8A-63557C8C979F}" type="slidenum">
              <a:rPr lang="fi-FI" altLang="fi-FI"/>
              <a:pPr/>
              <a:t>61</a:t>
            </a:fld>
            <a:endParaRPr lang="fi-FI" altLang="fi-FI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950" y="395288"/>
            <a:ext cx="4903788" cy="1143000"/>
          </a:xfrm>
        </p:spPr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Ulkoilman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itiöt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05000"/>
            <a:ext cx="7620000" cy="4191000"/>
          </a:xfrm>
        </p:spPr>
        <p:txBody>
          <a:bodyPr lIns="91431" tIns="45715" rIns="91431" bIns="45715"/>
          <a:lstStyle/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Yleisimpiä</a:t>
            </a:r>
            <a:r>
              <a:rPr lang="en-US" altLang="fi-FI" sz="1800" b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	</a:t>
            </a:r>
            <a:r>
              <a:rPr lang="en-US" altLang="fi-FI" sz="1800" b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Satunnaisia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</a:t>
            </a: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Cladosporium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Streptomyces</a:t>
            </a: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steriilit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	</a:t>
            </a: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Acremonium</a:t>
            </a:r>
            <a:endParaRPr lang="en-US" altLang="fi-FI" sz="1800" i="1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Geotrichum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	</a:t>
            </a: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Oidiodendron</a:t>
            </a:r>
            <a:endParaRPr lang="en-US" altLang="fi-FI" sz="1800" i="1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basidiomykeetit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Aspergillus fumigatus</a:t>
            </a: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Penicillium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	</a:t>
            </a: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Tritirachium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hiivat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 	Fusarium</a:t>
            </a: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Alternaria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	</a:t>
            </a: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Paecilomyces</a:t>
            </a:r>
            <a:endParaRPr lang="en-US" altLang="fi-FI" sz="1800" i="1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r>
              <a:rPr lang="en-US" altLang="fi-FI" sz="1800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Aureobasidium</a:t>
            </a:r>
            <a:r>
              <a:rPr lang="en-US" altLang="fi-FI" sz="1800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		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ym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8326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5BFC9-7E13-45C2-AB5B-163ABEE38BAD}" type="slidenum">
              <a:rPr lang="fi-FI" altLang="fi-FI"/>
              <a:pPr/>
              <a:t>62</a:t>
            </a:fld>
            <a:endParaRPr lang="fi-FI" altLang="fi-FI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Sisäilman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itiölähteet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2832" y="1624630"/>
            <a:ext cx="7010400" cy="4362450"/>
          </a:xfrm>
        </p:spPr>
        <p:txBody>
          <a:bodyPr lIns="91431" tIns="45715" rIns="91431" bIns="45715"/>
          <a:lstStyle/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lkoilma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ostuttimet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Huonepöly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kserofiiliset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</a:t>
            </a:r>
          </a:p>
          <a:p>
            <a:pPr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Huonekasvit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lintarvikkeet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olttopuut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akenteet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pintamateriaalit</a:t>
            </a:r>
            <a:endParaRPr lang="en-US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alkumikrobisto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joko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ulkoa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tai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materiaalista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47" y="1633961"/>
            <a:ext cx="1466889" cy="1818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29" y="3662617"/>
            <a:ext cx="2373726" cy="18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6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B77C4-9643-4424-B31C-F1090B8804E5}" type="slidenum">
              <a:rPr lang="fi-FI" altLang="fi-FI"/>
              <a:pPr/>
              <a:t>63</a:t>
            </a:fld>
            <a:endParaRPr lang="fi-FI" altLang="fi-FI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/>
          <a:lstStyle/>
          <a:p>
            <a:r>
              <a:rPr lang="en-US" altLang="fi-FI" sz="2800" dirty="0" err="1" smtClean="0">
                <a:ea typeface="ＭＳ Ｐゴシック" panose="020B0600070205080204" pitchFamily="34" charset="-128"/>
              </a:rPr>
              <a:t>Mikrobikasvua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säätelevät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tekijät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sisätiloissa</a:t>
            </a:r>
            <a:endParaRPr lang="en-US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8188" y="1728788"/>
            <a:ext cx="7191375" cy="3624262"/>
          </a:xfrm>
        </p:spPr>
        <p:txBody>
          <a:bodyPr lIns="91431" tIns="45715" rIns="91431" bIns="45715"/>
          <a:lstStyle/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saanti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kriittinen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tekijä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RH &lt; 30 %  -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sienikasvua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RH &gt; 70 %  -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sienikasvu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mahdollinen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815975" lvl="1" indent="-342900"/>
            <a:r>
              <a:rPr lang="en-US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kondensoituminen</a:t>
            </a:r>
            <a:endParaRPr lang="en-US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815975" lvl="1" indent="-342900"/>
            <a:r>
              <a:rPr lang="en-US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hygroskooppiset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materiaalit</a:t>
            </a:r>
            <a:endParaRPr lang="en-US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lmanvaihdon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merkitys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815975" lvl="1" indent="-342900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vähentävä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jos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toimii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815975" lvl="1" indent="-342900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lisäävä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jos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toimii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puutteellisesti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687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EBB0B-BCC4-461E-BC73-8CD03FCE0892}" type="slidenum">
              <a:rPr lang="fi-FI" altLang="fi-FI"/>
              <a:pPr/>
              <a:t>64</a:t>
            </a:fld>
            <a:endParaRPr lang="fi-FI" altLang="fi-FI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/>
          <a:lstStyle/>
          <a:p>
            <a:r>
              <a:rPr lang="en-US" altLang="fi-FI" sz="2800" dirty="0" err="1" smtClean="0">
                <a:ea typeface="ＭＳ Ｐゴシック" panose="020B0600070205080204" pitchFamily="34" charset="-128"/>
              </a:rPr>
              <a:t>Sisäilman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sieni-itiöpitoisuuksiin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vaikuttavat</a:t>
            </a:r>
            <a:r>
              <a:rPr lang="en-US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ea typeface="ＭＳ Ｐゴシック" panose="020B0600070205080204" pitchFamily="34" charset="-128"/>
              </a:rPr>
              <a:t>tekijät</a:t>
            </a:r>
            <a:endParaRPr lang="en-US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981200"/>
            <a:ext cx="7010400" cy="4030663"/>
          </a:xfrm>
        </p:spPr>
        <p:txBody>
          <a:bodyPr lIns="91431" tIns="45715" rIns="91431" bIns="45715"/>
          <a:lstStyle/>
          <a:p>
            <a:pPr marL="282575" indent="-282575" defTabSz="914400" eaLnBrk="1" hangingPunct="1">
              <a:buSzPct val="135000"/>
              <a:buFont typeface="Webdings" panose="05030102010509060703" pitchFamily="18" charset="2"/>
              <a:buChar char="5"/>
            </a:pPr>
            <a:r>
              <a:rPr lang="en-US" altLang="fi-FI" sz="26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u="sng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Lisääviä</a:t>
            </a:r>
            <a:r>
              <a:rPr lang="en-US" altLang="fi-FI" sz="2400" u="sng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u="sng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tekijöitä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815975" lvl="1" indent="-342900" defTabSz="914400" eaLnBrk="1" hangingPunct="1">
              <a:buSzPct val="70000"/>
            </a:pP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mahdollisten</a:t>
            </a:r>
            <a:r>
              <a:rPr lang="en-US" altLang="fi-FI" sz="21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lähteiden</a:t>
            </a:r>
            <a:r>
              <a:rPr lang="en-US" altLang="fi-FI" sz="21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käsittely</a:t>
            </a:r>
            <a:endParaRPr lang="en-US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815975" lvl="1" indent="-342900" defTabSz="914400" eaLnBrk="1" hangingPunct="1">
              <a:buSzPct val="70000"/>
            </a:pP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vuodevaatteiden</a:t>
            </a:r>
            <a:r>
              <a:rPr lang="en-US" altLang="fi-FI" sz="21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vaihto</a:t>
            </a:r>
            <a:endParaRPr lang="en-US" altLang="fi-FI" sz="21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815975" lvl="1" indent="-342900" defTabSz="914400" eaLnBrk="1" hangingPunct="1">
              <a:buSzPct val="70000"/>
            </a:pP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lakaisu</a:t>
            </a:r>
            <a:endParaRPr lang="en-US" altLang="fi-FI" sz="21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762000" lvl="1" indent="-288925" defTabSz="914400" eaLnBrk="1" hangingPunct="1">
              <a:buFont typeface="Monotype Sorts" pitchFamily="2" charset="2"/>
              <a:buNone/>
            </a:pPr>
            <a:endParaRPr lang="en-US" altLang="fi-FI" sz="26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282575" indent="-282575" defTabSz="914400" eaLnBrk="1" hangingPunct="1">
              <a:buSzPct val="135000"/>
              <a:buFont typeface="Webdings" panose="05030102010509060703" pitchFamily="18" charset="2"/>
              <a:buChar char="6"/>
            </a:pPr>
            <a:r>
              <a:rPr lang="en-US" altLang="fi-FI" sz="26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u="sng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2400" u="sng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ähentäviä</a:t>
            </a:r>
            <a:r>
              <a:rPr lang="en-US" altLang="fi-FI" sz="2400" u="sng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u="sng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tekijöitä</a:t>
            </a:r>
            <a:endParaRPr lang="en-US" altLang="fi-FI" sz="2400" u="sng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815975" lvl="1" indent="-342900" defTabSz="914400" eaLnBrk="1" hangingPunct="1">
              <a:buSzPct val="70000"/>
            </a:pP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ilmanvaihto</a:t>
            </a:r>
            <a:r>
              <a:rPr lang="en-US" altLang="fi-FI" sz="21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täysin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koneellinen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/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painovoimainen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</a:t>
            </a:r>
          </a:p>
          <a:p>
            <a:pPr marL="815975" lvl="1" indent="-342900" defTabSz="914400" eaLnBrk="1" hangingPunct="1">
              <a:buSzPct val="70000"/>
            </a:pPr>
            <a:r>
              <a:rPr lang="en-US" altLang="fi-FI" sz="21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siivoaminen</a:t>
            </a:r>
            <a:endParaRPr lang="en-US" altLang="fi-FI" sz="21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282575" indent="-282575" defTabSz="914400" eaLnBrk="1" hangingPunct="1"/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7239000" y="2940050"/>
          <a:ext cx="146367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Clip" r:id="rId4" imgW="7517880" imgH="7108200" progId="">
                  <p:embed/>
                </p:oleObj>
              </mc:Choice>
              <mc:Fallback>
                <p:oleObj name="Clip" r:id="rId4" imgW="7517880" imgH="710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940050"/>
                        <a:ext cx="146367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685800" y="1981200"/>
          <a:ext cx="12985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Clip" r:id="rId6" imgW="5703480" imgH="7247880" progId="">
                  <p:embed/>
                </p:oleObj>
              </mc:Choice>
              <mc:Fallback>
                <p:oleObj name="Clip" r:id="rId6" imgW="5703480" imgH="724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1298575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685800" y="4419600"/>
          <a:ext cx="1566863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Clip" r:id="rId8" imgW="4671000" imgH="5182920" progId="">
                  <p:embed/>
                </p:oleObj>
              </mc:Choice>
              <mc:Fallback>
                <p:oleObj name="Clip" r:id="rId8" imgW="4671000" imgH="5182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9600"/>
                        <a:ext cx="1566863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5910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2228" y="320199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sz="2000" b="0" dirty="0">
                <a:solidFill>
                  <a:schemeClr val="tx1"/>
                </a:solidFill>
              </a:rPr>
              <a:t> </a:t>
            </a:r>
            <a:r>
              <a:rPr lang="fi-FI" altLang="fi-FI" sz="2000" b="0" dirty="0" smtClean="0">
                <a:solidFill>
                  <a:schemeClr val="tx1"/>
                </a:solidFill>
              </a:rPr>
              <a:t>Ulkoilma		Sisäilma           	Kosteusvaurio</a:t>
            </a:r>
            <a:endParaRPr lang="fi-FI" sz="2000" b="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5BC7203-950D-4726-98C1-470E675A0F95}" type="slidenum">
              <a:rPr lang="fi-FI" altLang="fi-FI" sz="1000" smtClean="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618885" y="3351094"/>
            <a:ext cx="223651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800" b="1" dirty="0" err="1">
                <a:solidFill>
                  <a:srgbClr val="000000"/>
                </a:solidFill>
                <a:latin typeface="Arial"/>
              </a:rPr>
              <a:t>Lajisto</a:t>
            </a:r>
            <a:r>
              <a:rPr lang="en-US" altLang="fi-FI" sz="180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Penicillium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Cladosporium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Aspergillus*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hiivat</a:t>
            </a:r>
            <a:endParaRPr lang="en-US" altLang="fi-FI" sz="160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ihmisperäiset</a:t>
            </a:r>
            <a:r>
              <a:rPr lang="en-US" altLang="fi-FI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bakteerit</a:t>
            </a:r>
            <a:endParaRPr lang="en-US" altLang="fi-FI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268238" y="3183969"/>
            <a:ext cx="179395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800" b="1" dirty="0" err="1">
                <a:solidFill>
                  <a:srgbClr val="000000"/>
                </a:solidFill>
                <a:latin typeface="Arial"/>
              </a:rPr>
              <a:t>Lajisto</a:t>
            </a:r>
            <a:r>
              <a:rPr lang="en-US" altLang="fi-FI" sz="180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Acremonium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A. </a:t>
            </a: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fumigatus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A. </a:t>
            </a: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versicolor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 smtClean="0">
                <a:solidFill>
                  <a:srgbClr val="000000"/>
                </a:solidFill>
                <a:latin typeface="Arial"/>
              </a:rPr>
              <a:t>Chaetomium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Fusarium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600" i="1" dirty="0" err="1">
                <a:solidFill>
                  <a:srgbClr val="000000"/>
                </a:solidFill>
                <a:latin typeface="Arial"/>
              </a:rPr>
              <a:t>Phialophora</a:t>
            </a:r>
            <a:endParaRPr lang="fi-FI" altLang="fi-FI" sz="1600" i="1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Stachybotrys</a:t>
            </a:r>
            <a:endParaRPr lang="en-US" altLang="fi-FI" sz="1600" i="1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Trichoderma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Ulocladium</a:t>
            </a:r>
            <a:endParaRPr lang="en-US" altLang="fi-FI" sz="1600" i="1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600" i="1" dirty="0" err="1">
                <a:solidFill>
                  <a:srgbClr val="000000"/>
                </a:solidFill>
                <a:latin typeface="Arial"/>
              </a:rPr>
              <a:t>Wallemia</a:t>
            </a:r>
            <a:endParaRPr lang="en-US" altLang="fi-FI" sz="1600" i="1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Aktinomykeetit</a:t>
            </a:r>
            <a:r>
              <a:rPr lang="en-US" altLang="fi-FI" sz="1600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 smtClean="0">
                <a:solidFill>
                  <a:srgbClr val="000000"/>
                </a:solidFill>
                <a:latin typeface="Arial"/>
              </a:rPr>
              <a:t>jne</a:t>
            </a:r>
            <a:r>
              <a:rPr lang="en-US" altLang="fi-FI" sz="16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19800" y="6324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fi-FI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4823" name="Picture 7" descr="sivu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27" y="1404429"/>
            <a:ext cx="4518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2"/>
          <p:cNvSpPr txBox="1">
            <a:spLocks noChangeArrowheads="1"/>
          </p:cNvSpPr>
          <p:nvPr/>
        </p:nvSpPr>
        <p:spPr bwMode="auto">
          <a:xfrm>
            <a:off x="734237" y="3419475"/>
            <a:ext cx="223651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800" b="1" dirty="0" err="1">
                <a:solidFill>
                  <a:srgbClr val="000000"/>
                </a:solidFill>
                <a:latin typeface="Arial"/>
              </a:rPr>
              <a:t>Lajisto</a:t>
            </a:r>
            <a:r>
              <a:rPr lang="en-US" altLang="fi-FI" sz="180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Cladosporium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basidiomykeetit</a:t>
            </a:r>
            <a:endParaRPr lang="en-US" altLang="fi-FI" sz="160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Penicillium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Aspergillus</a:t>
            </a:r>
            <a:r>
              <a:rPr lang="en-US" altLang="fi-FI" sz="1600" i="1" dirty="0">
                <a:solidFill>
                  <a:srgbClr val="000000"/>
                </a:solidFill>
                <a:latin typeface="Arial"/>
              </a:rPr>
              <a:t>*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i="1" dirty="0" err="1">
                <a:solidFill>
                  <a:srgbClr val="000000"/>
                </a:solidFill>
                <a:latin typeface="Arial"/>
              </a:rPr>
              <a:t>Alternaria</a:t>
            </a:r>
            <a:endParaRPr lang="en-US" altLang="fi-FI" sz="1600" i="1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hiivat</a:t>
            </a:r>
            <a:endParaRPr lang="en-US" altLang="fi-FI" sz="160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ihmisperäiset</a:t>
            </a:r>
            <a:r>
              <a:rPr lang="en-US" altLang="fi-FI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bakteerit</a:t>
            </a:r>
            <a:endParaRPr lang="en-US" altLang="fi-FI" sz="1600" dirty="0">
              <a:solidFill>
                <a:srgbClr val="000000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1600" dirty="0" err="1">
                <a:solidFill>
                  <a:srgbClr val="000000"/>
                </a:solidFill>
                <a:latin typeface="Arial"/>
              </a:rPr>
              <a:t>Steriilit</a:t>
            </a:r>
            <a:endParaRPr lang="en-US" altLang="fi-FI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25" name="Text Box 4"/>
          <p:cNvSpPr txBox="1">
            <a:spLocks noChangeArrowheads="1"/>
          </p:cNvSpPr>
          <p:nvPr/>
        </p:nvSpPr>
        <p:spPr bwMode="auto">
          <a:xfrm>
            <a:off x="5237732" y="2199240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i-FI" sz="2800" b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altLang="fi-FI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6" name="TextBox 1"/>
          <p:cNvSpPr txBox="1">
            <a:spLocks noChangeArrowheads="1"/>
          </p:cNvSpPr>
          <p:nvPr/>
        </p:nvSpPr>
        <p:spPr bwMode="auto">
          <a:xfrm>
            <a:off x="2541587" y="5890859"/>
            <a:ext cx="361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400">
                <a:solidFill>
                  <a:srgbClr val="000000"/>
                </a:solidFill>
              </a:rPr>
              <a:t>*mahdollisesti toksiineja tuottavia mikrobeja</a:t>
            </a:r>
          </a:p>
        </p:txBody>
      </p:sp>
      <p:pic>
        <p:nvPicPr>
          <p:cNvPr id="34827" name="Picture 14" descr="C:\Users\kjah\AppData\Local\Microsoft\Windows\Temporary Internet Files\Content.IE5\JIUNAMMO\MP9004069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1" y="1425025"/>
            <a:ext cx="2326040" cy="18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Box 17"/>
          <p:cNvSpPr txBox="1">
            <a:spLocks noChangeArrowheads="1"/>
          </p:cNvSpPr>
          <p:nvPr/>
        </p:nvSpPr>
        <p:spPr bwMode="auto">
          <a:xfrm>
            <a:off x="-799672" y="409362"/>
            <a:ext cx="88371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i-FI" altLang="fi-FI" sz="3000" b="1" dirty="0" smtClean="0">
                <a:solidFill>
                  <a:schemeClr val="accent1"/>
                </a:solidFill>
              </a:rPr>
              <a:t>Mikrobilajistoa eri ympäristöissä</a:t>
            </a:r>
            <a:endParaRPr lang="fi-FI" altLang="fi-FI" sz="3000" b="1" dirty="0">
              <a:solidFill>
                <a:schemeClr val="accent1"/>
              </a:solidFill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i-FI" altLang="fi-FI" sz="3000" b="1" dirty="0" smtClean="0">
                <a:solidFill>
                  <a:srgbClr val="000000"/>
                </a:solidFill>
              </a:rPr>
              <a:t>					</a:t>
            </a:r>
            <a:endParaRPr lang="fi-FI" altLang="fi-FI" sz="3000" b="1" dirty="0">
              <a:solidFill>
                <a:srgbClr val="000000"/>
              </a:solidFill>
            </a:endParaRPr>
          </a:p>
        </p:txBody>
      </p:sp>
      <p:cxnSp>
        <p:nvCxnSpPr>
          <p:cNvPr id="34831" name="Straight Arrow Connector 4"/>
          <p:cNvCxnSpPr>
            <a:cxnSpLocks noChangeShapeType="1"/>
          </p:cNvCxnSpPr>
          <p:nvPr/>
        </p:nvCxnSpPr>
        <p:spPr bwMode="auto">
          <a:xfrm>
            <a:off x="3122578" y="2429092"/>
            <a:ext cx="522288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32179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en-US" altLang="fi-FI" dirty="0" err="1" smtClean="0">
                <a:ea typeface="ＭＳ Ｐゴシック" panose="020B0600070205080204" pitchFamily="34" charset="-128"/>
              </a:rPr>
              <a:t>Mikrobien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ominaisuuksia</a:t>
            </a:r>
            <a:endParaRPr lang="en-US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lIns="91431" tIns="45715" rIns="91431" bIns="45715">
            <a:normAutofit/>
          </a:bodyPr>
          <a:lstStyle/>
          <a:p>
            <a:pPr defTabSz="914400" eaLnBrk="1" hangingPunct="1"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onipuolisia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oisistaan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poikkeavia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rinomainen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lisääntymiskyky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yvä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muuntumiskyky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mutaatiot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defTabSz="914400" eaLnBrk="1" hangingPunct="1"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opeutuvat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hyvin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uusiin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olosuhteisiin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iihtyvät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pinnoilla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>
              <a:buSzPct val="70000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aikkialla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maapallolla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FD-6358-4A1B-BA7C-1682F17E437F}" type="slidenum">
              <a:rPr lang="fi-FI" altLang="fi-FI"/>
              <a:pPr/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24117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hyötyä mikrobeista on?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Tärkeitä hajottajia ja aineiden kierrättäjiä luonnossa.</a:t>
            </a:r>
          </a:p>
          <a:p>
            <a:endParaRPr lang="fi-FI" dirty="0" smtClean="0"/>
          </a:p>
          <a:p>
            <a:r>
              <a:rPr lang="fi-FI" dirty="0" smtClean="0"/>
              <a:t>Ihmisen normaali mikrobisto sulattaa ravintoa, tuottavat vitamiineja, vahvistavat ihmisen immuunijärjestelmää (suoliston, ihon ja limakalvojen mikrobit).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116070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94" y="460553"/>
            <a:ext cx="7489824" cy="1079500"/>
          </a:xfrm>
        </p:spPr>
        <p:txBody>
          <a:bodyPr>
            <a:normAutofit/>
          </a:bodyPr>
          <a:lstStyle/>
          <a:p>
            <a:r>
              <a:rPr lang="fi-FI" dirty="0" smtClean="0"/>
              <a:t>Mikrobien elinolosuhteet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Kestävät hyvin äärimmäisiä olosuhteita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Lämpötila kasvulle -2°C </a:t>
            </a:r>
            <a:r>
              <a:rPr lang="fi-FI" dirty="0" smtClean="0">
                <a:sym typeface="Wingdings" pitchFamily="2" charset="2"/>
              </a:rPr>
              <a:t> +60</a:t>
            </a:r>
            <a:r>
              <a:rPr lang="fi-FI" dirty="0" smtClean="0"/>
              <a:t>°C </a:t>
            </a:r>
          </a:p>
          <a:p>
            <a:pPr lvl="1"/>
            <a:r>
              <a:rPr lang="en-US" altLang="fi-FI" dirty="0" err="1" smtClean="0"/>
              <a:t>psykrofiilit</a:t>
            </a:r>
            <a:r>
              <a:rPr lang="en-US" altLang="fi-FI" dirty="0" smtClean="0"/>
              <a:t>  0°C </a:t>
            </a:r>
            <a:r>
              <a:rPr lang="en-US" altLang="fi-FI" dirty="0" smtClean="0">
                <a:sym typeface="Wingdings" panose="05000000000000000000" pitchFamily="2" charset="2"/>
              </a:rPr>
              <a:t></a:t>
            </a:r>
            <a:r>
              <a:rPr lang="en-US" altLang="fi-FI" dirty="0" smtClean="0"/>
              <a:t> 20°C</a:t>
            </a:r>
          </a:p>
          <a:p>
            <a:pPr lvl="1"/>
            <a:r>
              <a:rPr lang="en-US" altLang="fi-FI" dirty="0" err="1" smtClean="0"/>
              <a:t>mesofiilit</a:t>
            </a:r>
            <a:r>
              <a:rPr lang="en-US" altLang="fi-FI" dirty="0" smtClean="0"/>
              <a:t>  20°C </a:t>
            </a:r>
            <a:r>
              <a:rPr lang="en-US" altLang="fi-FI" dirty="0" smtClean="0">
                <a:sym typeface="Wingdings" panose="05000000000000000000" pitchFamily="2" charset="2"/>
              </a:rPr>
              <a:t></a:t>
            </a:r>
            <a:r>
              <a:rPr lang="en-US" altLang="fi-FI" dirty="0" smtClean="0"/>
              <a:t> 40°C</a:t>
            </a:r>
          </a:p>
          <a:p>
            <a:pPr lvl="1"/>
            <a:r>
              <a:rPr lang="en-US" altLang="fi-FI" dirty="0" err="1" smtClean="0"/>
              <a:t>termofiilit</a:t>
            </a:r>
            <a:r>
              <a:rPr lang="en-US" altLang="fi-FI" dirty="0" smtClean="0"/>
              <a:t>  &gt;40°C </a:t>
            </a:r>
          </a:p>
          <a:p>
            <a:r>
              <a:rPr lang="fi-FI" dirty="0" smtClean="0"/>
              <a:t>Vesiaktiivisuus </a:t>
            </a:r>
            <a:r>
              <a:rPr lang="fi-FI" dirty="0" err="1" smtClean="0"/>
              <a:t>a</a:t>
            </a:r>
            <a:r>
              <a:rPr lang="fi-FI" baseline="-25000" dirty="0" err="1" smtClean="0"/>
              <a:t>w</a:t>
            </a:r>
            <a:r>
              <a:rPr lang="fi-FI" dirty="0" smtClean="0"/>
              <a:t> 0.65 </a:t>
            </a:r>
            <a:r>
              <a:rPr lang="fi-FI" dirty="0" smtClean="0">
                <a:sym typeface="Wingdings" pitchFamily="2" charset="2"/>
              </a:rPr>
              <a:t>1</a:t>
            </a:r>
          </a:p>
          <a:p>
            <a:r>
              <a:rPr lang="fi-FI" dirty="0" smtClean="0">
                <a:sym typeface="Wingdings" pitchFamily="2" charset="2"/>
              </a:rPr>
              <a:t>pH 3  9</a:t>
            </a:r>
          </a:p>
          <a:p>
            <a:pPr lvl="1"/>
            <a:r>
              <a:rPr lang="fi-FI" dirty="0" smtClean="0">
                <a:sym typeface="Wingdings" pitchFamily="2" charset="2"/>
              </a:rPr>
              <a:t>Useimmat bakteerit pH 6.5-7.5</a:t>
            </a:r>
          </a:p>
          <a:p>
            <a:pPr lvl="1"/>
            <a:r>
              <a:rPr lang="fi-FI" dirty="0" err="1" smtClean="0">
                <a:sym typeface="Wingdings" pitchFamily="2" charset="2"/>
              </a:rPr>
              <a:t>Asidofiiliset</a:t>
            </a:r>
            <a:r>
              <a:rPr lang="fi-FI" dirty="0" smtClean="0">
                <a:sym typeface="Wingdings" pitchFamily="2" charset="2"/>
              </a:rPr>
              <a:t> bakteerit, homeet ja hiivat pH &lt;6.0 </a:t>
            </a:r>
          </a:p>
          <a:p>
            <a:r>
              <a:rPr lang="fi-FI" dirty="0" smtClean="0">
                <a:sym typeface="Wingdings" pitchFamily="2" charset="2"/>
              </a:rPr>
              <a:t>UV ja gammasäteily (jopa energianlähteenä!)</a:t>
            </a:r>
          </a:p>
          <a:p>
            <a:r>
              <a:rPr lang="fi-FI" dirty="0" smtClean="0">
                <a:sym typeface="Wingdings" pitchFamily="2" charset="2"/>
              </a:rPr>
              <a:t>Paine (mm. valtamerien syvänteet)</a:t>
            </a:r>
          </a:p>
          <a:p>
            <a:pPr marL="360362" lvl="1" indent="0">
              <a:buNone/>
            </a:pPr>
            <a:endParaRPr lang="fi-FI" dirty="0" smtClean="0">
              <a:sym typeface="Wingdings" pitchFamily="2" charset="2"/>
            </a:endParaRP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671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1808</TotalTime>
  <Words>2571</Words>
  <Application>Microsoft Macintosh PowerPoint</Application>
  <PresentationFormat>Näytössä katseltava diaesitys (4:3)</PresentationFormat>
  <Paragraphs>697</Paragraphs>
  <Slides>65</Slides>
  <Notes>27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76" baseType="lpstr">
      <vt:lpstr>Calibri</vt:lpstr>
      <vt:lpstr>Georgia</vt:lpstr>
      <vt:lpstr>Monotype Sorts</vt:lpstr>
      <vt:lpstr>ＭＳ Ｐゴシック</vt:lpstr>
      <vt:lpstr>Times New Roman</vt:lpstr>
      <vt:lpstr>Verdana</vt:lpstr>
      <vt:lpstr>Webdings</vt:lpstr>
      <vt:lpstr>Wingdings</vt:lpstr>
      <vt:lpstr>Arial</vt:lpstr>
      <vt:lpstr>KoHo</vt:lpstr>
      <vt:lpstr>Clip</vt:lpstr>
      <vt:lpstr>1.3 MIKROBIOLOGIAN PERUSTEET</vt:lpstr>
      <vt:lpstr>Saatteeksi opetusmateriaalin käyttöön</vt:lpstr>
      <vt:lpstr>Sisällysluettelo</vt:lpstr>
      <vt:lpstr>    Mikrobit</vt:lpstr>
      <vt:lpstr> Mitä mikrobit ovat? Mikroskooppisia elämänmuotoja</vt:lpstr>
      <vt:lpstr>Mikrobien nimet</vt:lpstr>
      <vt:lpstr>Mikrobien ominaisuuksia</vt:lpstr>
      <vt:lpstr>Mitä hyötyä mikrobeista on?</vt:lpstr>
      <vt:lpstr>Mikrobien elinolosuhteet</vt:lpstr>
      <vt:lpstr>Mikrobien yleiset kasvuvaatimukset</vt:lpstr>
      <vt:lpstr>Virus</vt:lpstr>
      <vt:lpstr>Prokaryootti-  ja eukaryoottisolu</vt:lpstr>
      <vt:lpstr>Prokaryootit: Bakteerit</vt:lpstr>
      <vt:lpstr>Prokaryootit: Bakteerit</vt:lpstr>
      <vt:lpstr>Bakteerien solukalvon rakenne</vt:lpstr>
      <vt:lpstr>Bakteerit: Aktinomykeetit eli sädesienet</vt:lpstr>
      <vt:lpstr>Prokaryootit: Arkit</vt:lpstr>
      <vt:lpstr> Eukaryoottisolu</vt:lpstr>
      <vt:lpstr>  Eukaryootit: Alkueliöt </vt:lpstr>
      <vt:lpstr> Leviin kuuluvat sienet</vt:lpstr>
      <vt:lpstr> Eukaryootit: Sienet -tunnetaan n. 100000 lajia  (n. 5% kokonaismäärästä)</vt:lpstr>
      <vt:lpstr>  Eukaryootit:  Hiivat </vt:lpstr>
      <vt:lpstr>Eukaryootit: Mikrosienet</vt:lpstr>
      <vt:lpstr> Sienisolun solukalvo</vt:lpstr>
      <vt:lpstr>Yhtymäsienet eli zygomykeetit</vt:lpstr>
      <vt:lpstr>Kotelosienet eli askomykeetit</vt:lpstr>
      <vt:lpstr>Kantasienet eli basidiomykeetit</vt:lpstr>
      <vt:lpstr>Vaillinaissienet eli epätäydelliset sienet eli deuteromykeetit</vt:lpstr>
      <vt:lpstr> Mikrobien lisääntyminen</vt:lpstr>
      <vt:lpstr> Sienten lisääntyminen</vt:lpstr>
      <vt:lpstr>Suvuttoman lisääntymisen itiötyyppejä</vt:lpstr>
      <vt:lpstr>Suvuttoman lisääntymisen itiötyyppejä</vt:lpstr>
      <vt:lpstr>Suvullisen lisääntymisen itiötyyppejä</vt:lpstr>
      <vt:lpstr>Suvullisen lisääntymisen itiötyyppejä</vt:lpstr>
      <vt:lpstr>Monipuolinen itiöntuotanto</vt:lpstr>
      <vt:lpstr>Mikrobiologian perusmenetelmät yleistasolla </vt:lpstr>
      <vt:lpstr>Viljely</vt:lpstr>
      <vt:lpstr>Mikrobien kasvuun vaikuttavia tekijöitä</vt:lpstr>
      <vt:lpstr>Elatusalusta voivat olla valikoivia - samoin kasvatuslämpötila</vt:lpstr>
      <vt:lpstr>Viljely</vt:lpstr>
      <vt:lpstr>Laimennossarjaviljely</vt:lpstr>
      <vt:lpstr>Suoraviljely</vt:lpstr>
      <vt:lpstr>Kasvatus +25°C ± 3°C</vt:lpstr>
      <vt:lpstr>Homepesäkkeitä maljoilla</vt:lpstr>
      <vt:lpstr>Homeiden tunnistaminen</vt:lpstr>
      <vt:lpstr>Mikroskopointia</vt:lpstr>
      <vt:lpstr>Värjäykset ja mikroskopointi</vt:lpstr>
      <vt:lpstr>Biomarkkerit eli biologiset merkkiaineet</vt:lpstr>
      <vt:lpstr>DNA-pohjaiset menetelmät</vt:lpstr>
      <vt:lpstr>Mikrobit erityisesti sieni-itiöiden esiintyminen  ulko- ja sisäilmassa</vt:lpstr>
      <vt:lpstr>Mikrobien esiintymisympäristöjä</vt:lpstr>
      <vt:lpstr>Ulkoilman sieni-itiölähteet</vt:lpstr>
      <vt:lpstr>Ilmavirtaukset merkittävin itiöitä ilmaan irroittava tekijä</vt:lpstr>
      <vt:lpstr>Ilman itiöpitoisuuksia vähentäviä tekijöitä</vt:lpstr>
      <vt:lpstr>Ulkoilman itiöpitoisuuteen vaikuttavat myös</vt:lpstr>
      <vt:lpstr>Vuodenaikaisvaihtelu</vt:lpstr>
      <vt:lpstr>Cladosporiumin vuodenaikais- ja vuorokauden-aikaisvaihtelu Suomessa</vt:lpstr>
      <vt:lpstr>Itiöiden vapautumismekanismit / vuorokaudenaikaisvaihtelu  1/2</vt:lpstr>
      <vt:lpstr>Itiöiden vapautumismekanismit / vuorokaudenaikaisvaihtelu  2/2</vt:lpstr>
      <vt:lpstr>Itiöiden kulkeutuminen</vt:lpstr>
      <vt:lpstr>Ulkoilman itiöt</vt:lpstr>
      <vt:lpstr>Sisäilman itiölähteet </vt:lpstr>
      <vt:lpstr>Mikrobikasvua säätelevät tekijät sisätiloissa</vt:lpstr>
      <vt:lpstr>Sisäilman sieni-itiöpitoisuuksiin vaikuttavat tekijät</vt:lpstr>
      <vt:lpstr> Ulkoilma  Sisäilma            Kosteusvaurio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Kaijärvi Aija</cp:lastModifiedBy>
  <cp:revision>97</cp:revision>
  <cp:lastPrinted>2015-12-29T07:45:22Z</cp:lastPrinted>
  <dcterms:created xsi:type="dcterms:W3CDTF">2012-09-14T08:23:56Z</dcterms:created>
  <dcterms:modified xsi:type="dcterms:W3CDTF">2016-06-17T06:14:41Z</dcterms:modified>
</cp:coreProperties>
</file>