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7"/>
  </p:notesMasterIdLst>
  <p:handoutMasterIdLst>
    <p:handoutMasterId r:id="rId38"/>
  </p:handoutMasterIdLst>
  <p:sldIdLst>
    <p:sldId id="256" r:id="rId2"/>
    <p:sldId id="319" r:id="rId3"/>
    <p:sldId id="317" r:id="rId4"/>
    <p:sldId id="315" r:id="rId5"/>
    <p:sldId id="320" r:id="rId6"/>
    <p:sldId id="297" r:id="rId7"/>
    <p:sldId id="263" r:id="rId8"/>
    <p:sldId id="314" r:id="rId9"/>
    <p:sldId id="307" r:id="rId10"/>
    <p:sldId id="267" r:id="rId11"/>
    <p:sldId id="268" r:id="rId12"/>
    <p:sldId id="304" r:id="rId13"/>
    <p:sldId id="305" r:id="rId14"/>
    <p:sldId id="306" r:id="rId15"/>
    <p:sldId id="310" r:id="rId16"/>
    <p:sldId id="311" r:id="rId17"/>
    <p:sldId id="312" r:id="rId18"/>
    <p:sldId id="273" r:id="rId19"/>
    <p:sldId id="276" r:id="rId20"/>
    <p:sldId id="298" r:id="rId21"/>
    <p:sldId id="299" r:id="rId22"/>
    <p:sldId id="300" r:id="rId23"/>
    <p:sldId id="296" r:id="rId24"/>
    <p:sldId id="282" r:id="rId25"/>
    <p:sldId id="280" r:id="rId26"/>
    <p:sldId id="313" r:id="rId27"/>
    <p:sldId id="283" r:id="rId28"/>
    <p:sldId id="284" r:id="rId29"/>
    <p:sldId id="285" r:id="rId30"/>
    <p:sldId id="287" r:id="rId31"/>
    <p:sldId id="289" r:id="rId32"/>
    <p:sldId id="301" r:id="rId33"/>
    <p:sldId id="281" r:id="rId34"/>
    <p:sldId id="302" r:id="rId35"/>
    <p:sldId id="303" r:id="rId36"/>
  </p:sldIdLst>
  <p:sldSz cx="9144000" cy="6858000" type="screen4x3"/>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78">
          <p15:clr>
            <a:srgbClr val="A4A3A4"/>
          </p15:clr>
        </p15:guide>
        <p15:guide id="2" orient="horz" pos="3793">
          <p15:clr>
            <a:srgbClr val="A4A3A4"/>
          </p15:clr>
        </p15:guide>
        <p15:guide id="3" orient="horz" pos="1026">
          <p15:clr>
            <a:srgbClr val="A4A3A4"/>
          </p15:clr>
        </p15:guide>
        <p15:guide id="4" orient="horz" pos="890">
          <p15:clr>
            <a:srgbClr val="A4A3A4"/>
          </p15:clr>
        </p15:guide>
        <p15:guide id="5" orient="horz" pos="210">
          <p15:clr>
            <a:srgbClr val="A4A3A4"/>
          </p15:clr>
        </p15:guide>
        <p15:guide id="6" orient="horz" pos="1842">
          <p15:clr>
            <a:srgbClr val="A4A3A4"/>
          </p15:clr>
        </p15:guide>
        <p15:guide id="7" orient="horz" pos="2840">
          <p15:clr>
            <a:srgbClr val="A4A3A4"/>
          </p15:clr>
        </p15:guide>
        <p15:guide id="8" pos="3243">
          <p15:clr>
            <a:srgbClr val="A4A3A4"/>
          </p15:clr>
        </p15:guide>
        <p15:guide id="9" pos="5239">
          <p15:clr>
            <a:srgbClr val="A4A3A4"/>
          </p15:clr>
        </p15:guide>
        <p15:guide id="10" pos="521">
          <p15:clr>
            <a:srgbClr val="A4A3A4"/>
          </p15:clr>
        </p15:guide>
        <p15:guide id="11" pos="5556">
          <p15:clr>
            <a:srgbClr val="A4A3A4"/>
          </p15:clr>
        </p15:guide>
        <p15:guide id="12" pos="24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697D"/>
    <a:srgbClr val="C65C44"/>
    <a:srgbClr val="00B2A9"/>
    <a:srgbClr val="95B3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75" autoAdjust="0"/>
    <p:restoredTop sz="94660"/>
  </p:normalViewPr>
  <p:slideViewPr>
    <p:cSldViewPr showGuides="1">
      <p:cViewPr varScale="1">
        <p:scale>
          <a:sx n="81" d="100"/>
          <a:sy n="81" d="100"/>
        </p:scale>
        <p:origin x="1099" y="53"/>
      </p:cViewPr>
      <p:guideLst>
        <p:guide orient="horz" pos="2478"/>
        <p:guide orient="horz" pos="3793"/>
        <p:guide orient="horz" pos="1026"/>
        <p:guide orient="horz" pos="890"/>
        <p:guide orient="horz" pos="210"/>
        <p:guide orient="horz" pos="1842"/>
        <p:guide orient="horz" pos="2840"/>
        <p:guide pos="3243"/>
        <p:guide pos="5239"/>
        <p:guide pos="521"/>
        <p:guide pos="5556"/>
        <p:guide pos="249"/>
      </p:guideLst>
    </p:cSldViewPr>
  </p:slideViewPr>
  <p:notesTextViewPr>
    <p:cViewPr>
      <p:scale>
        <a:sx n="100" d="100"/>
        <a:sy n="100" d="100"/>
      </p:scale>
      <p:origin x="0" y="0"/>
    </p:cViewPr>
  </p:notesTextViewPr>
  <p:sorterViewPr>
    <p:cViewPr>
      <p:scale>
        <a:sx n="66" d="100"/>
        <a:sy n="66" d="100"/>
      </p:scale>
      <p:origin x="0" y="0"/>
    </p:cViewPr>
  </p:sorterViewPr>
  <p:notesViewPr>
    <p:cSldViewPr showGuides="1">
      <p:cViewPr varScale="1">
        <p:scale>
          <a:sx n="83" d="100"/>
          <a:sy n="83" d="100"/>
        </p:scale>
        <p:origin x="-3108"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image" Target="../media/image44.wmf"/><Relationship Id="rId1" Type="http://schemas.openxmlformats.org/officeDocument/2006/relationships/image" Target="../media/image43.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image" Target="../media/image47.wmf"/><Relationship Id="rId1" Type="http://schemas.openxmlformats.org/officeDocument/2006/relationships/image" Target="../media/image46.wmf"/><Relationship Id="rId5" Type="http://schemas.openxmlformats.org/officeDocument/2006/relationships/image" Target="../media/image50.wmf"/><Relationship Id="rId4" Type="http://schemas.openxmlformats.org/officeDocument/2006/relationships/image" Target="../media/image49.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52.wmf"/><Relationship Id="rId1" Type="http://schemas.openxmlformats.org/officeDocument/2006/relationships/image" Target="../media/image51.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54.wmf"/><Relationship Id="rId1" Type="http://schemas.openxmlformats.org/officeDocument/2006/relationships/image" Target="../media/image5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i-FI" sz="800" dirty="0">
              <a:latin typeface="Arial" pitchFamily="34" charset="0"/>
              <a:cs typeface="Arial"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2B8EB6F-D7BD-410C-AB1F-00269204D9C8}" type="datetimeFigureOut">
              <a:rPr lang="fi-FI" sz="800" smtClean="0">
                <a:latin typeface="Arial" pitchFamily="34" charset="0"/>
                <a:cs typeface="Arial" pitchFamily="34" charset="0"/>
              </a:rPr>
              <a:pPr/>
              <a:t>14.6.2016</a:t>
            </a:fld>
            <a:endParaRPr lang="fi-FI" sz="800">
              <a:latin typeface="Arial" pitchFamily="34" charset="0"/>
              <a:cs typeface="Arial" pitchFamily="34"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i-FI" sz="800">
              <a:latin typeface="Arial" pitchFamily="34" charset="0"/>
              <a:cs typeface="Arial" pitchFamily="34" charset="0"/>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9829D03-198C-4FB6-BC3D-FF132E164A92}" type="slidenum">
              <a:rPr lang="fi-FI" sz="800" smtClean="0">
                <a:latin typeface="Arial" pitchFamily="34" charset="0"/>
                <a:cs typeface="Arial" pitchFamily="34" charset="0"/>
              </a:rPr>
              <a:pPr/>
              <a:t>‹#›</a:t>
            </a:fld>
            <a:endParaRPr lang="fi-FI" sz="800">
              <a:latin typeface="Arial" pitchFamily="34" charset="0"/>
              <a:cs typeface="Arial" pitchFamily="34" charset="0"/>
            </a:endParaRPr>
          </a:p>
        </p:txBody>
      </p:sp>
    </p:spTree>
    <p:extLst>
      <p:ext uri="{BB962C8B-B14F-4D97-AF65-F5344CB8AC3E}">
        <p14:creationId xmlns:p14="http://schemas.microsoft.com/office/powerpoint/2010/main" val="53481825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800">
                <a:latin typeface="Arial" pitchFamily="34" charset="0"/>
                <a:cs typeface="Arial" pitchFamily="34" charset="0"/>
              </a:defRPr>
            </a:lvl1pPr>
          </a:lstStyle>
          <a:p>
            <a:endParaRPr lang="fi-FI"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800">
                <a:latin typeface="Arial" pitchFamily="34" charset="0"/>
                <a:cs typeface="Arial" pitchFamily="34" charset="0"/>
              </a:defRPr>
            </a:lvl1pPr>
          </a:lstStyle>
          <a:p>
            <a:fld id="{734323DC-88BF-4AB1-9A78-B974D90A807B}" type="datetimeFigureOut">
              <a:rPr lang="fi-FI" smtClean="0"/>
              <a:pPr/>
              <a:t>14.6.2016</a:t>
            </a:fld>
            <a:endParaRPr lang="fi-FI"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i-FI"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800">
                <a:latin typeface="Arial" pitchFamily="34" charset="0"/>
                <a:cs typeface="Arial" pitchFamily="34" charset="0"/>
              </a:defRPr>
            </a:lvl1pPr>
          </a:lstStyle>
          <a:p>
            <a:endParaRPr lang="fi-FI"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800">
                <a:latin typeface="Arial" pitchFamily="34" charset="0"/>
                <a:cs typeface="Arial" pitchFamily="34" charset="0"/>
              </a:defRPr>
            </a:lvl1pPr>
          </a:lstStyle>
          <a:p>
            <a:fld id="{BB9F18BF-E348-4EEC-9C4C-E41F855D7E30}" type="slidenum">
              <a:rPr lang="fi-FI" smtClean="0"/>
              <a:pPr/>
              <a:t>‹#›</a:t>
            </a:fld>
            <a:endParaRPr lang="fi-FI" dirty="0"/>
          </a:p>
        </p:txBody>
      </p:sp>
    </p:spTree>
    <p:extLst>
      <p:ext uri="{BB962C8B-B14F-4D97-AF65-F5344CB8AC3E}">
        <p14:creationId xmlns:p14="http://schemas.microsoft.com/office/powerpoint/2010/main" val="1062969084"/>
      </p:ext>
    </p:extLst>
  </p:cSld>
  <p:clrMap bg1="lt1" tx1="dk1" bg2="lt2" tx2="dk2" accent1="accent1" accent2="accent2" accent3="accent3" accent4="accent4" accent5="accent5" accent6="accent6" hlink="hlink" folHlink="folHlink"/>
  <p:hf hdr="0" ftr="0" dt="0"/>
  <p:notesStyle>
    <a:lvl1pPr marL="176213" indent="-176213" algn="l" defTabSz="914400" rtl="0" eaLnBrk="1" latinLnBrk="0" hangingPunct="1">
      <a:buFont typeface="Arial" pitchFamily="34" charset="0"/>
      <a:buChar char="•"/>
      <a:defRPr sz="1600" kern="1200">
        <a:solidFill>
          <a:schemeClr val="tx1"/>
        </a:solidFill>
        <a:latin typeface="Arial" pitchFamily="34" charset="0"/>
        <a:ea typeface="+mn-ea"/>
        <a:cs typeface="Arial" pitchFamily="34" charset="0"/>
      </a:defRPr>
    </a:lvl1pPr>
    <a:lvl2pPr marL="363538" indent="-187325" algn="l" defTabSz="914400" rtl="0" eaLnBrk="1" latinLnBrk="0" hangingPunct="1">
      <a:buFont typeface="Arial" pitchFamily="34" charset="0"/>
      <a:buChar char="•"/>
      <a:defRPr sz="1100" kern="1200">
        <a:solidFill>
          <a:schemeClr val="tx1"/>
        </a:solidFill>
        <a:latin typeface="Arial" pitchFamily="34" charset="0"/>
        <a:ea typeface="+mn-ea"/>
        <a:cs typeface="Arial" pitchFamily="34" charset="0"/>
      </a:defRPr>
    </a:lvl2pPr>
    <a:lvl3pPr marL="539750" indent="-176213" algn="l" defTabSz="914400" rtl="0" eaLnBrk="1" latinLnBrk="0" hangingPunct="1">
      <a:buFont typeface="Arial" pitchFamily="34" charset="0"/>
      <a:buChar char="•"/>
      <a:defRPr sz="1000" kern="1200">
        <a:solidFill>
          <a:schemeClr val="tx1"/>
        </a:solidFill>
        <a:latin typeface="Arial" pitchFamily="34" charset="0"/>
        <a:ea typeface="+mn-ea"/>
        <a:cs typeface="Arial" pitchFamily="34" charset="0"/>
      </a:defRPr>
    </a:lvl3pPr>
    <a:lvl4pPr marL="715963" indent="-176213" algn="l" defTabSz="914400" rtl="0" eaLnBrk="1" latinLnBrk="0" hangingPunct="1">
      <a:buFont typeface="Arial" pitchFamily="34" charset="0"/>
      <a:buChar char="•"/>
      <a:defRPr sz="1000" kern="1200">
        <a:solidFill>
          <a:schemeClr val="tx1"/>
        </a:solidFill>
        <a:latin typeface="Arial" pitchFamily="34" charset="0"/>
        <a:ea typeface="+mn-ea"/>
        <a:cs typeface="Arial" pitchFamily="34" charset="0"/>
      </a:defRPr>
    </a:lvl4pPr>
    <a:lvl5pPr marL="892175" indent="-176213" algn="l" defTabSz="914400" rtl="0" eaLnBrk="1" latinLnBrk="0" hangingPunct="1">
      <a:buFont typeface="Arial" pitchFamily="34" charset="0"/>
      <a:buChar char="•"/>
      <a:defRPr sz="10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BB9F18BF-E348-4EEC-9C4C-E41F855D7E30}" type="slidenum">
              <a:rPr lang="fi-FI" smtClean="0"/>
              <a:pPr/>
              <a:t>1</a:t>
            </a:fld>
            <a:endParaRPr lang="fi-FI" dirty="0"/>
          </a:p>
        </p:txBody>
      </p:sp>
    </p:spTree>
    <p:extLst>
      <p:ext uri="{BB962C8B-B14F-4D97-AF65-F5344CB8AC3E}">
        <p14:creationId xmlns:p14="http://schemas.microsoft.com/office/powerpoint/2010/main" val="41938569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8E86DE-0BC4-4D7B-9948-EE08BBB07523}" type="slidenum">
              <a:rPr lang="en-US"/>
              <a:pPr/>
              <a:t>5</a:t>
            </a:fld>
            <a:endParaRPr lang="en-US"/>
          </a:p>
        </p:txBody>
      </p:sp>
      <p:sp>
        <p:nvSpPr>
          <p:cNvPr id="97282" name="Rectangle 2"/>
          <p:cNvSpPr>
            <a:spLocks noGrp="1" noRot="1" noChangeAspect="1" noChangeArrowheads="1" noTextEdit="1"/>
          </p:cNvSpPr>
          <p:nvPr>
            <p:ph type="sldImg"/>
          </p:nvPr>
        </p:nvSpPr>
        <p:spPr>
          <a:xfrm>
            <a:off x="1152525" y="692150"/>
            <a:ext cx="4557713" cy="3417888"/>
          </a:xfrm>
          <a:ln/>
        </p:spPr>
      </p:sp>
      <p:sp>
        <p:nvSpPr>
          <p:cNvPr id="97283" name="Rectangle 3"/>
          <p:cNvSpPr>
            <a:spLocks noGrp="1" noChangeArrowheads="1"/>
          </p:cNvSpPr>
          <p:nvPr>
            <p:ph type="body" idx="1"/>
          </p:nvPr>
        </p:nvSpPr>
        <p:spPr>
          <a:xfrm>
            <a:off x="993291" y="4341521"/>
            <a:ext cx="4869886" cy="4118842"/>
          </a:xfrm>
        </p:spPr>
        <p:txBody>
          <a:bodyPr/>
          <a:lstStyle/>
          <a:p>
            <a:endParaRPr lang="fi-FI"/>
          </a:p>
        </p:txBody>
      </p:sp>
    </p:spTree>
    <p:extLst>
      <p:ext uri="{BB962C8B-B14F-4D97-AF65-F5344CB8AC3E}">
        <p14:creationId xmlns:p14="http://schemas.microsoft.com/office/powerpoint/2010/main" val="22003374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BB9F18BF-E348-4EEC-9C4C-E41F855D7E30}" type="slidenum">
              <a:rPr lang="fi-FI" smtClean="0"/>
              <a:pPr/>
              <a:t>6</a:t>
            </a:fld>
            <a:endParaRPr lang="fi-FI" dirty="0"/>
          </a:p>
        </p:txBody>
      </p:sp>
    </p:spTree>
    <p:extLst>
      <p:ext uri="{BB962C8B-B14F-4D97-AF65-F5344CB8AC3E}">
        <p14:creationId xmlns:p14="http://schemas.microsoft.com/office/powerpoint/2010/main" val="11643302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2FCFBE-BC87-45B5-98E9-6A17EC97EDA4}" type="slidenum">
              <a:rPr lang="en-US" altLang="fi-FI"/>
              <a:pPr/>
              <a:t>7</a:t>
            </a:fld>
            <a:endParaRPr lang="en-US" altLang="fi-FI"/>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xfrm>
            <a:off x="1217613" y="3257550"/>
            <a:ext cx="6708775" cy="3086100"/>
          </a:xfrm>
        </p:spPr>
        <p:txBody>
          <a:bodyPr lIns="89794" tIns="44897" rIns="89794" bIns="44897"/>
          <a:lstStyle/>
          <a:p>
            <a:endParaRPr lang="fi-FI" altLang="fi-FI"/>
          </a:p>
        </p:txBody>
      </p:sp>
    </p:spTree>
    <p:extLst>
      <p:ext uri="{BB962C8B-B14F-4D97-AF65-F5344CB8AC3E}">
        <p14:creationId xmlns:p14="http://schemas.microsoft.com/office/powerpoint/2010/main" val="21497995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a:xfrm>
            <a:off x="1144588" y="685800"/>
            <a:ext cx="4568825" cy="3427413"/>
          </a:xfrm>
          <a:ln/>
        </p:spPr>
      </p:sp>
      <p:sp>
        <p:nvSpPr>
          <p:cNvPr id="192515" name="Notes Placeholder 2"/>
          <p:cNvSpPr>
            <a:spLocks noGrp="1"/>
          </p:cNvSpPr>
          <p:nvPr>
            <p:ph type="body" idx="1"/>
          </p:nvPr>
        </p:nvSpPr>
        <p:spPr>
          <a:noFill/>
        </p:spPr>
        <p:txBody>
          <a:bodyPr/>
          <a:lstStyle/>
          <a:p>
            <a:r>
              <a:rPr lang="fi-FI" altLang="fi-FI" dirty="0" smtClean="0">
                <a:latin typeface="Arial" pitchFamily="34" charset="0"/>
              </a:rPr>
              <a:t>Tapausmäärä = eri altisteiden aiheuttama tapausmäärä sekä altistuneiden elinikäinen lisäriski, vähemmän vakavat terveysvasteet jätetty pois</a:t>
            </a:r>
          </a:p>
          <a:p>
            <a:pPr eaLnBrk="1" hangingPunct="1"/>
            <a:r>
              <a:rPr lang="fi-FI" altLang="fi-FI" dirty="0" smtClean="0">
                <a:latin typeface="Arial" pitchFamily="34" charset="0"/>
              </a:rPr>
              <a:t>Tautitaakka = ottaa huomioon terveysvasteen keston ja haittapainon, jolloin lopputulos kansanterveysvaikutusten kannalta vertailukelpoisia (DALY </a:t>
            </a:r>
            <a:r>
              <a:rPr lang="fi-FI" altLang="fi-FI" dirty="0" err="1" smtClean="0">
                <a:latin typeface="Arial" pitchFamily="34" charset="0"/>
              </a:rPr>
              <a:t>disability</a:t>
            </a:r>
            <a:r>
              <a:rPr lang="fi-FI" altLang="fi-FI" dirty="0" smtClean="0">
                <a:latin typeface="Arial" pitchFamily="34" charset="0"/>
              </a:rPr>
              <a:t> </a:t>
            </a:r>
            <a:r>
              <a:rPr lang="fi-FI" altLang="fi-FI" dirty="0" err="1" smtClean="0">
                <a:latin typeface="Arial" pitchFamily="34" charset="0"/>
              </a:rPr>
              <a:t>adjusted</a:t>
            </a:r>
            <a:r>
              <a:rPr lang="fi-FI" altLang="fi-FI" dirty="0" smtClean="0">
                <a:latin typeface="Arial" pitchFamily="34" charset="0"/>
              </a:rPr>
              <a:t> life </a:t>
            </a:r>
            <a:r>
              <a:rPr lang="fi-FI" altLang="fi-FI" dirty="0" err="1" smtClean="0">
                <a:latin typeface="Arial" pitchFamily="34" charset="0"/>
              </a:rPr>
              <a:t>year</a:t>
            </a:r>
            <a:r>
              <a:rPr lang="fi-FI" altLang="fi-FI" dirty="0" smtClean="0">
                <a:latin typeface="Arial" pitchFamily="34" charset="0"/>
              </a:rPr>
              <a:t>) – sairastumisen taakka, sairastumisesta, aikaisesta kuolemasta johtuvat menetetyt elinvuodet</a:t>
            </a:r>
          </a:p>
          <a:p>
            <a:endParaRPr lang="fi-FI" altLang="fi-FI" dirty="0" smtClean="0">
              <a:latin typeface="Arial" pitchFamily="34" charset="0"/>
            </a:endParaRPr>
          </a:p>
        </p:txBody>
      </p:sp>
      <p:sp>
        <p:nvSpPr>
          <p:cNvPr id="192516" name="Slide Number Placeholder 3"/>
          <p:cNvSpPr>
            <a:spLocks noGrp="1"/>
          </p:cNvSpPr>
          <p:nvPr>
            <p:ph type="sldNum" sz="quarter" idx="5"/>
          </p:nvPr>
        </p:nvSpPr>
        <p:spPr>
          <a:noFill/>
        </p:spPr>
        <p:txBody>
          <a:bodyPr/>
          <a:lstStyle>
            <a:lvl1pPr algn="l" defTabSz="937009" eaLnBrk="0" hangingPunct="0">
              <a:spcBef>
                <a:spcPct val="30000"/>
              </a:spcBef>
              <a:defRPr sz="1100">
                <a:solidFill>
                  <a:schemeClr val="tx1"/>
                </a:solidFill>
                <a:latin typeface="Arial" pitchFamily="34" charset="0"/>
              </a:defRPr>
            </a:lvl1pPr>
            <a:lvl2pPr marL="702756" indent="-270291" algn="l" defTabSz="937009" eaLnBrk="0" hangingPunct="0">
              <a:spcBef>
                <a:spcPct val="30000"/>
              </a:spcBef>
              <a:defRPr sz="1100">
                <a:solidFill>
                  <a:schemeClr val="tx1"/>
                </a:solidFill>
                <a:latin typeface="Arial" pitchFamily="34" charset="0"/>
              </a:defRPr>
            </a:lvl2pPr>
            <a:lvl3pPr marL="1081164" indent="-216233" algn="l" defTabSz="937009" eaLnBrk="0" hangingPunct="0">
              <a:spcBef>
                <a:spcPct val="30000"/>
              </a:spcBef>
              <a:defRPr sz="1100">
                <a:solidFill>
                  <a:schemeClr val="tx1"/>
                </a:solidFill>
                <a:latin typeface="Arial" pitchFamily="34" charset="0"/>
              </a:defRPr>
            </a:lvl3pPr>
            <a:lvl4pPr marL="1513629" indent="-216233" algn="l" defTabSz="937009" eaLnBrk="0" hangingPunct="0">
              <a:spcBef>
                <a:spcPct val="30000"/>
              </a:spcBef>
              <a:defRPr sz="1100">
                <a:solidFill>
                  <a:schemeClr val="tx1"/>
                </a:solidFill>
                <a:latin typeface="Arial" pitchFamily="34" charset="0"/>
              </a:defRPr>
            </a:lvl4pPr>
            <a:lvl5pPr marL="1946095" indent="-216233" algn="l" defTabSz="937009" eaLnBrk="0" hangingPunct="0">
              <a:spcBef>
                <a:spcPct val="30000"/>
              </a:spcBef>
              <a:defRPr sz="1100">
                <a:solidFill>
                  <a:schemeClr val="tx1"/>
                </a:solidFill>
                <a:latin typeface="Arial" pitchFamily="34" charset="0"/>
              </a:defRPr>
            </a:lvl5pPr>
            <a:lvl6pPr marL="2378560" indent="-216233" defTabSz="937009" eaLnBrk="0" fontAlgn="base" hangingPunct="0">
              <a:spcBef>
                <a:spcPct val="30000"/>
              </a:spcBef>
              <a:spcAft>
                <a:spcPct val="0"/>
              </a:spcAft>
              <a:defRPr sz="1100">
                <a:solidFill>
                  <a:schemeClr val="tx1"/>
                </a:solidFill>
                <a:latin typeface="Arial" pitchFamily="34" charset="0"/>
              </a:defRPr>
            </a:lvl6pPr>
            <a:lvl7pPr marL="2811026" indent="-216233" defTabSz="937009" eaLnBrk="0" fontAlgn="base" hangingPunct="0">
              <a:spcBef>
                <a:spcPct val="30000"/>
              </a:spcBef>
              <a:spcAft>
                <a:spcPct val="0"/>
              </a:spcAft>
              <a:defRPr sz="1100">
                <a:solidFill>
                  <a:schemeClr val="tx1"/>
                </a:solidFill>
                <a:latin typeface="Arial" pitchFamily="34" charset="0"/>
              </a:defRPr>
            </a:lvl7pPr>
            <a:lvl8pPr marL="3243491" indent="-216233" defTabSz="937009" eaLnBrk="0" fontAlgn="base" hangingPunct="0">
              <a:spcBef>
                <a:spcPct val="30000"/>
              </a:spcBef>
              <a:spcAft>
                <a:spcPct val="0"/>
              </a:spcAft>
              <a:defRPr sz="1100">
                <a:solidFill>
                  <a:schemeClr val="tx1"/>
                </a:solidFill>
                <a:latin typeface="Arial" pitchFamily="34" charset="0"/>
              </a:defRPr>
            </a:lvl8pPr>
            <a:lvl9pPr marL="3675957" indent="-216233" defTabSz="937009" eaLnBrk="0" fontAlgn="base" hangingPunct="0">
              <a:spcBef>
                <a:spcPct val="30000"/>
              </a:spcBef>
              <a:spcAft>
                <a:spcPct val="0"/>
              </a:spcAft>
              <a:defRPr sz="1100">
                <a:solidFill>
                  <a:schemeClr val="tx1"/>
                </a:solidFill>
                <a:latin typeface="Arial" pitchFamily="34" charset="0"/>
              </a:defRPr>
            </a:lvl9pPr>
          </a:lstStyle>
          <a:p>
            <a:pPr algn="r" eaLnBrk="1" hangingPunct="1">
              <a:spcBef>
                <a:spcPct val="0"/>
              </a:spcBef>
            </a:pPr>
            <a:fld id="{937D8AF2-DD18-4580-B275-9F9468B1535E}" type="slidenum">
              <a:rPr lang="fi-FI" altLang="fi-FI" sz="900">
                <a:solidFill>
                  <a:srgbClr val="000000"/>
                </a:solidFill>
              </a:rPr>
              <a:pPr algn="r" eaLnBrk="1" hangingPunct="1">
                <a:spcBef>
                  <a:spcPct val="0"/>
                </a:spcBef>
              </a:pPr>
              <a:t>13</a:t>
            </a:fld>
            <a:endParaRPr lang="fi-FI" altLang="fi-FI" sz="900">
              <a:solidFill>
                <a:srgbClr val="000000"/>
              </a:solidFill>
            </a:endParaRPr>
          </a:p>
        </p:txBody>
      </p:sp>
    </p:spTree>
    <p:extLst>
      <p:ext uri="{BB962C8B-B14F-4D97-AF65-F5344CB8AC3E}">
        <p14:creationId xmlns:p14="http://schemas.microsoft.com/office/powerpoint/2010/main" val="24571176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DE7EFD-8E68-41CC-80E6-1D776E42E6D2}" type="slidenum">
              <a:rPr lang="en-US" altLang="fi-FI"/>
              <a:pPr/>
              <a:t>18</a:t>
            </a:fld>
            <a:endParaRPr lang="en-US" altLang="fi-FI"/>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xfrm>
            <a:off x="1217613" y="3257550"/>
            <a:ext cx="6708775" cy="3086100"/>
          </a:xfrm>
        </p:spPr>
        <p:txBody>
          <a:bodyPr lIns="89794" tIns="44897" rIns="89794" bIns="44897"/>
          <a:lstStyle/>
          <a:p>
            <a:endParaRPr lang="fi-FI" altLang="fi-FI"/>
          </a:p>
        </p:txBody>
      </p:sp>
    </p:spTree>
    <p:extLst>
      <p:ext uri="{BB962C8B-B14F-4D97-AF65-F5344CB8AC3E}">
        <p14:creationId xmlns:p14="http://schemas.microsoft.com/office/powerpoint/2010/main" val="33125762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6F397F-5971-4140-8604-D9BEF6D242D9}" type="slidenum">
              <a:rPr lang="en-US" altLang="fi-FI"/>
              <a:pPr/>
              <a:t>28</a:t>
            </a:fld>
            <a:endParaRPr lang="en-US" altLang="fi-FI"/>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p:txBody>
          <a:bodyPr/>
          <a:lstStyle/>
          <a:p>
            <a:endParaRPr lang="fi-FI" altLang="fi-FI"/>
          </a:p>
        </p:txBody>
      </p:sp>
    </p:spTree>
    <p:extLst>
      <p:ext uri="{BB962C8B-B14F-4D97-AF65-F5344CB8AC3E}">
        <p14:creationId xmlns:p14="http://schemas.microsoft.com/office/powerpoint/2010/main" val="35686256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964F58-2FF5-4F66-BC2B-49F1154FAA2D}" type="slidenum">
              <a:rPr lang="en-US" altLang="fi-FI"/>
              <a:pPr/>
              <a:t>29</a:t>
            </a:fld>
            <a:endParaRPr lang="en-US" altLang="fi-FI"/>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p:txBody>
          <a:bodyPr/>
          <a:lstStyle/>
          <a:p>
            <a:endParaRPr lang="fi-FI" altLang="fi-FI"/>
          </a:p>
        </p:txBody>
      </p:sp>
    </p:spTree>
    <p:extLst>
      <p:ext uri="{BB962C8B-B14F-4D97-AF65-F5344CB8AC3E}">
        <p14:creationId xmlns:p14="http://schemas.microsoft.com/office/powerpoint/2010/main" val="22296478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FCA25C-752B-4ABE-9B3E-C0A0013F6695}" type="slidenum">
              <a:rPr lang="en-US" altLang="fi-FI"/>
              <a:pPr/>
              <a:t>30</a:t>
            </a:fld>
            <a:endParaRPr lang="en-US" altLang="fi-FI"/>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p:txBody>
          <a:bodyPr>
            <a:normAutofit fontScale="92500" lnSpcReduction="20000"/>
          </a:bodyPr>
          <a:lstStyle/>
          <a:p>
            <a:pPr algn="just"/>
            <a:r>
              <a:rPr lang="fi-FI" altLang="fi-FI">
                <a:cs typeface="Times New Roman" panose="02020603050405020304" pitchFamily="18" charset="0"/>
              </a:rPr>
              <a:t>Koska tavoitteena on selvittää mikrobien määrää ja lajistoa, määritetään rakennuksista otetuista näytteistä elävät ja viljelykelpoiset mikrobit. Viljelymenetelmien etuna on se, että mikrobit voidaan tunnistaa. Mikrobien haitallisten ominaisuuksien arviointi ilman tunnistamista on mahdotonta. On suositeltavaa, että rakennuksesta otettujen näytteiden analysoinnissa käytetään useita hieman valikoivia elatusalustoja, jolloin mikrobistosta saadaan laajempi tieto kuin käyttämällä vain esimerkiksi kahta erilaista elatusalustaa. Tavallisesti näytteistä määritetään sienisukuja tai -lajeja ja bakteereita.</a:t>
            </a:r>
          </a:p>
          <a:p>
            <a:pPr algn="just"/>
            <a:r>
              <a:rPr lang="fi-FI" altLang="fi-FI">
                <a:cs typeface="Times New Roman" panose="02020603050405020304" pitchFamily="18" charset="0"/>
              </a:rPr>
              <a:t>Koska tulosten tulkinnassa lajistolla on keskeinen  merkitys, usein mikrobipitoisuudesta riittää suuntaa-antava tieto, jollainen saadaan esimerkiksi materiaalinäytteen suoraviljelyllä. Suoraviljelymenetelmien käyttö niin materiaali- kuin pintanäytteidenkin tutkimuksissa on osoittautunut erittäin käyttökelpoiseksi. Suoraviljelymenetelmän antama informaatio on samansuuntainen ja mikrobiston osalta jopa parempi kuin laimennosmenetelmällä saatu.</a:t>
            </a:r>
          </a:p>
          <a:p>
            <a:endParaRPr lang="fi-FI" altLang="fi-FI"/>
          </a:p>
        </p:txBody>
      </p:sp>
    </p:spTree>
    <p:extLst>
      <p:ext uri="{BB962C8B-B14F-4D97-AF65-F5344CB8AC3E}">
        <p14:creationId xmlns:p14="http://schemas.microsoft.com/office/powerpoint/2010/main" val="1379548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27088" y="2924174"/>
            <a:ext cx="7489825" cy="1584325"/>
          </a:xfrm>
        </p:spPr>
        <p:txBody>
          <a:bodyPr anchor="ctr"/>
          <a:lstStyle>
            <a:lvl1pPr algn="ctr">
              <a:defRPr b="0" cap="all" baseline="0"/>
            </a:lvl1pPr>
          </a:lstStyle>
          <a:p>
            <a:r>
              <a:rPr lang="en-US" dirty="0" smtClean="0"/>
              <a:t>CLICK TO EDIT MASTER TITLE STYLE</a:t>
            </a:r>
            <a:endParaRPr lang="fi-FI" dirty="0"/>
          </a:p>
        </p:txBody>
      </p:sp>
      <p:sp>
        <p:nvSpPr>
          <p:cNvPr id="3" name="Subtitle 2"/>
          <p:cNvSpPr>
            <a:spLocks noGrp="1"/>
          </p:cNvSpPr>
          <p:nvPr>
            <p:ph type="subTitle" idx="1"/>
          </p:nvPr>
        </p:nvSpPr>
        <p:spPr>
          <a:xfrm>
            <a:off x="827088" y="4714884"/>
            <a:ext cx="7489825" cy="642942"/>
          </a:xfrm>
        </p:spPr>
        <p:txBody>
          <a:bodyPr anchor="t">
            <a:normAutofit/>
          </a:bodyPr>
          <a:lstStyle>
            <a:lvl1pPr marL="0" marR="0" indent="0" algn="ctr" defTabSz="914400" rtl="0" eaLnBrk="1" fontAlgn="auto" latinLnBrk="0" hangingPunct="1">
              <a:lnSpc>
                <a:spcPct val="100000"/>
              </a:lnSpc>
              <a:spcBef>
                <a:spcPct val="20000"/>
              </a:spcBef>
              <a:spcAft>
                <a:spcPts val="0"/>
              </a:spcAft>
              <a:buClr>
                <a:schemeClr val="bg2"/>
              </a:buClr>
              <a:buSzTx/>
              <a:buFont typeface="Arial" pitchFamily="34" charset="0"/>
              <a:buNone/>
              <a:tabLst/>
              <a:defRPr sz="1600" b="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i-FI" dirty="0"/>
          </a:p>
        </p:txBody>
      </p:sp>
      <p:sp>
        <p:nvSpPr>
          <p:cNvPr id="5" name="Footer Placeholder 4"/>
          <p:cNvSpPr>
            <a:spLocks noGrp="1"/>
          </p:cNvSpPr>
          <p:nvPr>
            <p:ph type="ftr" sz="quarter" idx="11"/>
          </p:nvPr>
        </p:nvSpPr>
        <p:spPr>
          <a:xfrm>
            <a:off x="1201273" y="6492899"/>
            <a:ext cx="1799091" cy="365125"/>
          </a:xfrm>
        </p:spPr>
        <p:txBody>
          <a:bodyPr/>
          <a:lstStyle/>
          <a:p>
            <a:endParaRPr lang="fi-FI" dirty="0"/>
          </a:p>
        </p:txBody>
      </p:sp>
      <p:sp>
        <p:nvSpPr>
          <p:cNvPr id="6" name="Slide Number Placeholder 5"/>
          <p:cNvSpPr>
            <a:spLocks noGrp="1"/>
          </p:cNvSpPr>
          <p:nvPr>
            <p:ph type="sldNum" sz="quarter" idx="12"/>
          </p:nvPr>
        </p:nvSpPr>
        <p:spPr>
          <a:xfrm>
            <a:off x="8316912" y="6492899"/>
            <a:ext cx="503237" cy="365125"/>
          </a:xfrm>
        </p:spPr>
        <p:txBody>
          <a:bodyPr/>
          <a:lstStyle/>
          <a:p>
            <a:fld id="{49246692-9764-4796-AF2E-897E79EBAFA7}" type="slidenum">
              <a:rPr lang="fi-FI" smtClean="0"/>
              <a:pPr/>
              <a:t>‹#›</a:t>
            </a:fld>
            <a:endParaRPr lang="fi-FI"/>
          </a:p>
        </p:txBody>
      </p:sp>
      <p:pic>
        <p:nvPicPr>
          <p:cNvPr id="8" name="Picture 72" descr="ministeriö"/>
          <p:cNvPicPr>
            <a:picLocks noChangeAspect="1" noChangeArrowheads="1"/>
          </p:cNvPicPr>
          <p:nvPr userDrawn="1"/>
        </p:nvPicPr>
        <p:blipFill>
          <a:blip r:embed="rId2" cstate="print"/>
          <a:stretch>
            <a:fillRect/>
          </a:stretch>
        </p:blipFill>
        <p:spPr bwMode="auto">
          <a:xfrm>
            <a:off x="411536" y="6197024"/>
            <a:ext cx="1462880" cy="375248"/>
          </a:xfrm>
          <a:prstGeom prst="rect">
            <a:avLst/>
          </a:prstGeom>
          <a:noFill/>
        </p:spPr>
      </p:pic>
      <p:sp>
        <p:nvSpPr>
          <p:cNvPr id="9" name="Rectangle 8"/>
          <p:cNvSpPr/>
          <p:nvPr userDrawn="1"/>
        </p:nvSpPr>
        <p:spPr>
          <a:xfrm>
            <a:off x="0" y="2143116"/>
            <a:ext cx="9144000" cy="2143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7" name="Kuva 6" descr="Hometalkoot_SLOGAN_L#18DB0D.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5536" y="188640"/>
            <a:ext cx="8344967" cy="1872208"/>
          </a:xfrm>
          <a:prstGeom prst="rect">
            <a:avLst/>
          </a:prstGeom>
        </p:spPr>
      </p:pic>
    </p:spTree>
  </p:cSld>
  <p:clrMapOvr>
    <a:masterClrMapping/>
  </p:clrMapOvr>
  <p:transition spd="med">
    <p:wip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with p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i-FI"/>
          </a:p>
        </p:txBody>
      </p:sp>
      <p:sp>
        <p:nvSpPr>
          <p:cNvPr id="3" name="Date Placeholder 2"/>
          <p:cNvSpPr>
            <a:spLocks noGrp="1"/>
          </p:cNvSpPr>
          <p:nvPr>
            <p:ph type="dt" sz="half" idx="10"/>
          </p:nvPr>
        </p:nvSpPr>
        <p:spPr/>
        <p:txBody>
          <a:bodyPr/>
          <a:lstStyle/>
          <a:p>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49246692-9764-4796-AF2E-897E79EBAFA7}" type="slidenum">
              <a:rPr lang="fi-FI" smtClean="0"/>
              <a:pPr/>
              <a:t>‹#›</a:t>
            </a:fld>
            <a:endParaRPr lang="fi-FI"/>
          </a:p>
        </p:txBody>
      </p:sp>
      <p:sp>
        <p:nvSpPr>
          <p:cNvPr id="7" name="Picture Placeholder 6"/>
          <p:cNvSpPr>
            <a:spLocks noGrp="1"/>
          </p:cNvSpPr>
          <p:nvPr>
            <p:ph type="pic" sz="quarter" idx="13"/>
          </p:nvPr>
        </p:nvSpPr>
        <p:spPr>
          <a:solidFill>
            <a:schemeClr val="accent4">
              <a:lumMod val="20000"/>
              <a:lumOff val="80000"/>
            </a:schemeClr>
          </a:solidFill>
        </p:spPr>
        <p:txBody>
          <a:bodyPr/>
          <a:lstStyle/>
          <a:p>
            <a:r>
              <a:rPr lang="en-US" smtClean="0"/>
              <a:t>Click icon to add picture</a:t>
            </a:r>
            <a:endParaRPr lang="fi-FI"/>
          </a:p>
        </p:txBody>
      </p:sp>
    </p:spTree>
  </p:cSld>
  <p:clrMapOvr>
    <a:masterClrMapping/>
  </p:clrMapOvr>
  <p:transition spd="med">
    <p:wip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fi-FI"/>
          </a:p>
        </p:txBody>
      </p:sp>
      <p:sp>
        <p:nvSpPr>
          <p:cNvPr id="3" name="Footer Placeholder 2"/>
          <p:cNvSpPr>
            <a:spLocks noGrp="1"/>
          </p:cNvSpPr>
          <p:nvPr>
            <p:ph type="ftr" sz="quarter" idx="11"/>
          </p:nvPr>
        </p:nvSpPr>
        <p:spPr/>
        <p:txBody>
          <a:bodyPr/>
          <a:lstStyle/>
          <a:p>
            <a:endParaRPr lang="fi-FI"/>
          </a:p>
        </p:txBody>
      </p:sp>
      <p:sp>
        <p:nvSpPr>
          <p:cNvPr id="4" name="Slide Number Placeholder 3"/>
          <p:cNvSpPr>
            <a:spLocks noGrp="1"/>
          </p:cNvSpPr>
          <p:nvPr>
            <p:ph type="sldNum" sz="quarter" idx="12"/>
          </p:nvPr>
        </p:nvSpPr>
        <p:spPr/>
        <p:txBody>
          <a:bodyPr/>
          <a:lstStyle/>
          <a:p>
            <a:fld id="{49246692-9764-4796-AF2E-897E79EBAFA7}" type="slidenum">
              <a:rPr lang="fi-FI" smtClean="0"/>
              <a:pPr/>
              <a:t>‹#›</a:t>
            </a:fld>
            <a:endParaRPr lang="fi-FI"/>
          </a:p>
        </p:txBody>
      </p:sp>
    </p:spTree>
  </p:cSld>
  <p:clrMapOvr>
    <a:masterClrMapping/>
  </p:clrMapOvr>
  <p:transition spd="med">
    <p:wip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 with content">
    <p:spTree>
      <p:nvGrpSpPr>
        <p:cNvPr id="1" name=""/>
        <p:cNvGrpSpPr/>
        <p:nvPr/>
      </p:nvGrpSpPr>
      <p:grpSpPr>
        <a:xfrm>
          <a:off x="0" y="0"/>
          <a:ext cx="0" cy="0"/>
          <a:chOff x="0" y="0"/>
          <a:chExt cx="0" cy="0"/>
        </a:xfrm>
      </p:grpSpPr>
      <p:sp>
        <p:nvSpPr>
          <p:cNvPr id="2" name="Title 1"/>
          <p:cNvSpPr>
            <a:spLocks noGrp="1"/>
          </p:cNvSpPr>
          <p:nvPr>
            <p:ph type="title"/>
          </p:nvPr>
        </p:nvSpPr>
        <p:spPr>
          <a:xfrm>
            <a:off x="827087" y="333375"/>
            <a:ext cx="7489825" cy="1079500"/>
          </a:xfrm>
        </p:spPr>
        <p:txBody>
          <a:bodyPr anchor="b">
            <a:normAutofit/>
          </a:bodyPr>
          <a:lstStyle>
            <a:lvl1pPr algn="l">
              <a:defRPr sz="3000" b="1"/>
            </a:lvl1pPr>
          </a:lstStyle>
          <a:p>
            <a:r>
              <a:rPr lang="en-US" smtClean="0"/>
              <a:t>Click to edit Master title style</a:t>
            </a:r>
            <a:endParaRPr lang="fi-FI"/>
          </a:p>
        </p:txBody>
      </p:sp>
      <p:sp>
        <p:nvSpPr>
          <p:cNvPr id="3" name="Picture Placeholder 2"/>
          <p:cNvSpPr>
            <a:spLocks noGrp="1"/>
          </p:cNvSpPr>
          <p:nvPr>
            <p:ph type="pic" idx="1"/>
          </p:nvPr>
        </p:nvSpPr>
        <p:spPr>
          <a:xfrm>
            <a:off x="827087" y="1628775"/>
            <a:ext cx="7489825" cy="2157415"/>
          </a:xfrm>
          <a:solidFill>
            <a:schemeClr val="accent4">
              <a:lumMod val="20000"/>
              <a:lumOff val="80000"/>
            </a:schemeClr>
          </a:solidFill>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fi-FI"/>
          </a:p>
        </p:txBody>
      </p:sp>
      <p:sp>
        <p:nvSpPr>
          <p:cNvPr id="5" name="Date Placeholder 4"/>
          <p:cNvSpPr>
            <a:spLocks noGrp="1"/>
          </p:cNvSpPr>
          <p:nvPr>
            <p:ph type="dt" sz="half" idx="10"/>
          </p:nvPr>
        </p:nvSpPr>
        <p:spPr/>
        <p:txBody>
          <a:bodyPr/>
          <a:lstStyle/>
          <a:p>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49246692-9764-4796-AF2E-897E79EBAFA7}" type="slidenum">
              <a:rPr lang="fi-FI" smtClean="0"/>
              <a:pPr/>
              <a:t>‹#›</a:t>
            </a:fld>
            <a:endParaRPr lang="fi-FI"/>
          </a:p>
        </p:txBody>
      </p:sp>
      <p:sp>
        <p:nvSpPr>
          <p:cNvPr id="9" name="Text Placeholder 8"/>
          <p:cNvSpPr>
            <a:spLocks noGrp="1"/>
          </p:cNvSpPr>
          <p:nvPr>
            <p:ph type="body" sz="quarter" idx="13"/>
          </p:nvPr>
        </p:nvSpPr>
        <p:spPr>
          <a:xfrm>
            <a:off x="827088" y="3933825"/>
            <a:ext cx="7489825" cy="20875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dirty="0"/>
          </a:p>
        </p:txBody>
      </p:sp>
    </p:spTree>
  </p:cSld>
  <p:clrMapOvr>
    <a:masterClrMapping/>
  </p:clrMapOvr>
  <p:transition spd="med">
    <p:wip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7543800" cy="762000"/>
          </a:xfrm>
        </p:spPr>
        <p:txBody>
          <a:bodyPr/>
          <a:lstStyle/>
          <a:p>
            <a:r>
              <a:rPr lang="en-US" smtClean="0"/>
              <a:t>Click to edit Master title style</a:t>
            </a:r>
            <a:endParaRPr lang="fi-FI"/>
          </a:p>
        </p:txBody>
      </p:sp>
      <p:sp>
        <p:nvSpPr>
          <p:cNvPr id="3" name="Text Placeholder 2"/>
          <p:cNvSpPr>
            <a:spLocks noGrp="1"/>
          </p:cNvSpPr>
          <p:nvPr>
            <p:ph type="body" sz="half" idx="1"/>
          </p:nvPr>
        </p:nvSpPr>
        <p:spPr>
          <a:xfrm>
            <a:off x="457200" y="1524000"/>
            <a:ext cx="38100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4" name="Online Image Placeholder 3"/>
          <p:cNvSpPr>
            <a:spLocks noGrp="1"/>
          </p:cNvSpPr>
          <p:nvPr>
            <p:ph type="clipArt" sz="half" idx="2"/>
          </p:nvPr>
        </p:nvSpPr>
        <p:spPr>
          <a:xfrm>
            <a:off x="4419600" y="1524000"/>
            <a:ext cx="3810000" cy="4876800"/>
          </a:xfrm>
        </p:spPr>
        <p:txBody>
          <a:bodyPr/>
          <a:lstStyle/>
          <a:p>
            <a:endParaRPr lang="fi-FI"/>
          </a:p>
        </p:txBody>
      </p:sp>
      <p:sp>
        <p:nvSpPr>
          <p:cNvPr id="5" name="Footer Placeholder 4"/>
          <p:cNvSpPr>
            <a:spLocks noGrp="1"/>
          </p:cNvSpPr>
          <p:nvPr>
            <p:ph type="ftr" sz="quarter" idx="10"/>
          </p:nvPr>
        </p:nvSpPr>
        <p:spPr>
          <a:xfrm>
            <a:off x="457200" y="6553200"/>
            <a:ext cx="7772400" cy="152400"/>
          </a:xfrm>
        </p:spPr>
        <p:txBody>
          <a:bodyPr/>
          <a:lstStyle>
            <a:lvl1pPr>
              <a:defRPr/>
            </a:lvl1pPr>
          </a:lstStyle>
          <a:p>
            <a:endParaRPr lang="en-US" altLang="fi-FI"/>
          </a:p>
        </p:txBody>
      </p:sp>
      <p:sp>
        <p:nvSpPr>
          <p:cNvPr id="6" name="Slide Number Placeholder 5"/>
          <p:cNvSpPr>
            <a:spLocks noGrp="1"/>
          </p:cNvSpPr>
          <p:nvPr>
            <p:ph type="sldNum" sz="quarter" idx="11"/>
          </p:nvPr>
        </p:nvSpPr>
        <p:spPr>
          <a:xfrm>
            <a:off x="8229600" y="6553200"/>
            <a:ext cx="762000" cy="152400"/>
          </a:xfrm>
        </p:spPr>
        <p:txBody>
          <a:bodyPr/>
          <a:lstStyle>
            <a:lvl1pPr>
              <a:defRPr/>
            </a:lvl1pPr>
          </a:lstStyle>
          <a:p>
            <a:fld id="{86424E6F-C0B2-4D00-A356-D58F2C53F58E}" type="slidenum">
              <a:rPr lang="en-US" altLang="fi-FI"/>
              <a:pPr/>
              <a:t>‹#›</a:t>
            </a:fld>
            <a:endParaRPr lang="en-US" altLang="fi-FI"/>
          </a:p>
        </p:txBody>
      </p:sp>
    </p:spTree>
    <p:extLst>
      <p:ext uri="{BB962C8B-B14F-4D97-AF65-F5344CB8AC3E}">
        <p14:creationId xmlns:p14="http://schemas.microsoft.com/office/powerpoint/2010/main" val="1790204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i-FI"/>
          </a:p>
        </p:txBody>
      </p:sp>
      <p:sp>
        <p:nvSpPr>
          <p:cNvPr id="3" name="Content Placeholder 2"/>
          <p:cNvSpPr>
            <a:spLocks noGrp="1"/>
          </p:cNvSpPr>
          <p:nvPr>
            <p:ph idx="1"/>
          </p:nvPr>
        </p:nvSpPr>
        <p:spPr/>
        <p:txBody>
          <a:bodyPr/>
          <a:lstStyle>
            <a:lvl1pPr>
              <a:defRPr sz="2000"/>
            </a:lvl1pPr>
            <a:lvl2pPr>
              <a:defRPr sz="1800"/>
            </a:lvl2pPr>
            <a:lvl3pPr>
              <a:defRPr sz="1600"/>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dirty="0"/>
          </a:p>
        </p:txBody>
      </p:sp>
      <p:sp>
        <p:nvSpPr>
          <p:cNvPr id="4" name="Date Placeholder 3"/>
          <p:cNvSpPr>
            <a:spLocks noGrp="1"/>
          </p:cNvSpPr>
          <p:nvPr>
            <p:ph type="dt" sz="half" idx="10"/>
          </p:nvPr>
        </p:nvSpPr>
        <p:spPr/>
        <p:txBody>
          <a:bodyPr/>
          <a:lstStyle/>
          <a:p>
            <a:endParaRPr lang="fi-FI"/>
          </a:p>
        </p:txBody>
      </p:sp>
      <p:sp>
        <p:nvSpPr>
          <p:cNvPr id="5" name="Footer Placeholder 4"/>
          <p:cNvSpPr>
            <a:spLocks noGrp="1"/>
          </p:cNvSpPr>
          <p:nvPr>
            <p:ph type="ftr" sz="quarter" idx="11"/>
          </p:nvPr>
        </p:nvSpPr>
        <p:spPr/>
        <p:txBody>
          <a:bodyPr/>
          <a:lstStyle/>
          <a:p>
            <a:endParaRPr lang="fi-FI" dirty="0"/>
          </a:p>
        </p:txBody>
      </p:sp>
      <p:sp>
        <p:nvSpPr>
          <p:cNvPr id="6" name="Slide Number Placeholder 5"/>
          <p:cNvSpPr>
            <a:spLocks noGrp="1"/>
          </p:cNvSpPr>
          <p:nvPr>
            <p:ph type="sldNum" sz="quarter" idx="12"/>
          </p:nvPr>
        </p:nvSpPr>
        <p:spPr/>
        <p:txBody>
          <a:bodyPr/>
          <a:lstStyle/>
          <a:p>
            <a:fld id="{49246692-9764-4796-AF2E-897E79EBAFA7}" type="slidenum">
              <a:rPr lang="fi-FI" smtClean="0"/>
              <a:pPr/>
              <a:t>‹#›</a:t>
            </a:fld>
            <a:endParaRPr lang="fi-FI"/>
          </a:p>
        </p:txBody>
      </p:sp>
    </p:spTree>
  </p:cSld>
  <p:clrMapOvr>
    <a:masterClrMapping/>
  </p:clrMapOvr>
  <p:transition spd="med">
    <p:wip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Swedish)">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27088" y="2924174"/>
            <a:ext cx="7489825" cy="1584325"/>
          </a:xfrm>
        </p:spPr>
        <p:txBody>
          <a:bodyPr anchor="ctr"/>
          <a:lstStyle>
            <a:lvl1pPr algn="ctr">
              <a:defRPr b="0" cap="all" baseline="0"/>
            </a:lvl1pPr>
          </a:lstStyle>
          <a:p>
            <a:r>
              <a:rPr lang="en-US" dirty="0" smtClean="0"/>
              <a:t>CLICK TO EDIT MASTER TITLE STYLE</a:t>
            </a:r>
            <a:endParaRPr lang="fi-FI" dirty="0"/>
          </a:p>
        </p:txBody>
      </p:sp>
      <p:sp>
        <p:nvSpPr>
          <p:cNvPr id="3" name="Subtitle 2"/>
          <p:cNvSpPr>
            <a:spLocks noGrp="1"/>
          </p:cNvSpPr>
          <p:nvPr>
            <p:ph type="subTitle" idx="1"/>
          </p:nvPr>
        </p:nvSpPr>
        <p:spPr>
          <a:xfrm>
            <a:off x="827088" y="4714884"/>
            <a:ext cx="7489825" cy="642942"/>
          </a:xfrm>
        </p:spPr>
        <p:txBody>
          <a:bodyPr anchor="t">
            <a:normAutofit/>
          </a:bodyPr>
          <a:lstStyle>
            <a:lvl1pPr marL="0" marR="0" indent="0" algn="ctr" defTabSz="914400" rtl="0" eaLnBrk="1" fontAlgn="auto" latinLnBrk="0" hangingPunct="1">
              <a:lnSpc>
                <a:spcPct val="100000"/>
              </a:lnSpc>
              <a:spcBef>
                <a:spcPct val="20000"/>
              </a:spcBef>
              <a:spcAft>
                <a:spcPts val="0"/>
              </a:spcAft>
              <a:buClr>
                <a:schemeClr val="bg2"/>
              </a:buClr>
              <a:buSzTx/>
              <a:buFont typeface="Arial" pitchFamily="34" charset="0"/>
              <a:buNone/>
              <a:tabLst/>
              <a:defRPr sz="1600" b="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i-FI" dirty="0"/>
          </a:p>
        </p:txBody>
      </p:sp>
      <p:sp>
        <p:nvSpPr>
          <p:cNvPr id="4" name="Date Placeholder 3"/>
          <p:cNvSpPr>
            <a:spLocks noGrp="1"/>
          </p:cNvSpPr>
          <p:nvPr>
            <p:ph type="dt" sz="half" idx="10"/>
          </p:nvPr>
        </p:nvSpPr>
        <p:spPr>
          <a:xfrm>
            <a:off x="395288" y="6492899"/>
            <a:ext cx="802500" cy="365125"/>
          </a:xfrm>
        </p:spPr>
        <p:txBody>
          <a:bodyPr/>
          <a:lstStyle/>
          <a:p>
            <a:endParaRPr lang="fi-FI"/>
          </a:p>
        </p:txBody>
      </p:sp>
      <p:sp>
        <p:nvSpPr>
          <p:cNvPr id="5" name="Footer Placeholder 4"/>
          <p:cNvSpPr>
            <a:spLocks noGrp="1"/>
          </p:cNvSpPr>
          <p:nvPr>
            <p:ph type="ftr" sz="quarter" idx="11"/>
          </p:nvPr>
        </p:nvSpPr>
        <p:spPr>
          <a:xfrm>
            <a:off x="1201273" y="6492899"/>
            <a:ext cx="1799091" cy="365125"/>
          </a:xfrm>
        </p:spPr>
        <p:txBody>
          <a:bodyPr/>
          <a:lstStyle/>
          <a:p>
            <a:endParaRPr lang="fi-FI" dirty="0"/>
          </a:p>
        </p:txBody>
      </p:sp>
      <p:sp>
        <p:nvSpPr>
          <p:cNvPr id="6" name="Slide Number Placeholder 5"/>
          <p:cNvSpPr>
            <a:spLocks noGrp="1"/>
          </p:cNvSpPr>
          <p:nvPr>
            <p:ph type="sldNum" sz="quarter" idx="12"/>
          </p:nvPr>
        </p:nvSpPr>
        <p:spPr>
          <a:xfrm>
            <a:off x="8316912" y="6492899"/>
            <a:ext cx="503237" cy="365125"/>
          </a:xfrm>
        </p:spPr>
        <p:txBody>
          <a:bodyPr/>
          <a:lstStyle/>
          <a:p>
            <a:fld id="{49246692-9764-4796-AF2E-897E79EBAFA7}" type="slidenum">
              <a:rPr lang="fi-FI" smtClean="0"/>
              <a:pPr/>
              <a:t>‹#›</a:t>
            </a:fld>
            <a:endParaRPr lang="fi-FI"/>
          </a:p>
        </p:txBody>
      </p:sp>
      <p:pic>
        <p:nvPicPr>
          <p:cNvPr id="8" name="Picture 72" descr="ministeriö"/>
          <p:cNvPicPr>
            <a:picLocks noChangeAspect="1" noChangeArrowheads="1"/>
          </p:cNvPicPr>
          <p:nvPr userDrawn="1"/>
        </p:nvPicPr>
        <p:blipFill>
          <a:blip r:embed="rId2" cstate="print"/>
          <a:srcRect/>
          <a:stretch>
            <a:fillRect/>
          </a:stretch>
        </p:blipFill>
        <p:spPr bwMode="auto">
          <a:xfrm>
            <a:off x="357158" y="6197024"/>
            <a:ext cx="1571636" cy="375248"/>
          </a:xfrm>
          <a:prstGeom prst="rect">
            <a:avLst/>
          </a:prstGeom>
          <a:noFill/>
        </p:spPr>
      </p:pic>
      <p:sp>
        <p:nvSpPr>
          <p:cNvPr id="9" name="Rectangle 8"/>
          <p:cNvSpPr/>
          <p:nvPr userDrawn="1"/>
        </p:nvSpPr>
        <p:spPr>
          <a:xfrm>
            <a:off x="0" y="2143116"/>
            <a:ext cx="9144000" cy="2143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7" name="Picture 16" descr="hometalkoot_su+ru.png"/>
          <p:cNvPicPr>
            <a:picLocks noChangeAspect="1"/>
          </p:cNvPicPr>
          <p:nvPr userDrawn="1"/>
        </p:nvPicPr>
        <p:blipFill>
          <a:blip r:embed="rId3" cstate="print"/>
          <a:stretch>
            <a:fillRect/>
          </a:stretch>
        </p:blipFill>
        <p:spPr>
          <a:xfrm>
            <a:off x="3266483" y="571480"/>
            <a:ext cx="3343967" cy="1316739"/>
          </a:xfrm>
          <a:prstGeom prst="rect">
            <a:avLst/>
          </a:prstGeom>
        </p:spPr>
      </p:pic>
      <p:pic>
        <p:nvPicPr>
          <p:cNvPr id="16" name="Picture 3" descr="Z:\YMP (Ympäristöministeriö)\ymp014\man4.png"/>
          <p:cNvPicPr>
            <a:picLocks noChangeAspect="1" noChangeArrowheads="1"/>
          </p:cNvPicPr>
          <p:nvPr userDrawn="1"/>
        </p:nvPicPr>
        <p:blipFill>
          <a:blip r:embed="rId4" cstate="print"/>
          <a:srcRect/>
          <a:stretch>
            <a:fillRect/>
          </a:stretch>
        </p:blipFill>
        <p:spPr bwMode="auto">
          <a:xfrm>
            <a:off x="-95957" y="928670"/>
            <a:ext cx="1238933" cy="1285884"/>
          </a:xfrm>
          <a:prstGeom prst="rect">
            <a:avLst/>
          </a:prstGeom>
          <a:noFill/>
        </p:spPr>
      </p:pic>
      <p:pic>
        <p:nvPicPr>
          <p:cNvPr id="18" name="Picture 4" descr="Z:\YMP (Ympäristöministeriö)\ymp014\man5.png"/>
          <p:cNvPicPr>
            <a:picLocks noChangeAspect="1" noChangeArrowheads="1"/>
          </p:cNvPicPr>
          <p:nvPr userDrawn="1"/>
        </p:nvPicPr>
        <p:blipFill>
          <a:blip r:embed="rId5" cstate="print"/>
          <a:srcRect/>
          <a:stretch>
            <a:fillRect/>
          </a:stretch>
        </p:blipFill>
        <p:spPr bwMode="auto">
          <a:xfrm>
            <a:off x="1054127" y="919572"/>
            <a:ext cx="874667" cy="1294981"/>
          </a:xfrm>
          <a:prstGeom prst="rect">
            <a:avLst/>
          </a:prstGeom>
          <a:noFill/>
        </p:spPr>
      </p:pic>
      <p:pic>
        <p:nvPicPr>
          <p:cNvPr id="19" name="Picture 6" descr="Z:\YMP (Ympäristöministeriö)\ymp014\man1.png"/>
          <p:cNvPicPr>
            <a:picLocks noChangeAspect="1" noChangeArrowheads="1"/>
          </p:cNvPicPr>
          <p:nvPr userDrawn="1"/>
        </p:nvPicPr>
        <p:blipFill>
          <a:blip r:embed="rId6" cstate="print"/>
          <a:srcRect/>
          <a:stretch>
            <a:fillRect/>
          </a:stretch>
        </p:blipFill>
        <p:spPr bwMode="auto">
          <a:xfrm>
            <a:off x="6823467" y="868380"/>
            <a:ext cx="517989" cy="1308603"/>
          </a:xfrm>
          <a:prstGeom prst="rect">
            <a:avLst/>
          </a:prstGeom>
          <a:noFill/>
        </p:spPr>
      </p:pic>
      <p:pic>
        <p:nvPicPr>
          <p:cNvPr id="20" name="Picture 7" descr="Z:\YMP (Ympäristöministeriö)\ymp014\man2.png"/>
          <p:cNvPicPr>
            <a:picLocks noChangeAspect="1" noChangeArrowheads="1"/>
          </p:cNvPicPr>
          <p:nvPr userDrawn="1"/>
        </p:nvPicPr>
        <p:blipFill>
          <a:blip r:embed="rId7" cstate="print"/>
          <a:srcRect/>
          <a:stretch>
            <a:fillRect/>
          </a:stretch>
        </p:blipFill>
        <p:spPr bwMode="auto">
          <a:xfrm>
            <a:off x="7748524" y="885367"/>
            <a:ext cx="499814" cy="1320720"/>
          </a:xfrm>
          <a:prstGeom prst="rect">
            <a:avLst/>
          </a:prstGeom>
          <a:noFill/>
        </p:spPr>
      </p:pic>
      <p:pic>
        <p:nvPicPr>
          <p:cNvPr id="21" name="Picture 8" descr="Z:\YMP (Ympäristöministeriö)\ymp014\man3.png"/>
          <p:cNvPicPr>
            <a:picLocks noChangeAspect="1" noChangeArrowheads="1"/>
          </p:cNvPicPr>
          <p:nvPr userDrawn="1"/>
        </p:nvPicPr>
        <p:blipFill>
          <a:blip r:embed="rId8" cstate="print"/>
          <a:srcRect/>
          <a:stretch>
            <a:fillRect/>
          </a:stretch>
        </p:blipFill>
        <p:spPr bwMode="auto">
          <a:xfrm>
            <a:off x="8242820" y="890258"/>
            <a:ext cx="901180" cy="1290428"/>
          </a:xfrm>
          <a:prstGeom prst="rect">
            <a:avLst/>
          </a:prstGeom>
          <a:noFill/>
        </p:spPr>
      </p:pic>
      <p:pic>
        <p:nvPicPr>
          <p:cNvPr id="22" name="Picture 2" descr="Z:\YMP (Ympäristöministeriö)\ymp014\hahmot\hahmot\ruutuka¦êytto¦êo¦ên\arkkitehti_musta.png"/>
          <p:cNvPicPr>
            <a:picLocks noChangeAspect="1" noChangeArrowheads="1"/>
          </p:cNvPicPr>
          <p:nvPr userDrawn="1"/>
        </p:nvPicPr>
        <p:blipFill>
          <a:blip r:embed="rId9" cstate="print"/>
          <a:srcRect/>
          <a:stretch>
            <a:fillRect/>
          </a:stretch>
        </p:blipFill>
        <p:spPr bwMode="auto">
          <a:xfrm>
            <a:off x="7361150" y="928670"/>
            <a:ext cx="337496" cy="1302818"/>
          </a:xfrm>
          <a:prstGeom prst="rect">
            <a:avLst/>
          </a:prstGeom>
          <a:noFill/>
        </p:spPr>
      </p:pic>
      <p:pic>
        <p:nvPicPr>
          <p:cNvPr id="23" name="Picture 3" descr="Z:\YMP (Ympäristöministeriö)\ymp014\hahmot\hahmot\ruutuka¦êytto¦êo¦ên\rakennusmies_musta.png"/>
          <p:cNvPicPr>
            <a:picLocks noChangeAspect="1" noChangeArrowheads="1"/>
          </p:cNvPicPr>
          <p:nvPr userDrawn="1"/>
        </p:nvPicPr>
        <p:blipFill>
          <a:blip r:embed="rId10" cstate="print"/>
          <a:srcRect/>
          <a:stretch>
            <a:fillRect/>
          </a:stretch>
        </p:blipFill>
        <p:spPr bwMode="auto">
          <a:xfrm>
            <a:off x="2362072" y="781436"/>
            <a:ext cx="852606" cy="1393434"/>
          </a:xfrm>
          <a:prstGeom prst="rect">
            <a:avLst/>
          </a:prstGeom>
          <a:noFill/>
        </p:spPr>
      </p:pic>
      <p:pic>
        <p:nvPicPr>
          <p:cNvPr id="24" name="Picture 7" descr="Z:\YMP (Ympäristöministeriö)\ymp014\hahmot\hahmot\ruutuka¦êytto¦êo¦ên\siivooja_musta.png"/>
          <p:cNvPicPr>
            <a:picLocks noChangeAspect="1" noChangeArrowheads="1"/>
          </p:cNvPicPr>
          <p:nvPr userDrawn="1"/>
        </p:nvPicPr>
        <p:blipFill>
          <a:blip r:embed="rId11" cstate="print"/>
          <a:srcRect/>
          <a:stretch>
            <a:fillRect/>
          </a:stretch>
        </p:blipFill>
        <p:spPr bwMode="auto">
          <a:xfrm>
            <a:off x="1892525" y="989884"/>
            <a:ext cx="679211" cy="1271576"/>
          </a:xfrm>
          <a:prstGeom prst="rect">
            <a:avLst/>
          </a:prstGeom>
          <a:noFill/>
        </p:spPr>
      </p:pic>
    </p:spTree>
  </p:cSld>
  <p:clrMapOvr>
    <a:masterClrMapping/>
  </p:clrMapOvr>
  <p:transition spd="med">
    <p:wip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le Slide (English)">
    <p:spTree>
      <p:nvGrpSpPr>
        <p:cNvPr id="1" name=""/>
        <p:cNvGrpSpPr/>
        <p:nvPr/>
      </p:nvGrpSpPr>
      <p:grpSpPr>
        <a:xfrm>
          <a:off x="0" y="0"/>
          <a:ext cx="0" cy="0"/>
          <a:chOff x="0" y="0"/>
          <a:chExt cx="0" cy="0"/>
        </a:xfrm>
      </p:grpSpPr>
      <p:pic>
        <p:nvPicPr>
          <p:cNvPr id="29" name="Picture 28" descr="Picture1.png"/>
          <p:cNvPicPr>
            <a:picLocks noChangeAspect="1"/>
          </p:cNvPicPr>
          <p:nvPr userDrawn="1"/>
        </p:nvPicPr>
        <p:blipFill>
          <a:blip r:embed="rId2" cstate="print"/>
          <a:stretch>
            <a:fillRect/>
          </a:stretch>
        </p:blipFill>
        <p:spPr>
          <a:xfrm>
            <a:off x="3241966" y="554854"/>
            <a:ext cx="3369707" cy="1285884"/>
          </a:xfrm>
          <a:prstGeom prst="rect">
            <a:avLst/>
          </a:prstGeom>
        </p:spPr>
      </p:pic>
      <p:sp>
        <p:nvSpPr>
          <p:cNvPr id="2" name="Title 1"/>
          <p:cNvSpPr>
            <a:spLocks noGrp="1"/>
          </p:cNvSpPr>
          <p:nvPr>
            <p:ph type="ctrTitle" hasCustomPrompt="1"/>
          </p:nvPr>
        </p:nvSpPr>
        <p:spPr>
          <a:xfrm>
            <a:off x="827088" y="2924174"/>
            <a:ext cx="7489825" cy="1584325"/>
          </a:xfrm>
        </p:spPr>
        <p:txBody>
          <a:bodyPr anchor="ctr"/>
          <a:lstStyle>
            <a:lvl1pPr algn="ctr">
              <a:defRPr b="0" cap="all" baseline="0"/>
            </a:lvl1pPr>
          </a:lstStyle>
          <a:p>
            <a:r>
              <a:rPr lang="en-US" dirty="0" smtClean="0"/>
              <a:t>CLICK TO EDIT MASTER TITLE STYLE</a:t>
            </a:r>
            <a:endParaRPr lang="fi-FI" dirty="0"/>
          </a:p>
        </p:txBody>
      </p:sp>
      <p:sp>
        <p:nvSpPr>
          <p:cNvPr id="3" name="Subtitle 2"/>
          <p:cNvSpPr>
            <a:spLocks noGrp="1"/>
          </p:cNvSpPr>
          <p:nvPr>
            <p:ph type="subTitle" idx="1"/>
          </p:nvPr>
        </p:nvSpPr>
        <p:spPr>
          <a:xfrm>
            <a:off x="827088" y="4714884"/>
            <a:ext cx="7489825" cy="642942"/>
          </a:xfrm>
        </p:spPr>
        <p:txBody>
          <a:bodyPr anchor="t">
            <a:normAutofit/>
          </a:bodyPr>
          <a:lstStyle>
            <a:lvl1pPr marL="0" marR="0" indent="0" algn="ctr" defTabSz="914400" rtl="0" eaLnBrk="1" fontAlgn="auto" latinLnBrk="0" hangingPunct="1">
              <a:lnSpc>
                <a:spcPct val="100000"/>
              </a:lnSpc>
              <a:spcBef>
                <a:spcPct val="20000"/>
              </a:spcBef>
              <a:spcAft>
                <a:spcPts val="0"/>
              </a:spcAft>
              <a:buClr>
                <a:schemeClr val="bg2"/>
              </a:buClr>
              <a:buSzTx/>
              <a:buFont typeface="Arial" pitchFamily="34" charset="0"/>
              <a:buNone/>
              <a:tabLst/>
              <a:defRPr sz="1600" b="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i-FI" dirty="0"/>
          </a:p>
        </p:txBody>
      </p:sp>
      <p:sp>
        <p:nvSpPr>
          <p:cNvPr id="4" name="Date Placeholder 3"/>
          <p:cNvSpPr>
            <a:spLocks noGrp="1"/>
          </p:cNvSpPr>
          <p:nvPr>
            <p:ph type="dt" sz="half" idx="10"/>
          </p:nvPr>
        </p:nvSpPr>
        <p:spPr>
          <a:xfrm>
            <a:off x="395288" y="6492899"/>
            <a:ext cx="802500" cy="365125"/>
          </a:xfrm>
        </p:spPr>
        <p:txBody>
          <a:bodyPr/>
          <a:lstStyle/>
          <a:p>
            <a:endParaRPr lang="fi-FI"/>
          </a:p>
        </p:txBody>
      </p:sp>
      <p:sp>
        <p:nvSpPr>
          <p:cNvPr id="5" name="Footer Placeholder 4"/>
          <p:cNvSpPr>
            <a:spLocks noGrp="1"/>
          </p:cNvSpPr>
          <p:nvPr>
            <p:ph type="ftr" sz="quarter" idx="11"/>
          </p:nvPr>
        </p:nvSpPr>
        <p:spPr>
          <a:xfrm>
            <a:off x="1201273" y="6492899"/>
            <a:ext cx="1799091" cy="365125"/>
          </a:xfrm>
        </p:spPr>
        <p:txBody>
          <a:bodyPr/>
          <a:lstStyle/>
          <a:p>
            <a:endParaRPr lang="fi-FI" dirty="0"/>
          </a:p>
        </p:txBody>
      </p:sp>
      <p:sp>
        <p:nvSpPr>
          <p:cNvPr id="6" name="Slide Number Placeholder 5"/>
          <p:cNvSpPr>
            <a:spLocks noGrp="1"/>
          </p:cNvSpPr>
          <p:nvPr>
            <p:ph type="sldNum" sz="quarter" idx="12"/>
          </p:nvPr>
        </p:nvSpPr>
        <p:spPr>
          <a:xfrm>
            <a:off x="8316912" y="6492899"/>
            <a:ext cx="503237" cy="365125"/>
          </a:xfrm>
        </p:spPr>
        <p:txBody>
          <a:bodyPr/>
          <a:lstStyle/>
          <a:p>
            <a:fld id="{49246692-9764-4796-AF2E-897E79EBAFA7}" type="slidenum">
              <a:rPr lang="fi-FI" smtClean="0"/>
              <a:pPr/>
              <a:t>‹#›</a:t>
            </a:fld>
            <a:endParaRPr lang="fi-FI"/>
          </a:p>
        </p:txBody>
      </p:sp>
      <p:pic>
        <p:nvPicPr>
          <p:cNvPr id="8" name="Picture 72" descr="ministeriö"/>
          <p:cNvPicPr>
            <a:picLocks noChangeAspect="1" noChangeArrowheads="1"/>
          </p:cNvPicPr>
          <p:nvPr userDrawn="1"/>
        </p:nvPicPr>
        <p:blipFill>
          <a:blip r:embed="rId3" cstate="print"/>
          <a:srcRect/>
          <a:stretch>
            <a:fillRect/>
          </a:stretch>
        </p:blipFill>
        <p:spPr bwMode="auto">
          <a:xfrm>
            <a:off x="357158" y="6197024"/>
            <a:ext cx="1571636" cy="375248"/>
          </a:xfrm>
          <a:prstGeom prst="rect">
            <a:avLst/>
          </a:prstGeom>
          <a:noFill/>
        </p:spPr>
      </p:pic>
      <p:sp>
        <p:nvSpPr>
          <p:cNvPr id="9" name="Rectangle 8"/>
          <p:cNvSpPr/>
          <p:nvPr userDrawn="1"/>
        </p:nvSpPr>
        <p:spPr>
          <a:xfrm>
            <a:off x="0" y="2143116"/>
            <a:ext cx="9144000" cy="2143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9" name="Picture 3" descr="Z:\YMP (Ympäristöministeriö)\ymp014\man4.png"/>
          <p:cNvPicPr>
            <a:picLocks noChangeAspect="1" noChangeArrowheads="1"/>
          </p:cNvPicPr>
          <p:nvPr userDrawn="1"/>
        </p:nvPicPr>
        <p:blipFill>
          <a:blip r:embed="rId4" cstate="print"/>
          <a:srcRect/>
          <a:stretch>
            <a:fillRect/>
          </a:stretch>
        </p:blipFill>
        <p:spPr bwMode="auto">
          <a:xfrm>
            <a:off x="-95957" y="928670"/>
            <a:ext cx="1238933" cy="1285884"/>
          </a:xfrm>
          <a:prstGeom prst="rect">
            <a:avLst/>
          </a:prstGeom>
          <a:noFill/>
        </p:spPr>
      </p:pic>
      <p:pic>
        <p:nvPicPr>
          <p:cNvPr id="20" name="Picture 4" descr="Z:\YMP (Ympäristöministeriö)\ymp014\man5.png"/>
          <p:cNvPicPr>
            <a:picLocks noChangeAspect="1" noChangeArrowheads="1"/>
          </p:cNvPicPr>
          <p:nvPr userDrawn="1"/>
        </p:nvPicPr>
        <p:blipFill>
          <a:blip r:embed="rId5" cstate="print"/>
          <a:srcRect/>
          <a:stretch>
            <a:fillRect/>
          </a:stretch>
        </p:blipFill>
        <p:spPr bwMode="auto">
          <a:xfrm>
            <a:off x="1054127" y="919572"/>
            <a:ext cx="874667" cy="1294981"/>
          </a:xfrm>
          <a:prstGeom prst="rect">
            <a:avLst/>
          </a:prstGeom>
          <a:noFill/>
        </p:spPr>
      </p:pic>
      <p:pic>
        <p:nvPicPr>
          <p:cNvPr id="21" name="Picture 6" descr="Z:\YMP (Ympäristöministeriö)\ymp014\man1.png"/>
          <p:cNvPicPr>
            <a:picLocks noChangeAspect="1" noChangeArrowheads="1"/>
          </p:cNvPicPr>
          <p:nvPr userDrawn="1"/>
        </p:nvPicPr>
        <p:blipFill>
          <a:blip r:embed="rId6" cstate="print"/>
          <a:srcRect/>
          <a:stretch>
            <a:fillRect/>
          </a:stretch>
        </p:blipFill>
        <p:spPr bwMode="auto">
          <a:xfrm>
            <a:off x="6823467" y="868380"/>
            <a:ext cx="517989" cy="1308603"/>
          </a:xfrm>
          <a:prstGeom prst="rect">
            <a:avLst/>
          </a:prstGeom>
          <a:noFill/>
        </p:spPr>
      </p:pic>
      <p:pic>
        <p:nvPicPr>
          <p:cNvPr id="22" name="Picture 7" descr="Z:\YMP (Ympäristöministeriö)\ymp014\man2.png"/>
          <p:cNvPicPr>
            <a:picLocks noChangeAspect="1" noChangeArrowheads="1"/>
          </p:cNvPicPr>
          <p:nvPr userDrawn="1"/>
        </p:nvPicPr>
        <p:blipFill>
          <a:blip r:embed="rId7" cstate="print"/>
          <a:srcRect/>
          <a:stretch>
            <a:fillRect/>
          </a:stretch>
        </p:blipFill>
        <p:spPr bwMode="auto">
          <a:xfrm>
            <a:off x="7748524" y="885367"/>
            <a:ext cx="499814" cy="1320720"/>
          </a:xfrm>
          <a:prstGeom prst="rect">
            <a:avLst/>
          </a:prstGeom>
          <a:noFill/>
        </p:spPr>
      </p:pic>
      <p:pic>
        <p:nvPicPr>
          <p:cNvPr id="23" name="Picture 8" descr="Z:\YMP (Ympäristöministeriö)\ymp014\man3.png"/>
          <p:cNvPicPr>
            <a:picLocks noChangeAspect="1" noChangeArrowheads="1"/>
          </p:cNvPicPr>
          <p:nvPr userDrawn="1"/>
        </p:nvPicPr>
        <p:blipFill>
          <a:blip r:embed="rId8" cstate="print"/>
          <a:srcRect/>
          <a:stretch>
            <a:fillRect/>
          </a:stretch>
        </p:blipFill>
        <p:spPr bwMode="auto">
          <a:xfrm>
            <a:off x="8242820" y="890258"/>
            <a:ext cx="901180" cy="1290428"/>
          </a:xfrm>
          <a:prstGeom prst="rect">
            <a:avLst/>
          </a:prstGeom>
          <a:noFill/>
        </p:spPr>
      </p:pic>
      <p:pic>
        <p:nvPicPr>
          <p:cNvPr id="24" name="Picture 2" descr="Z:\YMP (Ympäristöministeriö)\ymp014\hahmot\hahmot\ruutuka¦êytto¦êo¦ên\arkkitehti_musta.png"/>
          <p:cNvPicPr>
            <a:picLocks noChangeAspect="1" noChangeArrowheads="1"/>
          </p:cNvPicPr>
          <p:nvPr userDrawn="1"/>
        </p:nvPicPr>
        <p:blipFill>
          <a:blip r:embed="rId9" cstate="print"/>
          <a:srcRect/>
          <a:stretch>
            <a:fillRect/>
          </a:stretch>
        </p:blipFill>
        <p:spPr bwMode="auto">
          <a:xfrm>
            <a:off x="7361150" y="928670"/>
            <a:ext cx="337496" cy="1302818"/>
          </a:xfrm>
          <a:prstGeom prst="rect">
            <a:avLst/>
          </a:prstGeom>
          <a:noFill/>
        </p:spPr>
      </p:pic>
      <p:pic>
        <p:nvPicPr>
          <p:cNvPr id="25" name="Picture 3" descr="Z:\YMP (Ympäristöministeriö)\ymp014\hahmot\hahmot\ruutuka¦êytto¦êo¦ên\rakennusmies_musta.png"/>
          <p:cNvPicPr>
            <a:picLocks noChangeAspect="1" noChangeArrowheads="1"/>
          </p:cNvPicPr>
          <p:nvPr userDrawn="1"/>
        </p:nvPicPr>
        <p:blipFill>
          <a:blip r:embed="rId10" cstate="print"/>
          <a:srcRect/>
          <a:stretch>
            <a:fillRect/>
          </a:stretch>
        </p:blipFill>
        <p:spPr bwMode="auto">
          <a:xfrm>
            <a:off x="2362072" y="781436"/>
            <a:ext cx="852606" cy="1393434"/>
          </a:xfrm>
          <a:prstGeom prst="rect">
            <a:avLst/>
          </a:prstGeom>
          <a:noFill/>
        </p:spPr>
      </p:pic>
      <p:pic>
        <p:nvPicPr>
          <p:cNvPr id="26" name="Picture 7" descr="Z:\YMP (Ympäristöministeriö)\ymp014\hahmot\hahmot\ruutuka¦êytto¦êo¦ên\siivooja_musta.png"/>
          <p:cNvPicPr>
            <a:picLocks noChangeAspect="1" noChangeArrowheads="1"/>
          </p:cNvPicPr>
          <p:nvPr userDrawn="1"/>
        </p:nvPicPr>
        <p:blipFill>
          <a:blip r:embed="rId11" cstate="print"/>
          <a:srcRect/>
          <a:stretch>
            <a:fillRect/>
          </a:stretch>
        </p:blipFill>
        <p:spPr bwMode="auto">
          <a:xfrm>
            <a:off x="1892525" y="989884"/>
            <a:ext cx="679211" cy="1271576"/>
          </a:xfrm>
          <a:prstGeom prst="rect">
            <a:avLst/>
          </a:prstGeom>
          <a:noFill/>
        </p:spPr>
      </p:pic>
    </p:spTree>
  </p:cSld>
  <p:clrMapOvr>
    <a:masterClrMapping/>
  </p:clrMapOvr>
  <p:transition spd="med">
    <p:wip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i-FI"/>
          </a:p>
        </p:txBody>
      </p:sp>
      <p:sp>
        <p:nvSpPr>
          <p:cNvPr id="3" name="Content Placeholder 2"/>
          <p:cNvSpPr>
            <a:spLocks noGrp="1"/>
          </p:cNvSpPr>
          <p:nvPr>
            <p:ph sz="half" idx="1"/>
          </p:nvPr>
        </p:nvSpPr>
        <p:spPr>
          <a:xfrm>
            <a:off x="827088" y="1628775"/>
            <a:ext cx="3668712" cy="4392614"/>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dirty="0"/>
          </a:p>
        </p:txBody>
      </p:sp>
      <p:sp>
        <p:nvSpPr>
          <p:cNvPr id="4" name="Content Placeholder 3"/>
          <p:cNvSpPr>
            <a:spLocks noGrp="1"/>
          </p:cNvSpPr>
          <p:nvPr>
            <p:ph sz="half" idx="2"/>
          </p:nvPr>
        </p:nvSpPr>
        <p:spPr>
          <a:xfrm>
            <a:off x="4648200" y="1628775"/>
            <a:ext cx="3668713" cy="4392614"/>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dirty="0"/>
          </a:p>
        </p:txBody>
      </p:sp>
      <p:sp>
        <p:nvSpPr>
          <p:cNvPr id="5" name="Date Placeholder 4"/>
          <p:cNvSpPr>
            <a:spLocks noGrp="1"/>
          </p:cNvSpPr>
          <p:nvPr>
            <p:ph type="dt" sz="half" idx="10"/>
          </p:nvPr>
        </p:nvSpPr>
        <p:spPr/>
        <p:txBody>
          <a:bodyPr/>
          <a:lstStyle/>
          <a:p>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49246692-9764-4796-AF2E-897E79EBAFA7}" type="slidenum">
              <a:rPr lang="fi-FI" smtClean="0"/>
              <a:pPr/>
              <a:t>‹#›</a:t>
            </a:fld>
            <a:endParaRPr lang="fi-FI"/>
          </a:p>
        </p:txBody>
      </p:sp>
    </p:spTree>
  </p:cSld>
  <p:clrMapOvr>
    <a:masterClrMapping/>
  </p:clrMapOvr>
  <p:transition spd="med">
    <p:wip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pic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i-FI"/>
          </a:p>
        </p:txBody>
      </p:sp>
      <p:sp>
        <p:nvSpPr>
          <p:cNvPr id="3" name="Content Placeholder 2"/>
          <p:cNvSpPr>
            <a:spLocks noGrp="1"/>
          </p:cNvSpPr>
          <p:nvPr>
            <p:ph sz="half" idx="1"/>
          </p:nvPr>
        </p:nvSpPr>
        <p:spPr>
          <a:xfrm>
            <a:off x="827088" y="1628774"/>
            <a:ext cx="3668712" cy="4392613"/>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dirty="0"/>
          </a:p>
        </p:txBody>
      </p:sp>
      <p:sp>
        <p:nvSpPr>
          <p:cNvPr id="5" name="Date Placeholder 4"/>
          <p:cNvSpPr>
            <a:spLocks noGrp="1"/>
          </p:cNvSpPr>
          <p:nvPr>
            <p:ph type="dt" sz="half" idx="10"/>
          </p:nvPr>
        </p:nvSpPr>
        <p:spPr/>
        <p:txBody>
          <a:bodyPr/>
          <a:lstStyle/>
          <a:p>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49246692-9764-4796-AF2E-897E79EBAFA7}" type="slidenum">
              <a:rPr lang="fi-FI" smtClean="0"/>
              <a:pPr/>
              <a:t>‹#›</a:t>
            </a:fld>
            <a:endParaRPr lang="fi-FI"/>
          </a:p>
        </p:txBody>
      </p:sp>
      <p:sp>
        <p:nvSpPr>
          <p:cNvPr id="9" name="Picture Placeholder 8"/>
          <p:cNvSpPr>
            <a:spLocks noGrp="1"/>
          </p:cNvSpPr>
          <p:nvPr>
            <p:ph type="pic" sz="quarter" idx="13"/>
          </p:nvPr>
        </p:nvSpPr>
        <p:spPr>
          <a:xfrm>
            <a:off x="4643438" y="1628775"/>
            <a:ext cx="3673475" cy="4392613"/>
          </a:xfrm>
          <a:solidFill>
            <a:schemeClr val="accent4">
              <a:lumMod val="20000"/>
              <a:lumOff val="80000"/>
            </a:schemeClr>
          </a:solidFill>
        </p:spPr>
        <p:txBody>
          <a:bodyPr/>
          <a:lstStyle/>
          <a:p>
            <a:r>
              <a:rPr lang="en-US" smtClean="0"/>
              <a:t>Click icon to add picture</a:t>
            </a:r>
            <a:endParaRPr lang="fi-FI" dirty="0"/>
          </a:p>
        </p:txBody>
      </p:sp>
    </p:spTree>
  </p:cSld>
  <p:clrMapOvr>
    <a:masterClrMapping/>
  </p:clrMapOvr>
  <p:transition spd="med">
    <p:wip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pic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i-FI"/>
          </a:p>
        </p:txBody>
      </p:sp>
      <p:sp>
        <p:nvSpPr>
          <p:cNvPr id="3" name="Content Placeholder 2"/>
          <p:cNvSpPr>
            <a:spLocks noGrp="1"/>
          </p:cNvSpPr>
          <p:nvPr>
            <p:ph sz="half" idx="1"/>
          </p:nvPr>
        </p:nvSpPr>
        <p:spPr>
          <a:xfrm>
            <a:off x="4648201" y="1628775"/>
            <a:ext cx="3668712" cy="4392613"/>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dirty="0"/>
          </a:p>
        </p:txBody>
      </p:sp>
      <p:sp>
        <p:nvSpPr>
          <p:cNvPr id="5" name="Date Placeholder 4"/>
          <p:cNvSpPr>
            <a:spLocks noGrp="1"/>
          </p:cNvSpPr>
          <p:nvPr>
            <p:ph type="dt" sz="half" idx="10"/>
          </p:nvPr>
        </p:nvSpPr>
        <p:spPr/>
        <p:txBody>
          <a:bodyPr/>
          <a:lstStyle/>
          <a:p>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49246692-9764-4796-AF2E-897E79EBAFA7}" type="slidenum">
              <a:rPr lang="fi-FI" smtClean="0"/>
              <a:pPr/>
              <a:t>‹#›</a:t>
            </a:fld>
            <a:endParaRPr lang="fi-FI"/>
          </a:p>
        </p:txBody>
      </p:sp>
      <p:sp>
        <p:nvSpPr>
          <p:cNvPr id="9" name="Picture Placeholder 8"/>
          <p:cNvSpPr>
            <a:spLocks noGrp="1"/>
          </p:cNvSpPr>
          <p:nvPr>
            <p:ph type="pic" sz="quarter" idx="13"/>
          </p:nvPr>
        </p:nvSpPr>
        <p:spPr>
          <a:xfrm>
            <a:off x="827088" y="1628775"/>
            <a:ext cx="3673475" cy="4392613"/>
          </a:xfrm>
          <a:solidFill>
            <a:schemeClr val="accent4">
              <a:lumMod val="20000"/>
              <a:lumOff val="80000"/>
            </a:schemeClr>
          </a:solidFill>
        </p:spPr>
        <p:txBody>
          <a:bodyPr/>
          <a:lstStyle/>
          <a:p>
            <a:r>
              <a:rPr lang="en-US" smtClean="0"/>
              <a:t>Click icon to add picture</a:t>
            </a:r>
            <a:endParaRPr lang="fi-FI"/>
          </a:p>
        </p:txBody>
      </p:sp>
    </p:spTree>
  </p:cSld>
  <p:clrMapOvr>
    <a:masterClrMapping/>
  </p:clrMapOvr>
  <p:transition spd="med">
    <p:wip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i-FI"/>
          </a:p>
        </p:txBody>
      </p:sp>
      <p:sp>
        <p:nvSpPr>
          <p:cNvPr id="3" name="Text Placeholder 2"/>
          <p:cNvSpPr>
            <a:spLocks noGrp="1"/>
          </p:cNvSpPr>
          <p:nvPr>
            <p:ph type="body" idx="1"/>
          </p:nvPr>
        </p:nvSpPr>
        <p:spPr>
          <a:xfrm>
            <a:off x="822959" y="1628775"/>
            <a:ext cx="3674428" cy="639762"/>
          </a:xfrm>
        </p:spPr>
        <p:txBody>
          <a:bodyPr anchor="b">
            <a:noAutofit/>
          </a:bodyPr>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7088" y="2285993"/>
            <a:ext cx="3670300" cy="3735396"/>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dirty="0"/>
          </a:p>
        </p:txBody>
      </p:sp>
      <p:sp>
        <p:nvSpPr>
          <p:cNvPr id="5" name="Text Placeholder 4"/>
          <p:cNvSpPr>
            <a:spLocks noGrp="1"/>
          </p:cNvSpPr>
          <p:nvPr>
            <p:ph type="body" sz="quarter" idx="3"/>
          </p:nvPr>
        </p:nvSpPr>
        <p:spPr>
          <a:xfrm>
            <a:off x="4645025" y="1628775"/>
            <a:ext cx="3671888" cy="639762"/>
          </a:xfrm>
        </p:spPr>
        <p:txBody>
          <a:bodyPr anchor="b">
            <a:noAutofit/>
          </a:bodyPr>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285993"/>
            <a:ext cx="3671888" cy="3735396"/>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dirty="0"/>
          </a:p>
        </p:txBody>
      </p:sp>
      <p:sp>
        <p:nvSpPr>
          <p:cNvPr id="7" name="Date Placeholder 6"/>
          <p:cNvSpPr>
            <a:spLocks noGrp="1"/>
          </p:cNvSpPr>
          <p:nvPr>
            <p:ph type="dt" sz="half" idx="10"/>
          </p:nvPr>
        </p:nvSpPr>
        <p:spPr/>
        <p:txBody>
          <a:bodyPr/>
          <a:lstStyle/>
          <a:p>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49246692-9764-4796-AF2E-897E79EBAFA7}" type="slidenum">
              <a:rPr lang="fi-FI" smtClean="0"/>
              <a:pPr/>
              <a:t>‹#›</a:t>
            </a:fld>
            <a:endParaRPr lang="fi-FI"/>
          </a:p>
        </p:txBody>
      </p:sp>
    </p:spTree>
  </p:cSld>
  <p:clrMapOvr>
    <a:masterClrMapping/>
  </p:clrMapOvr>
  <p:transition spd="med">
    <p:wip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i-FI"/>
          </a:p>
        </p:txBody>
      </p:sp>
      <p:sp>
        <p:nvSpPr>
          <p:cNvPr id="3" name="Date Placeholder 2"/>
          <p:cNvSpPr>
            <a:spLocks noGrp="1"/>
          </p:cNvSpPr>
          <p:nvPr>
            <p:ph type="dt" sz="half" idx="10"/>
          </p:nvPr>
        </p:nvSpPr>
        <p:spPr/>
        <p:txBody>
          <a:bodyPr/>
          <a:lstStyle/>
          <a:p>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49246692-9764-4796-AF2E-897E79EBAFA7}" type="slidenum">
              <a:rPr lang="fi-FI" smtClean="0"/>
              <a:pPr/>
              <a:t>‹#›</a:t>
            </a:fld>
            <a:endParaRPr lang="fi-FI"/>
          </a:p>
        </p:txBody>
      </p:sp>
    </p:spTree>
  </p:cSld>
  <p:clrMapOvr>
    <a:masterClrMapping/>
  </p:clrMapOvr>
  <p:transition spd="med">
    <p:wip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27088" y="333376"/>
            <a:ext cx="7489824" cy="1079500"/>
          </a:xfrm>
          <a:prstGeom prst="rect">
            <a:avLst/>
          </a:prstGeom>
        </p:spPr>
        <p:txBody>
          <a:bodyPr vert="horz" lIns="91440" tIns="45720" rIns="91440" bIns="45720" rtlCol="0" anchor="b">
            <a:normAutofit/>
          </a:bodyPr>
          <a:lstStyle/>
          <a:p>
            <a:r>
              <a:rPr lang="en-US" smtClean="0"/>
              <a:t>Click to edit Master title style</a:t>
            </a:r>
            <a:endParaRPr lang="fi-FI"/>
          </a:p>
        </p:txBody>
      </p:sp>
      <p:sp>
        <p:nvSpPr>
          <p:cNvPr id="3" name="Text Placeholder 2"/>
          <p:cNvSpPr>
            <a:spLocks noGrp="1"/>
          </p:cNvSpPr>
          <p:nvPr>
            <p:ph type="body" idx="1"/>
          </p:nvPr>
        </p:nvSpPr>
        <p:spPr>
          <a:xfrm>
            <a:off x="827088" y="1628775"/>
            <a:ext cx="7489825" cy="439261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dirty="0"/>
          </a:p>
        </p:txBody>
      </p:sp>
      <p:sp>
        <p:nvSpPr>
          <p:cNvPr id="4" name="Date Placeholder 3"/>
          <p:cNvSpPr>
            <a:spLocks noGrp="1"/>
          </p:cNvSpPr>
          <p:nvPr>
            <p:ph type="dt" sz="half" idx="2"/>
          </p:nvPr>
        </p:nvSpPr>
        <p:spPr>
          <a:xfrm>
            <a:off x="395288" y="6198834"/>
            <a:ext cx="802500" cy="365125"/>
          </a:xfrm>
          <a:prstGeom prst="rect">
            <a:avLst/>
          </a:prstGeom>
        </p:spPr>
        <p:txBody>
          <a:bodyPr vert="horz" lIns="91440" tIns="45720" rIns="91440" bIns="45720" rtlCol="0" anchor="b"/>
          <a:lstStyle>
            <a:lvl1pPr algn="l">
              <a:defRPr sz="800">
                <a:solidFill>
                  <a:schemeClr val="tx1"/>
                </a:solidFill>
              </a:defRPr>
            </a:lvl1pPr>
          </a:lstStyle>
          <a:p>
            <a:endParaRPr lang="fi-FI"/>
          </a:p>
        </p:txBody>
      </p:sp>
      <p:sp>
        <p:nvSpPr>
          <p:cNvPr id="5" name="Footer Placeholder 4"/>
          <p:cNvSpPr>
            <a:spLocks noGrp="1"/>
          </p:cNvSpPr>
          <p:nvPr>
            <p:ph type="ftr" sz="quarter" idx="3"/>
          </p:nvPr>
        </p:nvSpPr>
        <p:spPr>
          <a:xfrm>
            <a:off x="1201273" y="6198834"/>
            <a:ext cx="1799091" cy="365125"/>
          </a:xfrm>
          <a:prstGeom prst="rect">
            <a:avLst/>
          </a:prstGeom>
        </p:spPr>
        <p:txBody>
          <a:bodyPr vert="horz" lIns="91440" tIns="45720" rIns="91440" bIns="45720" rtlCol="0" anchor="b"/>
          <a:lstStyle>
            <a:lvl1pPr algn="l">
              <a:defRPr sz="800">
                <a:solidFill>
                  <a:schemeClr val="tx1"/>
                </a:solidFill>
              </a:defRPr>
            </a:lvl1pPr>
          </a:lstStyle>
          <a:p>
            <a:endParaRPr lang="fi-FI" dirty="0"/>
          </a:p>
        </p:txBody>
      </p:sp>
      <p:sp>
        <p:nvSpPr>
          <p:cNvPr id="6" name="Slide Number Placeholder 5"/>
          <p:cNvSpPr>
            <a:spLocks noGrp="1"/>
          </p:cNvSpPr>
          <p:nvPr>
            <p:ph type="sldNum" sz="quarter" idx="4"/>
          </p:nvPr>
        </p:nvSpPr>
        <p:spPr>
          <a:xfrm>
            <a:off x="8316912" y="6198834"/>
            <a:ext cx="503238" cy="365125"/>
          </a:xfrm>
          <a:prstGeom prst="rect">
            <a:avLst/>
          </a:prstGeom>
        </p:spPr>
        <p:txBody>
          <a:bodyPr vert="horz" lIns="91440" tIns="45720" rIns="91440" bIns="45720" rtlCol="0" anchor="b"/>
          <a:lstStyle>
            <a:lvl1pPr algn="r">
              <a:defRPr sz="800" b="1">
                <a:solidFill>
                  <a:schemeClr val="accent2"/>
                </a:solidFill>
              </a:defRPr>
            </a:lvl1pPr>
          </a:lstStyle>
          <a:p>
            <a:fld id="{49246692-9764-4796-AF2E-897E79EBAFA7}" type="slidenum">
              <a:rPr lang="fi-FI" smtClean="0"/>
              <a:pPr/>
              <a:t>‹#›</a:t>
            </a:fld>
            <a:endParaRPr lang="fi-FI" dirty="0"/>
          </a:p>
        </p:txBody>
      </p:sp>
      <p:sp>
        <p:nvSpPr>
          <p:cNvPr id="7" name="Rectangle 6"/>
          <p:cNvSpPr/>
          <p:nvPr/>
        </p:nvSpPr>
        <p:spPr>
          <a:xfrm>
            <a:off x="0" y="0"/>
            <a:ext cx="9144000" cy="2857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Rectangle 7"/>
          <p:cNvSpPr/>
          <p:nvPr/>
        </p:nvSpPr>
        <p:spPr>
          <a:xfrm>
            <a:off x="0" y="6572272"/>
            <a:ext cx="9144000" cy="2857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0" name="Picture 9" descr="hometalkoot_su2.png"/>
          <p:cNvPicPr>
            <a:picLocks noChangeAspect="1"/>
          </p:cNvPicPr>
          <p:nvPr/>
        </p:nvPicPr>
        <p:blipFill>
          <a:blip r:embed="rId15" cstate="print"/>
          <a:stretch>
            <a:fillRect/>
          </a:stretch>
        </p:blipFill>
        <p:spPr>
          <a:xfrm>
            <a:off x="3859352" y="6172703"/>
            <a:ext cx="1246898" cy="32813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62" r:id="rId4"/>
    <p:sldLayoutId id="2147483652" r:id="rId5"/>
    <p:sldLayoutId id="2147483658" r:id="rId6"/>
    <p:sldLayoutId id="2147483659" r:id="rId7"/>
    <p:sldLayoutId id="2147483653" r:id="rId8"/>
    <p:sldLayoutId id="2147483654" r:id="rId9"/>
    <p:sldLayoutId id="2147483660" r:id="rId10"/>
    <p:sldLayoutId id="2147483655" r:id="rId11"/>
    <p:sldLayoutId id="2147483657" r:id="rId12"/>
    <p:sldLayoutId id="2147483663" r:id="rId13"/>
  </p:sldLayoutIdLst>
  <p:transition spd="med">
    <p:wipe/>
  </p:transition>
  <p:timing>
    <p:tnLst>
      <p:par>
        <p:cTn id="1" dur="indefinite" restart="never" nodeType="tmRoot"/>
      </p:par>
    </p:tnLst>
  </p:timing>
  <p:hf hdr="0" ftr="0"/>
  <p:txStyles>
    <p:titleStyle>
      <a:lvl1pPr algn="l" defTabSz="914400" rtl="0" eaLnBrk="1" latinLnBrk="0" hangingPunct="1">
        <a:spcBef>
          <a:spcPct val="0"/>
        </a:spcBef>
        <a:buNone/>
        <a:defRPr sz="3000" b="1" kern="1200">
          <a:solidFill>
            <a:schemeClr val="accent1"/>
          </a:solidFill>
          <a:latin typeface="+mj-lt"/>
          <a:ea typeface="+mj-ea"/>
          <a:cs typeface="+mj-cs"/>
        </a:defRPr>
      </a:lvl1pPr>
    </p:titleStyle>
    <p:bodyStyle>
      <a:lvl1pPr marL="266700" indent="-2667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1pPr>
      <a:lvl2pPr marL="539750" indent="-273050" algn="l" defTabSz="914400" rtl="0" eaLnBrk="1" latinLnBrk="0" hangingPunct="1">
        <a:spcBef>
          <a:spcPct val="20000"/>
        </a:spcBef>
        <a:buClr>
          <a:schemeClr val="accent2"/>
        </a:buClr>
        <a:buFont typeface="Arial" pitchFamily="34" charset="0"/>
        <a:buChar char="•"/>
        <a:defRPr sz="1800" kern="1200">
          <a:solidFill>
            <a:schemeClr val="tx1"/>
          </a:solidFill>
          <a:latin typeface="+mn-lt"/>
          <a:ea typeface="+mn-ea"/>
          <a:cs typeface="+mn-cs"/>
        </a:defRPr>
      </a:lvl2pPr>
      <a:lvl3pPr marL="898525" indent="-274638" algn="l" defTabSz="914400" rtl="0" eaLnBrk="1" latinLnBrk="0" hangingPunct="1">
        <a:spcBef>
          <a:spcPct val="20000"/>
        </a:spcBef>
        <a:buClr>
          <a:schemeClr val="accent2"/>
        </a:buClr>
        <a:buFont typeface="Arial" pitchFamily="34" charset="0"/>
        <a:buChar char="•"/>
        <a:defRPr sz="1600" kern="1200">
          <a:solidFill>
            <a:schemeClr val="tx1"/>
          </a:solidFill>
          <a:latin typeface="+mn-lt"/>
          <a:ea typeface="+mn-ea"/>
          <a:cs typeface="+mn-cs"/>
        </a:defRPr>
      </a:lvl3pPr>
      <a:lvl4pPr marL="1163638" indent="-265113"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4pPr>
      <a:lvl5pPr marL="1438275" indent="-274638" algn="l" defTabSz="914400" rtl="0" eaLnBrk="1" latinLnBrk="0" hangingPunct="1">
        <a:spcBef>
          <a:spcPct val="20000"/>
        </a:spcBef>
        <a:buClr>
          <a:schemeClr val="accent2"/>
        </a:buClr>
        <a:buFont typeface="Arial" pitchFamily="34" charset="0"/>
        <a:buChar char="•"/>
        <a:tabLst/>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6.xml"/><Relationship Id="rId7" Type="http://schemas.openxmlformats.org/officeDocument/2006/relationships/image" Target="../media/image44.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43.wmf"/><Relationship Id="rId4" Type="http://schemas.openxmlformats.org/officeDocument/2006/relationships/oleObject" Target="../embeddings/oleObject2.bin"/><Relationship Id="rId9" Type="http://schemas.openxmlformats.org/officeDocument/2006/relationships/image" Target="../media/image45.wmf"/></Relationships>
</file>

<file path=ppt/slides/_rels/slide19.xml.rels><?xml version="1.0" encoding="UTF-8" standalone="yes"?>
<Relationships xmlns="http://schemas.openxmlformats.org/package/2006/relationships"><Relationship Id="rId8" Type="http://schemas.openxmlformats.org/officeDocument/2006/relationships/image" Target="../media/image48.wmf"/><Relationship Id="rId3" Type="http://schemas.openxmlformats.org/officeDocument/2006/relationships/oleObject" Target="../embeddings/oleObject5.bin"/><Relationship Id="rId7" Type="http://schemas.openxmlformats.org/officeDocument/2006/relationships/oleObject" Target="../embeddings/oleObject7.bin"/><Relationship Id="rId12" Type="http://schemas.openxmlformats.org/officeDocument/2006/relationships/image" Target="../media/image50.wmf"/><Relationship Id="rId2" Type="http://schemas.openxmlformats.org/officeDocument/2006/relationships/slideLayout" Target="../slideLayouts/slideLayout5.xml"/><Relationship Id="rId1" Type="http://schemas.openxmlformats.org/officeDocument/2006/relationships/vmlDrawing" Target="../drawings/vmlDrawing3.vml"/><Relationship Id="rId6" Type="http://schemas.openxmlformats.org/officeDocument/2006/relationships/image" Target="../media/image47.wmf"/><Relationship Id="rId11" Type="http://schemas.openxmlformats.org/officeDocument/2006/relationships/oleObject" Target="../embeddings/oleObject9.bin"/><Relationship Id="rId5" Type="http://schemas.openxmlformats.org/officeDocument/2006/relationships/oleObject" Target="../embeddings/oleObject6.bin"/><Relationship Id="rId10" Type="http://schemas.openxmlformats.org/officeDocument/2006/relationships/image" Target="../media/image49.wmf"/><Relationship Id="rId4" Type="http://schemas.openxmlformats.org/officeDocument/2006/relationships/image" Target="../media/image46.wmf"/><Relationship Id="rId9" Type="http://schemas.openxmlformats.org/officeDocument/2006/relationships/oleObject" Target="../embeddings/oleObject8.bin"/></Relationships>
</file>

<file path=ppt/slides/_rels/slide2.xml.rels><?xml version="1.0" encoding="UTF-8" standalone="yes"?>
<Relationships xmlns="http://schemas.openxmlformats.org/package/2006/relationships"><Relationship Id="rId3" Type="http://schemas.openxmlformats.org/officeDocument/2006/relationships/hyperlink" Target="mailto:anne.hyvarinen@thl.fi" TargetMode="External"/><Relationship Id="rId2" Type="http://schemas.openxmlformats.org/officeDocument/2006/relationships/hyperlink" Target="mailto:marjut.reiman@ttl.fi" TargetMode="External"/><Relationship Id="rId1" Type="http://schemas.openxmlformats.org/officeDocument/2006/relationships/slideLayout" Target="../slideLayouts/slideLayout2.xml"/><Relationship Id="rId4" Type="http://schemas.openxmlformats.org/officeDocument/2006/relationships/hyperlink" Target="mailto:hannu.viitanen@luukku.com"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2.wmf"/><Relationship Id="rId2" Type="http://schemas.openxmlformats.org/officeDocument/2006/relationships/vmlDrawing" Target="../drawings/vmlDrawing4.vml"/><Relationship Id="rId1" Type="http://schemas.openxmlformats.org/officeDocument/2006/relationships/themeOverride" Target="../theme/themeOverride1.xml"/><Relationship Id="rId6" Type="http://schemas.openxmlformats.org/officeDocument/2006/relationships/oleObject" Target="../embeddings/oleObject11.bin"/><Relationship Id="rId5" Type="http://schemas.openxmlformats.org/officeDocument/2006/relationships/image" Target="../media/image51.wmf"/><Relationship Id="rId4" Type="http://schemas.openxmlformats.org/officeDocument/2006/relationships/oleObject" Target="../embeddings/oleObject10.bin"/></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image" Target="../media/image54.wmf"/><Relationship Id="rId5" Type="http://schemas.openxmlformats.org/officeDocument/2006/relationships/oleObject" Target="../embeddings/oleObject13.bin"/><Relationship Id="rId4" Type="http://schemas.openxmlformats.org/officeDocument/2006/relationships/image" Target="../media/image53.wm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8.wmf"/><Relationship Id="rId5" Type="http://schemas.openxmlformats.org/officeDocument/2006/relationships/image" Target="../media/image17.wmf"/><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20.wmf"/><Relationship Id="rId5" Type="http://schemas.openxmlformats.org/officeDocument/2006/relationships/image" Target="../media/image19.wmf"/><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p:txBody>
          <a:bodyPr/>
          <a:lstStyle/>
          <a:p>
            <a:r>
              <a:rPr lang="fi-FI" dirty="0" smtClean="0"/>
              <a:t>1.2 MIKROBIOLOGIAN ORIENTAATIO</a:t>
            </a:r>
            <a:endParaRPr lang="fi-FI" dirty="0"/>
          </a:p>
        </p:txBody>
      </p:sp>
      <p:sp>
        <p:nvSpPr>
          <p:cNvPr id="3" name="Alaotsikko 2"/>
          <p:cNvSpPr>
            <a:spLocks noGrp="1"/>
          </p:cNvSpPr>
          <p:nvPr>
            <p:ph type="subTitle" idx="1"/>
          </p:nvPr>
        </p:nvSpPr>
        <p:spPr/>
        <p:txBody>
          <a:bodyPr>
            <a:normAutofit/>
          </a:bodyPr>
          <a:lstStyle/>
          <a:p>
            <a:r>
              <a:rPr lang="fi-FI" dirty="0" smtClean="0"/>
              <a:t>2 H</a:t>
            </a:r>
          </a:p>
          <a:p>
            <a:r>
              <a:rPr lang="fi-FI" dirty="0" smtClean="0"/>
              <a:t>3+32 DIAA</a:t>
            </a:r>
          </a:p>
          <a:p>
            <a:endParaRPr lang="fi-FI" dirty="0" smtClean="0"/>
          </a:p>
          <a:p>
            <a:endParaRPr lang="fi-FI" dirty="0"/>
          </a:p>
        </p:txBody>
      </p:sp>
    </p:spTree>
    <p:extLst>
      <p:ext uri="{BB962C8B-B14F-4D97-AF65-F5344CB8AC3E}">
        <p14:creationId xmlns:p14="http://schemas.microsoft.com/office/powerpoint/2010/main" val="3945591720"/>
      </p:ext>
    </p:extLst>
  </p:cSld>
  <p:clrMapOvr>
    <a:masterClrMapping/>
  </p:clrMapOvr>
  <p:transition spd="med">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a:xfrm>
            <a:off x="569249" y="461053"/>
            <a:ext cx="7489824" cy="1079500"/>
          </a:xfrm>
        </p:spPr>
        <p:txBody>
          <a:bodyPr/>
          <a:lstStyle/>
          <a:p>
            <a:r>
              <a:rPr lang="en-GB" altLang="fi-FI" dirty="0" err="1" smtClean="0"/>
              <a:t>Missä</a:t>
            </a:r>
            <a:r>
              <a:rPr lang="en-GB" altLang="fi-FI" dirty="0" smtClean="0"/>
              <a:t> </a:t>
            </a:r>
            <a:r>
              <a:rPr lang="en-GB" altLang="fi-FI" dirty="0" err="1" smtClean="0"/>
              <a:t>altistutaan</a:t>
            </a:r>
            <a:r>
              <a:rPr lang="en-GB" altLang="fi-FI" dirty="0" smtClean="0"/>
              <a:t>?</a:t>
            </a:r>
            <a:endParaRPr lang="en-GB" altLang="fi-FI" dirty="0"/>
          </a:p>
        </p:txBody>
      </p:sp>
      <p:sp>
        <p:nvSpPr>
          <p:cNvPr id="153603" name="Rectangle 3"/>
          <p:cNvSpPr>
            <a:spLocks noGrp="1" noChangeArrowheads="1"/>
          </p:cNvSpPr>
          <p:nvPr>
            <p:ph sz="half" idx="1"/>
          </p:nvPr>
        </p:nvSpPr>
        <p:spPr>
          <a:xfrm>
            <a:off x="611560" y="1806221"/>
            <a:ext cx="4176960" cy="4392613"/>
          </a:xfrm>
        </p:spPr>
        <p:txBody>
          <a:bodyPr/>
          <a:lstStyle/>
          <a:p>
            <a:pPr marL="0" indent="0">
              <a:buNone/>
            </a:pPr>
            <a:r>
              <a:rPr lang="en-GB" altLang="fi-FI" dirty="0" err="1"/>
              <a:t>Ympäristöissä</a:t>
            </a:r>
            <a:r>
              <a:rPr lang="en-GB" altLang="fi-FI" dirty="0"/>
              <a:t>, </a:t>
            </a:r>
            <a:r>
              <a:rPr lang="en-GB" altLang="fi-FI" dirty="0" err="1"/>
              <a:t>joissa</a:t>
            </a:r>
            <a:r>
              <a:rPr lang="en-GB" altLang="fi-FI" dirty="0"/>
              <a:t> on </a:t>
            </a:r>
            <a:r>
              <a:rPr lang="en-GB" altLang="fi-FI" dirty="0" err="1"/>
              <a:t>mikrobeille</a:t>
            </a:r>
            <a:r>
              <a:rPr lang="en-GB" altLang="fi-FI" dirty="0"/>
              <a:t> </a:t>
            </a:r>
            <a:r>
              <a:rPr lang="en-GB" altLang="fi-FI" dirty="0" err="1"/>
              <a:t>suotuisat</a:t>
            </a:r>
            <a:r>
              <a:rPr lang="en-GB" altLang="fi-FI" dirty="0"/>
              <a:t> </a:t>
            </a:r>
            <a:r>
              <a:rPr lang="en-GB" altLang="fi-FI" dirty="0" err="1" smtClean="0"/>
              <a:t>olosuhteet</a:t>
            </a:r>
            <a:endParaRPr lang="en-GB" altLang="fi-FI" sz="2400" dirty="0"/>
          </a:p>
          <a:p>
            <a:r>
              <a:rPr lang="en-GB" altLang="fi-FI" sz="1800" dirty="0" err="1"/>
              <a:t>kosteutta</a:t>
            </a:r>
            <a:endParaRPr lang="en-GB" altLang="fi-FI" sz="1800" dirty="0"/>
          </a:p>
          <a:p>
            <a:r>
              <a:rPr lang="en-GB" altLang="fi-FI" sz="1800" dirty="0" err="1"/>
              <a:t>lämpöä</a:t>
            </a:r>
            <a:endParaRPr lang="en-GB" altLang="fi-FI" sz="1800" dirty="0"/>
          </a:p>
          <a:p>
            <a:r>
              <a:rPr lang="en-GB" altLang="fi-FI" sz="1800" dirty="0" err="1"/>
              <a:t>ravintoa</a:t>
            </a:r>
            <a:endParaRPr lang="en-GB" altLang="fi-FI" sz="1800" dirty="0"/>
          </a:p>
          <a:p>
            <a:r>
              <a:rPr lang="en-GB" altLang="fi-FI" sz="1800" dirty="0" err="1"/>
              <a:t>happea</a:t>
            </a:r>
            <a:r>
              <a:rPr lang="en-GB" altLang="fi-FI" sz="1800" dirty="0"/>
              <a:t> (tai </a:t>
            </a:r>
            <a:r>
              <a:rPr lang="en-GB" altLang="fi-FI" sz="1800" dirty="0" err="1"/>
              <a:t>sitten</a:t>
            </a:r>
            <a:r>
              <a:rPr lang="en-GB" altLang="fi-FI" sz="1800" dirty="0"/>
              <a:t> </a:t>
            </a:r>
            <a:r>
              <a:rPr lang="en-GB" altLang="fi-FI" sz="1800" dirty="0" err="1"/>
              <a:t>ei</a:t>
            </a:r>
            <a:r>
              <a:rPr lang="en-GB" altLang="fi-FI" sz="1800" dirty="0"/>
              <a:t>)</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4008" y="1806221"/>
            <a:ext cx="4043180" cy="2985733"/>
          </a:xfrm>
          <a:prstGeom prst="rect">
            <a:avLst/>
          </a:prstGeom>
        </p:spPr>
      </p:pic>
      <p:sp>
        <p:nvSpPr>
          <p:cNvPr id="2" name="Päivämäärän paikkamerkki 1"/>
          <p:cNvSpPr>
            <a:spLocks noGrp="1"/>
          </p:cNvSpPr>
          <p:nvPr>
            <p:ph type="dt" sz="half" idx="10"/>
          </p:nvPr>
        </p:nvSpPr>
        <p:spPr/>
        <p:txBody>
          <a:bodyPr/>
          <a:lstStyle/>
          <a:p>
            <a:endParaRPr lang="fi-FI"/>
          </a:p>
        </p:txBody>
      </p:sp>
      <p:sp>
        <p:nvSpPr>
          <p:cNvPr id="3" name="Dian numeron paikkamerkki 2"/>
          <p:cNvSpPr>
            <a:spLocks noGrp="1"/>
          </p:cNvSpPr>
          <p:nvPr>
            <p:ph type="sldNum" sz="quarter" idx="12"/>
          </p:nvPr>
        </p:nvSpPr>
        <p:spPr/>
        <p:txBody>
          <a:bodyPr/>
          <a:lstStyle/>
          <a:p>
            <a:fld id="{49246692-9764-4796-AF2E-897E79EBAFA7}" type="slidenum">
              <a:rPr lang="fi-FI" smtClean="0"/>
              <a:pPr/>
              <a:t>10</a:t>
            </a:fld>
            <a:endParaRPr lang="fi-FI"/>
          </a:p>
        </p:txBody>
      </p:sp>
    </p:spTree>
    <p:extLst>
      <p:ext uri="{BB962C8B-B14F-4D97-AF65-F5344CB8AC3E}">
        <p14:creationId xmlns:p14="http://schemas.microsoft.com/office/powerpoint/2010/main" val="1912445588"/>
      </p:ext>
    </p:extLst>
  </p:cSld>
  <p:clrMapOvr>
    <a:masterClrMapping/>
  </p:clrMapOvr>
  <p:transition spd="med">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653774" y="333017"/>
            <a:ext cx="7489824" cy="1079500"/>
          </a:xfrm>
        </p:spPr>
        <p:txBody>
          <a:bodyPr>
            <a:normAutofit/>
          </a:bodyPr>
          <a:lstStyle/>
          <a:p>
            <a:r>
              <a:rPr lang="en-GB" altLang="fi-FI" sz="2800" dirty="0" err="1" smtClean="0">
                <a:solidFill>
                  <a:srgbClr val="44697D"/>
                </a:solidFill>
              </a:rPr>
              <a:t>Homeet</a:t>
            </a:r>
            <a:r>
              <a:rPr lang="en-GB" altLang="fi-FI" sz="2800" dirty="0" smtClean="0">
                <a:solidFill>
                  <a:srgbClr val="44697D"/>
                </a:solidFill>
              </a:rPr>
              <a:t> ja </a:t>
            </a:r>
            <a:r>
              <a:rPr lang="en-GB" altLang="fi-FI" sz="2800" dirty="0" err="1" smtClean="0">
                <a:solidFill>
                  <a:srgbClr val="44697D"/>
                </a:solidFill>
              </a:rPr>
              <a:t>bakteerit</a:t>
            </a:r>
            <a:r>
              <a:rPr lang="en-GB" altLang="fi-FI" sz="2800" dirty="0" smtClean="0">
                <a:solidFill>
                  <a:srgbClr val="44697D"/>
                </a:solidFill>
              </a:rPr>
              <a:t> </a:t>
            </a:r>
            <a:r>
              <a:rPr lang="en-GB" altLang="fi-FI" sz="2800" dirty="0" err="1" smtClean="0">
                <a:solidFill>
                  <a:srgbClr val="44697D"/>
                </a:solidFill>
              </a:rPr>
              <a:t>erilaisissa</a:t>
            </a:r>
            <a:r>
              <a:rPr lang="en-GB" altLang="fi-FI" sz="2800" dirty="0" smtClean="0">
                <a:solidFill>
                  <a:srgbClr val="44697D"/>
                </a:solidFill>
              </a:rPr>
              <a:t>, </a:t>
            </a:r>
            <a:r>
              <a:rPr lang="en-GB" altLang="fi-FI" sz="2800" dirty="0" err="1" smtClean="0">
                <a:solidFill>
                  <a:srgbClr val="44697D"/>
                </a:solidFill>
              </a:rPr>
              <a:t>mutta</a:t>
            </a:r>
            <a:r>
              <a:rPr lang="en-GB" altLang="fi-FI" sz="2800" dirty="0" smtClean="0">
                <a:solidFill>
                  <a:srgbClr val="44697D"/>
                </a:solidFill>
              </a:rPr>
              <a:t> </a:t>
            </a:r>
            <a:r>
              <a:rPr lang="en-GB" altLang="fi-FI" sz="2800" dirty="0" err="1" smtClean="0">
                <a:solidFill>
                  <a:srgbClr val="44697D"/>
                </a:solidFill>
              </a:rPr>
              <a:t>myös</a:t>
            </a:r>
            <a:r>
              <a:rPr lang="en-GB" altLang="fi-FI" sz="2800" dirty="0" smtClean="0">
                <a:solidFill>
                  <a:srgbClr val="44697D"/>
                </a:solidFill>
              </a:rPr>
              <a:t> </a:t>
            </a:r>
            <a:r>
              <a:rPr lang="en-GB" altLang="fi-FI" sz="2800" dirty="0" err="1" smtClean="0">
                <a:solidFill>
                  <a:srgbClr val="44697D"/>
                </a:solidFill>
              </a:rPr>
              <a:t>samanlaisissa</a:t>
            </a:r>
            <a:r>
              <a:rPr lang="en-GB" altLang="fi-FI" sz="2800" dirty="0" smtClean="0">
                <a:solidFill>
                  <a:srgbClr val="44697D"/>
                </a:solidFill>
              </a:rPr>
              <a:t> </a:t>
            </a:r>
            <a:r>
              <a:rPr lang="en-GB" altLang="fi-FI" sz="2800" dirty="0" err="1" smtClean="0">
                <a:solidFill>
                  <a:srgbClr val="44697D"/>
                </a:solidFill>
              </a:rPr>
              <a:t>ympäristöissä</a:t>
            </a:r>
            <a:endParaRPr lang="en-GB" altLang="fi-FI" sz="2800" dirty="0">
              <a:solidFill>
                <a:srgbClr val="44697D"/>
              </a:solidFill>
            </a:endParaRPr>
          </a:p>
        </p:txBody>
      </p:sp>
      <p:sp>
        <p:nvSpPr>
          <p:cNvPr id="154627" name="Rectangle 3"/>
          <p:cNvSpPr>
            <a:spLocks noGrp="1" noChangeArrowheads="1"/>
          </p:cNvSpPr>
          <p:nvPr>
            <p:ph idx="1"/>
          </p:nvPr>
        </p:nvSpPr>
        <p:spPr>
          <a:xfrm>
            <a:off x="825967" y="1628800"/>
            <a:ext cx="3746033" cy="3625508"/>
          </a:xfrm>
        </p:spPr>
        <p:style>
          <a:lnRef idx="1">
            <a:schemeClr val="accent1"/>
          </a:lnRef>
          <a:fillRef idx="2">
            <a:schemeClr val="accent1"/>
          </a:fillRef>
          <a:effectRef idx="1">
            <a:schemeClr val="accent1"/>
          </a:effectRef>
          <a:fontRef idx="minor">
            <a:schemeClr val="dk1"/>
          </a:fontRef>
        </p:style>
        <p:txBody>
          <a:bodyPr/>
          <a:lstStyle/>
          <a:p>
            <a:pPr marL="0" indent="0">
              <a:buNone/>
            </a:pPr>
            <a:r>
              <a:rPr lang="en-GB" altLang="fi-FI" dirty="0" err="1"/>
              <a:t>Homeet</a:t>
            </a:r>
            <a:r>
              <a:rPr lang="en-GB" altLang="fi-FI" dirty="0" smtClean="0"/>
              <a:t>:</a:t>
            </a:r>
            <a:endParaRPr lang="en-GB" altLang="fi-FI" sz="1600" dirty="0"/>
          </a:p>
          <a:p>
            <a:r>
              <a:rPr lang="en-GB" altLang="fi-FI" sz="1800" dirty="0" err="1"/>
              <a:t>Eloperäinen</a:t>
            </a:r>
            <a:r>
              <a:rPr lang="en-GB" altLang="fi-FI" sz="1800" dirty="0"/>
              <a:t> </a:t>
            </a:r>
            <a:r>
              <a:rPr lang="en-GB" altLang="fi-FI" sz="1800" dirty="0" err="1"/>
              <a:t>materiaali</a:t>
            </a:r>
            <a:r>
              <a:rPr lang="en-GB" altLang="fi-FI" sz="1800" dirty="0"/>
              <a:t> (mm. </a:t>
            </a:r>
            <a:r>
              <a:rPr lang="en-GB" altLang="fi-FI" sz="1800" dirty="0" err="1"/>
              <a:t>maatalous-materiaalit</a:t>
            </a:r>
            <a:r>
              <a:rPr lang="en-GB" altLang="fi-FI" sz="1800" dirty="0"/>
              <a:t> ja </a:t>
            </a:r>
            <a:r>
              <a:rPr lang="en-GB" altLang="fi-FI" sz="1800" dirty="0" err="1"/>
              <a:t>puu</a:t>
            </a:r>
            <a:r>
              <a:rPr lang="en-GB" altLang="fi-FI" sz="1800" dirty="0"/>
              <a:t>) </a:t>
            </a:r>
            <a:r>
              <a:rPr lang="en-GB" altLang="fi-FI" sz="1800" dirty="0" err="1"/>
              <a:t>sopivat</a:t>
            </a:r>
            <a:r>
              <a:rPr lang="en-GB" altLang="fi-FI" sz="1800" dirty="0"/>
              <a:t> </a:t>
            </a:r>
            <a:r>
              <a:rPr lang="en-GB" altLang="fi-FI" sz="1800" dirty="0" err="1"/>
              <a:t>homeille</a:t>
            </a:r>
            <a:r>
              <a:rPr lang="en-GB" altLang="fi-FI" sz="1800" dirty="0"/>
              <a:t>, </a:t>
            </a:r>
            <a:r>
              <a:rPr lang="en-GB" altLang="fi-FI" sz="1800" dirty="0" err="1" smtClean="0"/>
              <a:t>orgaaninen</a:t>
            </a:r>
            <a:r>
              <a:rPr lang="en-GB" altLang="fi-FI" sz="1800" dirty="0" smtClean="0"/>
              <a:t> </a:t>
            </a:r>
            <a:r>
              <a:rPr lang="en-GB" altLang="fi-FI" sz="1800" dirty="0" err="1" smtClean="0"/>
              <a:t>pölykin</a:t>
            </a:r>
            <a:r>
              <a:rPr lang="en-GB" altLang="fi-FI" sz="1800" dirty="0" smtClean="0"/>
              <a:t> </a:t>
            </a:r>
            <a:r>
              <a:rPr lang="en-GB" altLang="fi-FI" sz="1800" dirty="0" err="1" smtClean="0"/>
              <a:t>riittää</a:t>
            </a:r>
            <a:endParaRPr lang="en-GB" altLang="fi-FI" sz="1800" dirty="0"/>
          </a:p>
          <a:p>
            <a:r>
              <a:rPr lang="en-GB" altLang="fi-FI" sz="1800" dirty="0" err="1"/>
              <a:t>Homeet</a:t>
            </a:r>
            <a:r>
              <a:rPr lang="en-GB" altLang="fi-FI" sz="1800" dirty="0"/>
              <a:t> </a:t>
            </a:r>
            <a:r>
              <a:rPr lang="en-GB" altLang="fi-FI" sz="1800" dirty="0" err="1"/>
              <a:t>siellä</a:t>
            </a:r>
            <a:r>
              <a:rPr lang="en-GB" altLang="fi-FI" sz="1800" dirty="0"/>
              <a:t>, </a:t>
            </a:r>
            <a:r>
              <a:rPr lang="en-GB" altLang="fi-FI" sz="1800" dirty="0" err="1"/>
              <a:t>missä</a:t>
            </a:r>
            <a:r>
              <a:rPr lang="en-GB" altLang="fi-FI" sz="1800" dirty="0"/>
              <a:t> </a:t>
            </a:r>
            <a:r>
              <a:rPr lang="en-GB" altLang="fi-FI" sz="1800" dirty="0" err="1" smtClean="0"/>
              <a:t>materiaali</a:t>
            </a:r>
            <a:r>
              <a:rPr lang="en-GB" altLang="fi-FI" sz="1800" dirty="0" smtClean="0"/>
              <a:t> on </a:t>
            </a:r>
            <a:r>
              <a:rPr lang="en-GB" altLang="fi-FI" sz="1800" dirty="0" err="1" smtClean="0"/>
              <a:t>kastunut</a:t>
            </a:r>
            <a:endParaRPr lang="en-GB" altLang="fi-FI" sz="1800" dirty="0"/>
          </a:p>
          <a:p>
            <a:r>
              <a:rPr lang="en-GB" altLang="fi-FI" sz="1800" dirty="0" err="1" smtClean="0">
                <a:solidFill>
                  <a:schemeClr val="accent2"/>
                </a:solidFill>
              </a:rPr>
              <a:t>Kosteat</a:t>
            </a:r>
            <a:r>
              <a:rPr lang="en-GB" altLang="fi-FI" sz="1800" dirty="0" smtClean="0">
                <a:solidFill>
                  <a:schemeClr val="accent2"/>
                </a:solidFill>
              </a:rPr>
              <a:t> </a:t>
            </a:r>
            <a:r>
              <a:rPr lang="en-GB" altLang="fi-FI" sz="1800" dirty="0" err="1" smtClean="0">
                <a:solidFill>
                  <a:schemeClr val="accent2"/>
                </a:solidFill>
              </a:rPr>
              <a:t>ympäristöt</a:t>
            </a:r>
            <a:endParaRPr lang="en-GB" altLang="fi-FI" sz="1800" dirty="0">
              <a:solidFill>
                <a:schemeClr val="accent2"/>
              </a:solidFill>
            </a:endParaRPr>
          </a:p>
        </p:txBody>
      </p:sp>
      <p:sp>
        <p:nvSpPr>
          <p:cNvPr id="154628" name="Rectangle 4"/>
          <p:cNvSpPr>
            <a:spLocks noGrp="1" noChangeArrowheads="1"/>
          </p:cNvSpPr>
          <p:nvPr>
            <p:ph type="body" sz="half" idx="4294967295"/>
          </p:nvPr>
        </p:nvSpPr>
        <p:spPr>
          <a:xfrm>
            <a:off x="4572000" y="1645920"/>
            <a:ext cx="3744912" cy="3608388"/>
          </a:xfrm>
        </p:spPr>
        <p:style>
          <a:lnRef idx="1">
            <a:schemeClr val="accent2"/>
          </a:lnRef>
          <a:fillRef idx="2">
            <a:schemeClr val="accent2"/>
          </a:fillRef>
          <a:effectRef idx="1">
            <a:schemeClr val="accent2"/>
          </a:effectRef>
          <a:fontRef idx="minor">
            <a:schemeClr val="dk1"/>
          </a:fontRef>
        </p:style>
        <p:txBody>
          <a:bodyPr>
            <a:normAutofit/>
          </a:bodyPr>
          <a:lstStyle/>
          <a:p>
            <a:pPr marL="0" indent="0">
              <a:buNone/>
            </a:pPr>
            <a:r>
              <a:rPr lang="en-GB" altLang="fi-FI" dirty="0" err="1"/>
              <a:t>Bakteerit</a:t>
            </a:r>
            <a:r>
              <a:rPr lang="en-GB" altLang="fi-FI" dirty="0" smtClean="0"/>
              <a:t>:</a:t>
            </a:r>
            <a:endParaRPr lang="en-GB" altLang="fi-FI" sz="1400" dirty="0"/>
          </a:p>
          <a:p>
            <a:r>
              <a:rPr lang="en-GB" altLang="fi-FI" sz="1800" dirty="0" err="1" smtClean="0"/>
              <a:t>Bakteerit</a:t>
            </a:r>
            <a:r>
              <a:rPr lang="en-GB" altLang="fi-FI" sz="1800" dirty="0" smtClean="0"/>
              <a:t> </a:t>
            </a:r>
            <a:r>
              <a:rPr lang="en-GB" altLang="fi-FI" sz="1800" dirty="0" err="1" smtClean="0"/>
              <a:t>suosivat</a:t>
            </a:r>
            <a:r>
              <a:rPr lang="en-GB" altLang="fi-FI" sz="1800" dirty="0"/>
              <a:t> </a:t>
            </a:r>
            <a:r>
              <a:rPr lang="en-GB" altLang="fi-FI" sz="1800" dirty="0" err="1" smtClean="0"/>
              <a:t>vapaata</a:t>
            </a:r>
            <a:r>
              <a:rPr lang="en-GB" altLang="fi-FI" sz="1800" dirty="0" smtClean="0"/>
              <a:t> </a:t>
            </a:r>
            <a:r>
              <a:rPr lang="en-GB" altLang="fi-FI" sz="1800" dirty="0" err="1" smtClean="0"/>
              <a:t>vettä</a:t>
            </a:r>
            <a:r>
              <a:rPr lang="en-GB" altLang="fi-FI" sz="1800" dirty="0" smtClean="0"/>
              <a:t>, </a:t>
            </a:r>
            <a:r>
              <a:rPr lang="en-GB" altLang="fi-FI" sz="1800" dirty="0" err="1" smtClean="0"/>
              <a:t>mutta</a:t>
            </a:r>
            <a:r>
              <a:rPr lang="en-GB" altLang="fi-FI" sz="1800" dirty="0" smtClean="0"/>
              <a:t> </a:t>
            </a:r>
            <a:r>
              <a:rPr lang="en-GB" altLang="fi-FI" sz="1800" dirty="0" err="1" smtClean="0"/>
              <a:t>korkea</a:t>
            </a:r>
            <a:r>
              <a:rPr lang="en-GB" altLang="fi-FI" sz="1800" dirty="0" smtClean="0"/>
              <a:t> </a:t>
            </a:r>
            <a:r>
              <a:rPr lang="en-GB" altLang="fi-FI" sz="1800" dirty="0" err="1"/>
              <a:t>kosteus</a:t>
            </a:r>
            <a:r>
              <a:rPr lang="en-GB" altLang="fi-FI" sz="1800" dirty="0"/>
              <a:t> </a:t>
            </a:r>
            <a:r>
              <a:rPr lang="en-GB" altLang="fi-FI" sz="1800" dirty="0" err="1" smtClean="0"/>
              <a:t>riittää</a:t>
            </a:r>
            <a:endParaRPr lang="en-GB" altLang="fi-FI" sz="1800" dirty="0"/>
          </a:p>
          <a:p>
            <a:r>
              <a:rPr lang="en-GB" altLang="fi-FI" sz="1800" dirty="0" err="1" smtClean="0"/>
              <a:t>Bakteereita</a:t>
            </a:r>
            <a:r>
              <a:rPr lang="en-GB" altLang="fi-FI" sz="1800" dirty="0" smtClean="0"/>
              <a:t> mm. </a:t>
            </a:r>
            <a:r>
              <a:rPr lang="en-GB" altLang="fi-FI" sz="1800" dirty="0" err="1" smtClean="0"/>
              <a:t>ilmankostutusvesissä</a:t>
            </a:r>
            <a:r>
              <a:rPr lang="en-GB" altLang="fi-FI" sz="1800" dirty="0" smtClean="0"/>
              <a:t>, </a:t>
            </a:r>
            <a:r>
              <a:rPr lang="en-GB" altLang="fi-FI" sz="1800" dirty="0" err="1" smtClean="0"/>
              <a:t>leikkuunesteissä</a:t>
            </a:r>
            <a:r>
              <a:rPr lang="en-GB" altLang="fi-FI" sz="1800" dirty="0" smtClean="0"/>
              <a:t> ja </a:t>
            </a:r>
            <a:r>
              <a:rPr lang="en-GB" altLang="fi-FI" sz="1800" dirty="0" err="1" smtClean="0"/>
              <a:t>prosessivesissä</a:t>
            </a:r>
            <a:endParaRPr lang="en-GB" altLang="fi-FI" sz="1800" dirty="0"/>
          </a:p>
          <a:p>
            <a:r>
              <a:rPr lang="en-GB" altLang="fi-FI" sz="1800" dirty="0" err="1" smtClean="0">
                <a:solidFill>
                  <a:schemeClr val="accent2"/>
                </a:solidFill>
              </a:rPr>
              <a:t>Märät</a:t>
            </a:r>
            <a:r>
              <a:rPr lang="en-GB" altLang="fi-FI" sz="1800" dirty="0" smtClean="0">
                <a:solidFill>
                  <a:schemeClr val="accent2"/>
                </a:solidFill>
              </a:rPr>
              <a:t> tai </a:t>
            </a:r>
            <a:r>
              <a:rPr lang="en-GB" altLang="fi-FI" sz="1800" dirty="0" err="1" smtClean="0">
                <a:solidFill>
                  <a:schemeClr val="accent2"/>
                </a:solidFill>
              </a:rPr>
              <a:t>kosteat</a:t>
            </a:r>
            <a:r>
              <a:rPr lang="en-GB" altLang="fi-FI" sz="1800" dirty="0" smtClean="0">
                <a:solidFill>
                  <a:schemeClr val="accent2"/>
                </a:solidFill>
              </a:rPr>
              <a:t> </a:t>
            </a:r>
            <a:r>
              <a:rPr lang="en-GB" altLang="fi-FI" sz="1800" dirty="0" err="1" smtClean="0">
                <a:solidFill>
                  <a:schemeClr val="accent2"/>
                </a:solidFill>
              </a:rPr>
              <a:t>ympäristöt</a:t>
            </a:r>
            <a:endParaRPr lang="en-GB" altLang="fi-FI" sz="1800" dirty="0">
              <a:solidFill>
                <a:schemeClr val="accent2"/>
              </a:solidFill>
            </a:endParaRPr>
          </a:p>
        </p:txBody>
      </p:sp>
      <p:sp>
        <p:nvSpPr>
          <p:cNvPr id="3" name="TextBox 2"/>
          <p:cNvSpPr txBox="1"/>
          <p:nvPr/>
        </p:nvSpPr>
        <p:spPr>
          <a:xfrm>
            <a:off x="251520" y="4752707"/>
            <a:ext cx="8640960" cy="830997"/>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fi-FI" sz="2400" dirty="0"/>
              <a:t>K</a:t>
            </a:r>
            <a:r>
              <a:rPr lang="fi-FI" sz="2400" dirty="0" smtClean="0"/>
              <a:t>ostuneissa rakennusmateriaaleissa esiintyy homesieniä, bakteereita ja jopa lahottajasieniä.</a:t>
            </a:r>
            <a:endParaRPr lang="fi-FI" sz="2400" dirty="0"/>
          </a:p>
        </p:txBody>
      </p:sp>
      <p:sp>
        <p:nvSpPr>
          <p:cNvPr id="2" name="Päivämäärän paikkamerkki 1"/>
          <p:cNvSpPr>
            <a:spLocks noGrp="1"/>
          </p:cNvSpPr>
          <p:nvPr>
            <p:ph type="dt" sz="half" idx="10"/>
          </p:nvPr>
        </p:nvSpPr>
        <p:spPr/>
        <p:txBody>
          <a:bodyPr/>
          <a:lstStyle/>
          <a:p>
            <a:endParaRPr lang="fi-FI"/>
          </a:p>
        </p:txBody>
      </p:sp>
      <p:sp>
        <p:nvSpPr>
          <p:cNvPr id="4" name="Dian numeron paikkamerkki 3"/>
          <p:cNvSpPr>
            <a:spLocks noGrp="1"/>
          </p:cNvSpPr>
          <p:nvPr>
            <p:ph type="sldNum" sz="quarter" idx="12"/>
          </p:nvPr>
        </p:nvSpPr>
        <p:spPr/>
        <p:txBody>
          <a:bodyPr/>
          <a:lstStyle/>
          <a:p>
            <a:fld id="{49246692-9764-4796-AF2E-897E79EBAFA7}" type="slidenum">
              <a:rPr lang="fi-FI" smtClean="0"/>
              <a:pPr/>
              <a:t>11</a:t>
            </a:fld>
            <a:endParaRPr lang="fi-FI"/>
          </a:p>
        </p:txBody>
      </p:sp>
    </p:spTree>
    <p:extLst>
      <p:ext uri="{BB962C8B-B14F-4D97-AF65-F5344CB8AC3E}">
        <p14:creationId xmlns:p14="http://schemas.microsoft.com/office/powerpoint/2010/main" val="2495141749"/>
      </p:ext>
    </p:extLst>
  </p:cSld>
  <p:clrMapOvr>
    <a:masterClrMapping/>
  </p:clrMapOvr>
  <p:transition spd="med">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1"/>
          <p:cNvSpPr>
            <a:spLocks noGrp="1"/>
          </p:cNvSpPr>
          <p:nvPr>
            <p:ph type="title"/>
          </p:nvPr>
        </p:nvSpPr>
        <p:spPr>
          <a:xfrm>
            <a:off x="837424" y="461594"/>
            <a:ext cx="7489824" cy="1079500"/>
          </a:xfrm>
        </p:spPr>
        <p:txBody>
          <a:bodyPr>
            <a:normAutofit/>
          </a:bodyPr>
          <a:lstStyle/>
          <a:p>
            <a:pPr eaLnBrk="1" hangingPunct="1"/>
            <a:r>
              <a:rPr lang="fi-FI" altLang="fi-FI" sz="2400" dirty="0" smtClean="0"/>
              <a:t>Mikrobien </a:t>
            </a:r>
            <a:r>
              <a:rPr lang="fi-FI" altLang="fi-FI" sz="2400" dirty="0" smtClean="0"/>
              <a:t>rooli?</a:t>
            </a:r>
            <a:r>
              <a:rPr lang="fi-FI" altLang="fi-FI" sz="2400" dirty="0"/>
              <a:t> </a:t>
            </a:r>
            <a:r>
              <a:rPr lang="fi-FI" altLang="fi-FI" sz="2400" dirty="0" smtClean="0"/>
              <a:t>Ihminen </a:t>
            </a:r>
            <a:r>
              <a:rPr lang="fi-FI" altLang="fi-FI" sz="2400" dirty="0" smtClean="0"/>
              <a:t>tarvitsee mikrobeja, useilla mikrobeilla on hyödyllisiä ominaisuuksia.</a:t>
            </a:r>
          </a:p>
        </p:txBody>
      </p:sp>
      <p:sp>
        <p:nvSpPr>
          <p:cNvPr id="133123" name="Text Placeholder 6"/>
          <p:cNvSpPr>
            <a:spLocks noGrp="1"/>
          </p:cNvSpPr>
          <p:nvPr>
            <p:ph type="body" idx="1"/>
          </p:nvPr>
        </p:nvSpPr>
        <p:spPr>
          <a:xfrm>
            <a:off x="869565" y="1413188"/>
            <a:ext cx="3674428" cy="639762"/>
          </a:xfrm>
        </p:spPr>
        <p:txBody>
          <a:bodyPr/>
          <a:lstStyle/>
          <a:p>
            <a:pPr eaLnBrk="1" hangingPunct="1"/>
            <a:r>
              <a:rPr lang="fi-FI" altLang="fi-FI" dirty="0" smtClean="0"/>
              <a:t>Suojaavat vaikutukset</a:t>
            </a:r>
          </a:p>
        </p:txBody>
      </p:sp>
      <p:sp>
        <p:nvSpPr>
          <p:cNvPr id="133124" name="Content Placeholder 7"/>
          <p:cNvSpPr>
            <a:spLocks noGrp="1"/>
          </p:cNvSpPr>
          <p:nvPr>
            <p:ph sz="half" idx="2"/>
          </p:nvPr>
        </p:nvSpPr>
        <p:spPr>
          <a:xfrm>
            <a:off x="771074" y="2108737"/>
            <a:ext cx="3670300" cy="3735396"/>
          </a:xfrm>
        </p:spPr>
        <p:txBody>
          <a:bodyPr/>
          <a:lstStyle/>
          <a:p>
            <a:pPr eaLnBrk="1" hangingPunct="1"/>
            <a:r>
              <a:rPr lang="fi-FI" altLang="fi-FI" dirty="0" smtClean="0"/>
              <a:t>Varhaislapsuudessa maatilalla asuminen suojaa allergiselta nuhalta ja atopialta</a:t>
            </a:r>
          </a:p>
        </p:txBody>
      </p:sp>
      <p:sp>
        <p:nvSpPr>
          <p:cNvPr id="133125" name="Text Placeholder 8"/>
          <p:cNvSpPr>
            <a:spLocks noGrp="1"/>
          </p:cNvSpPr>
          <p:nvPr>
            <p:ph type="body" sz="quarter" idx="3"/>
          </p:nvPr>
        </p:nvSpPr>
        <p:spPr>
          <a:xfrm>
            <a:off x="4696557" y="1404763"/>
            <a:ext cx="3671888" cy="639762"/>
          </a:xfrm>
        </p:spPr>
        <p:txBody>
          <a:bodyPr/>
          <a:lstStyle/>
          <a:p>
            <a:pPr eaLnBrk="1" hangingPunct="1"/>
            <a:r>
              <a:rPr lang="fi-FI" altLang="fi-FI" dirty="0" smtClean="0"/>
              <a:t>Haitalliset vaikutukset</a:t>
            </a:r>
          </a:p>
        </p:txBody>
      </p:sp>
      <p:sp>
        <p:nvSpPr>
          <p:cNvPr id="133126" name="Content Placeholder 9"/>
          <p:cNvSpPr>
            <a:spLocks noGrp="1"/>
          </p:cNvSpPr>
          <p:nvPr>
            <p:ph sz="quarter" idx="4"/>
          </p:nvPr>
        </p:nvSpPr>
        <p:spPr>
          <a:xfrm>
            <a:off x="4620303" y="1997860"/>
            <a:ext cx="3671888" cy="3735396"/>
          </a:xfrm>
        </p:spPr>
        <p:txBody>
          <a:bodyPr/>
          <a:lstStyle/>
          <a:p>
            <a:pPr eaLnBrk="1" hangingPunct="1"/>
            <a:r>
              <a:rPr lang="fi-FI" altLang="fi-FI" dirty="0" smtClean="0"/>
              <a:t>Kosteusvauriot aiheuttavat hengitystieoireita, astmaa ja astmaoireita</a:t>
            </a:r>
          </a:p>
          <a:p>
            <a:pPr eaLnBrk="1" hangingPunct="1"/>
            <a:r>
              <a:rPr lang="fi-FI" altLang="fi-FI" dirty="0" smtClean="0"/>
              <a:t>Maatiloilla työskentelevillä sairauksia, oireita</a:t>
            </a:r>
          </a:p>
          <a:p>
            <a:pPr eaLnBrk="1" hangingPunct="1"/>
            <a:endParaRPr lang="fi-FI" altLang="fi-FI" dirty="0" smtClean="0"/>
          </a:p>
          <a:p>
            <a:pPr eaLnBrk="1" hangingPunct="1"/>
            <a:endParaRPr lang="fi-FI" altLang="fi-FI" dirty="0" smtClean="0"/>
          </a:p>
        </p:txBody>
      </p:sp>
      <p:sp>
        <p:nvSpPr>
          <p:cNvPr id="133127"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hangingPunct="1"/>
            <a:endParaRPr lang="fi-FI" altLang="fi-FI" smtClean="0">
              <a:solidFill>
                <a:srgbClr val="FFFFFF"/>
              </a:solidFill>
            </a:endParaRPr>
          </a:p>
        </p:txBody>
      </p:sp>
      <p:pic>
        <p:nvPicPr>
          <p:cNvPr id="11" name="Picture 8" descr="lehmiä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8651" y="3728020"/>
            <a:ext cx="2400451" cy="1800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3642001"/>
            <a:ext cx="2525713" cy="189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796538" y="5650638"/>
            <a:ext cx="7494910" cy="830997"/>
          </a:xfrm>
          <a:prstGeom prst="rect">
            <a:avLst/>
          </a:prstGeom>
          <a:ln/>
        </p:spPr>
        <p:style>
          <a:lnRef idx="3">
            <a:schemeClr val="lt1"/>
          </a:lnRef>
          <a:fillRef idx="1">
            <a:schemeClr val="accent3"/>
          </a:fillRef>
          <a:effectRef idx="1">
            <a:schemeClr val="accent3"/>
          </a:effectRef>
          <a:fontRef idx="minor">
            <a:schemeClr val="lt1"/>
          </a:fontRef>
        </p:style>
        <p:txBody>
          <a:bodyPr wrap="square">
            <a:spAutoFit/>
          </a:bodyPr>
          <a:lstStyle/>
          <a:p>
            <a:pPr>
              <a:defRPr/>
            </a:pPr>
            <a:r>
              <a:rPr lang="fi-FI" sz="2400" dirty="0">
                <a:solidFill>
                  <a:srgbClr val="000000"/>
                </a:solidFill>
              </a:rPr>
              <a:t>Mikrobialtistuksen vaikutukseen vaikuttaa altistuksen ajankohta, kesto, lähde, määrä ja moninaisuus?</a:t>
            </a:r>
          </a:p>
        </p:txBody>
      </p:sp>
      <p:sp>
        <p:nvSpPr>
          <p:cNvPr id="2" name="Dian numeron paikkamerkki 1"/>
          <p:cNvSpPr>
            <a:spLocks noGrp="1"/>
          </p:cNvSpPr>
          <p:nvPr>
            <p:ph type="sldNum" sz="quarter" idx="12"/>
          </p:nvPr>
        </p:nvSpPr>
        <p:spPr/>
        <p:txBody>
          <a:bodyPr/>
          <a:lstStyle/>
          <a:p>
            <a:fld id="{49246692-9764-4796-AF2E-897E79EBAFA7}" type="slidenum">
              <a:rPr lang="fi-FI" smtClean="0"/>
              <a:pPr/>
              <a:t>12</a:t>
            </a:fld>
            <a:endParaRPr lang="fi-FI"/>
          </a:p>
        </p:txBody>
      </p:sp>
    </p:spTree>
    <p:extLst>
      <p:ext uri="{BB962C8B-B14F-4D97-AF65-F5344CB8AC3E}">
        <p14:creationId xmlns:p14="http://schemas.microsoft.com/office/powerpoint/2010/main" val="30005841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le 1"/>
          <p:cNvSpPr>
            <a:spLocks noGrp="1"/>
          </p:cNvSpPr>
          <p:nvPr>
            <p:ph type="title"/>
          </p:nvPr>
        </p:nvSpPr>
        <p:spPr>
          <a:xfrm>
            <a:off x="658202" y="186708"/>
            <a:ext cx="8347462" cy="1079500"/>
          </a:xfrm>
        </p:spPr>
        <p:txBody>
          <a:bodyPr>
            <a:normAutofit fontScale="90000"/>
          </a:bodyPr>
          <a:lstStyle/>
          <a:p>
            <a:pPr eaLnBrk="1" hangingPunct="1"/>
            <a:r>
              <a:rPr lang="fi-FI" altLang="fi-FI" sz="2800" dirty="0" smtClean="0"/>
              <a:t>Elin- ja työympäristön altisteisiin liittyvä kuolleisuus ja sairastuvuus vs. tautitaakka Suomessa</a:t>
            </a:r>
          </a:p>
        </p:txBody>
      </p:sp>
      <p:sp>
        <p:nvSpPr>
          <p:cNvPr id="129027"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hangingPunct="1"/>
            <a:endParaRPr lang="en-US" altLang="fi-FI" smtClean="0">
              <a:solidFill>
                <a:srgbClr val="FFFFFF"/>
              </a:solidFill>
            </a:endParaRPr>
          </a:p>
        </p:txBody>
      </p:sp>
      <p:pic>
        <p:nvPicPr>
          <p:cNvPr id="12902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538" y="1451526"/>
            <a:ext cx="6894513" cy="4435475"/>
          </a:xfrm>
          <a:prstGeom prst="rect">
            <a:avLst/>
          </a:prstGeom>
          <a:ln/>
          <a:extLst/>
        </p:spPr>
        <p:style>
          <a:lnRef idx="2">
            <a:schemeClr val="dk1"/>
          </a:lnRef>
          <a:fillRef idx="1">
            <a:schemeClr val="lt1"/>
          </a:fillRef>
          <a:effectRef idx="0">
            <a:schemeClr val="dk1"/>
          </a:effectRef>
          <a:fontRef idx="minor">
            <a:schemeClr val="dk1"/>
          </a:fontRef>
        </p:style>
      </p:pic>
      <p:sp>
        <p:nvSpPr>
          <p:cNvPr id="129030" name="TextBox 6"/>
          <p:cNvSpPr txBox="1">
            <a:spLocks noChangeArrowheads="1"/>
          </p:cNvSpPr>
          <p:nvPr/>
        </p:nvSpPr>
        <p:spPr bwMode="auto">
          <a:xfrm>
            <a:off x="6190828" y="6165304"/>
            <a:ext cx="284566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r" eaLnBrk="1" hangingPunct="1"/>
            <a:r>
              <a:rPr lang="fi-FI" altLang="fi-FI" sz="800" dirty="0">
                <a:solidFill>
                  <a:srgbClr val="000000"/>
                </a:solidFill>
              </a:rPr>
              <a:t>Asikainen ym., 2013, Ympäristö ja Terveys</a:t>
            </a:r>
          </a:p>
        </p:txBody>
      </p:sp>
      <p:sp>
        <p:nvSpPr>
          <p:cNvPr id="129031" name="TextBox 7"/>
          <p:cNvSpPr txBox="1">
            <a:spLocks noChangeArrowheads="1"/>
          </p:cNvSpPr>
          <p:nvPr/>
        </p:nvSpPr>
        <p:spPr bwMode="auto">
          <a:xfrm>
            <a:off x="7669291" y="1628800"/>
            <a:ext cx="1474709"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l" eaLnBrk="1" hangingPunct="1"/>
            <a:r>
              <a:rPr lang="fi-FI" altLang="fi-FI" b="1" dirty="0">
                <a:solidFill>
                  <a:schemeClr val="accent2"/>
                </a:solidFill>
              </a:rPr>
              <a:t>TOP5 </a:t>
            </a:r>
            <a:r>
              <a:rPr lang="fi-FI" altLang="fi-FI" b="1" dirty="0" smtClean="0">
                <a:solidFill>
                  <a:schemeClr val="accent2"/>
                </a:solidFill>
              </a:rPr>
              <a:t>samoja</a:t>
            </a:r>
            <a:endParaRPr lang="fi-FI" altLang="fi-FI" b="1" dirty="0">
              <a:solidFill>
                <a:schemeClr val="accent2"/>
              </a:solidFill>
            </a:endParaRPr>
          </a:p>
          <a:p>
            <a:pPr algn="l" eaLnBrk="1" hangingPunct="1"/>
            <a:endParaRPr lang="fi-FI" altLang="fi-FI" b="1" dirty="0">
              <a:solidFill>
                <a:schemeClr val="accent2"/>
              </a:solidFill>
            </a:endParaRPr>
          </a:p>
          <a:p>
            <a:pPr algn="l" eaLnBrk="1" hangingPunct="1"/>
            <a:r>
              <a:rPr lang="fi-FI" altLang="fi-FI" b="1" dirty="0" smtClean="0">
                <a:solidFill>
                  <a:schemeClr val="accent2"/>
                </a:solidFill>
              </a:rPr>
              <a:t>Sijoilla </a:t>
            </a:r>
            <a:r>
              <a:rPr lang="fi-FI" altLang="fi-FI" b="1" dirty="0">
                <a:solidFill>
                  <a:schemeClr val="accent2"/>
                </a:solidFill>
              </a:rPr>
              <a:t>6-12 </a:t>
            </a:r>
            <a:r>
              <a:rPr lang="fi-FI" altLang="fi-FI" b="1" dirty="0" smtClean="0">
                <a:solidFill>
                  <a:schemeClr val="accent2"/>
                </a:solidFill>
              </a:rPr>
              <a:t>eri tekijät</a:t>
            </a:r>
            <a:endParaRPr lang="fi-FI" altLang="fi-FI" b="1" dirty="0">
              <a:solidFill>
                <a:schemeClr val="accent2"/>
              </a:solidFill>
            </a:endParaRPr>
          </a:p>
        </p:txBody>
      </p:sp>
      <p:sp>
        <p:nvSpPr>
          <p:cNvPr id="2" name="Dian numeron paikkamerkki 1"/>
          <p:cNvSpPr>
            <a:spLocks noGrp="1"/>
          </p:cNvSpPr>
          <p:nvPr>
            <p:ph type="sldNum" sz="quarter" idx="12"/>
          </p:nvPr>
        </p:nvSpPr>
        <p:spPr/>
        <p:txBody>
          <a:bodyPr/>
          <a:lstStyle/>
          <a:p>
            <a:fld id="{49246692-9764-4796-AF2E-897E79EBAFA7}" type="slidenum">
              <a:rPr lang="fi-FI" smtClean="0"/>
              <a:pPr/>
              <a:t>13</a:t>
            </a:fld>
            <a:endParaRPr lang="fi-FI"/>
          </a:p>
        </p:txBody>
      </p:sp>
    </p:spTree>
    <p:extLst>
      <p:ext uri="{BB962C8B-B14F-4D97-AF65-F5344CB8AC3E}">
        <p14:creationId xmlns:p14="http://schemas.microsoft.com/office/powerpoint/2010/main" val="1032498659"/>
      </p:ext>
    </p:extLst>
  </p:cSld>
  <p:clrMapOvr>
    <a:masterClrMapping/>
  </p:clrMapOvr>
  <p:transition spd="med">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260350"/>
            <a:ext cx="8428974" cy="1008063"/>
          </a:xfrm>
        </p:spPr>
        <p:txBody>
          <a:bodyPr/>
          <a:lstStyle/>
          <a:p>
            <a:r>
              <a:rPr lang="fi-FI" sz="2800" dirty="0" smtClean="0"/>
              <a:t>Elinympäristön vaikutus kodin luontaisiin mikrobipitoisuuksiin</a:t>
            </a:r>
            <a:endParaRPr lang="fi-FI" sz="2800" dirty="0"/>
          </a:p>
        </p:txBody>
      </p:sp>
      <p:sp>
        <p:nvSpPr>
          <p:cNvPr id="11" name="Content Placeholder 10"/>
          <p:cNvSpPr>
            <a:spLocks noGrp="1"/>
          </p:cNvSpPr>
          <p:nvPr>
            <p:ph idx="1"/>
          </p:nvPr>
        </p:nvSpPr>
        <p:spPr>
          <a:xfrm>
            <a:off x="796538" y="1412776"/>
            <a:ext cx="7489825" cy="4392614"/>
          </a:xfrm>
        </p:spPr>
        <p:txBody>
          <a:bodyPr/>
          <a:lstStyle/>
          <a:p>
            <a:r>
              <a:rPr lang="fi-FI" dirty="0" smtClean="0"/>
              <a:t>Asuinpaikka: maaseutu &gt; kaupunki</a:t>
            </a:r>
          </a:p>
          <a:p>
            <a:pPr lvl="1"/>
            <a:r>
              <a:rPr lang="fi-FI" dirty="0" smtClean="0"/>
              <a:t>Maaseutu: lantala, komposti, lietelantaa pelloille</a:t>
            </a:r>
          </a:p>
          <a:p>
            <a:pPr lvl="1"/>
            <a:r>
              <a:rPr lang="fi-FI" dirty="0" smtClean="0"/>
              <a:t>Kaupunki: jäähdytystornit, teollisuus, kaatopaikka</a:t>
            </a:r>
          </a:p>
          <a:p>
            <a:pPr marL="536575" lvl="1" indent="0">
              <a:buNone/>
            </a:pPr>
            <a:r>
              <a:rPr lang="fi-FI" dirty="0" smtClean="0">
                <a:sym typeface="Wingdings" panose="05000000000000000000" pitchFamily="2" charset="2"/>
              </a:rPr>
              <a:t> etäisyys mikrobilähteeseen</a:t>
            </a:r>
            <a:endParaRPr lang="fi-FI" dirty="0" smtClean="0"/>
          </a:p>
          <a:p>
            <a:r>
              <a:rPr lang="fi-FI" dirty="0" smtClean="0"/>
              <a:t>Ammatti: ulkotyö (maanviljelijä) &gt; siisti sisätyö</a:t>
            </a:r>
          </a:p>
          <a:p>
            <a:r>
              <a:rPr lang="fi-FI" dirty="0" smtClean="0"/>
              <a:t>Harrastukset: eläimet &gt; puutarha &gt; sisäliikunta</a:t>
            </a:r>
          </a:p>
          <a:p>
            <a:endParaRPr lang="fi-FI" dirty="0"/>
          </a:p>
        </p:txBody>
      </p:sp>
      <p:sp>
        <p:nvSpPr>
          <p:cNvPr id="4" name="Date Placeholder 3"/>
          <p:cNvSpPr>
            <a:spLocks noGrp="1"/>
          </p:cNvSpPr>
          <p:nvPr>
            <p:ph type="dt" sz="half" idx="10"/>
          </p:nvPr>
        </p:nvSpPr>
        <p:spPr/>
        <p:txBody>
          <a:bodyPr/>
          <a:lstStyle/>
          <a:p>
            <a:pPr>
              <a:defRPr/>
            </a:pPr>
            <a:endParaRPr lang="fi-FI">
              <a:solidFill>
                <a:srgbClr val="FFFFFF"/>
              </a:solidFill>
            </a:endParaRPr>
          </a:p>
        </p:txBody>
      </p:sp>
      <p:pic>
        <p:nvPicPr>
          <p:cNvPr id="7475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21830"/>
          <a:stretch/>
        </p:blipFill>
        <p:spPr bwMode="auto">
          <a:xfrm>
            <a:off x="335228" y="3717032"/>
            <a:ext cx="2195264" cy="1911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475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5694"/>
          <a:stretch/>
        </p:blipFill>
        <p:spPr bwMode="auto">
          <a:xfrm>
            <a:off x="4327008" y="3750816"/>
            <a:ext cx="1889737" cy="1911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475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4956"/>
          <a:stretch/>
        </p:blipFill>
        <p:spPr bwMode="auto">
          <a:xfrm>
            <a:off x="6443662" y="3704456"/>
            <a:ext cx="2453625" cy="1924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7670474" y="6177187"/>
            <a:ext cx="1236236" cy="261610"/>
          </a:xfrm>
          <a:prstGeom prst="rect">
            <a:avLst/>
          </a:prstGeom>
          <a:noFill/>
        </p:spPr>
        <p:txBody>
          <a:bodyPr wrap="none" rtlCol="0">
            <a:spAutoFit/>
          </a:bodyPr>
          <a:lstStyle/>
          <a:p>
            <a:pPr algn="ctr" fontAlgn="base">
              <a:spcBef>
                <a:spcPct val="0"/>
              </a:spcBef>
              <a:spcAft>
                <a:spcPct val="0"/>
              </a:spcAft>
            </a:pPr>
            <a:r>
              <a:rPr lang="fi-FI" sz="1050" dirty="0">
                <a:solidFill>
                  <a:srgbClr val="000000"/>
                </a:solidFill>
              </a:rPr>
              <a:t>Kuvat: </a:t>
            </a:r>
            <a:r>
              <a:rPr lang="fi-FI" sz="1050" dirty="0" err="1">
                <a:solidFill>
                  <a:srgbClr val="000000"/>
                </a:solidFill>
              </a:rPr>
              <a:t>Wikipedia</a:t>
            </a:r>
            <a:endParaRPr lang="fi-FI" sz="1050" dirty="0">
              <a:solidFill>
                <a:srgbClr val="000000"/>
              </a:solidFill>
            </a:endParaRPr>
          </a:p>
        </p:txBody>
      </p:sp>
      <p:pic>
        <p:nvPicPr>
          <p:cNvPr id="16" name="Picture 4" descr="lehmä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28441" y="3717032"/>
            <a:ext cx="1371651" cy="194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ian numeron paikkamerkki 2"/>
          <p:cNvSpPr>
            <a:spLocks noGrp="1"/>
          </p:cNvSpPr>
          <p:nvPr>
            <p:ph type="sldNum" sz="quarter" idx="12"/>
          </p:nvPr>
        </p:nvSpPr>
        <p:spPr/>
        <p:txBody>
          <a:bodyPr/>
          <a:lstStyle/>
          <a:p>
            <a:fld id="{49246692-9764-4796-AF2E-897E79EBAFA7}" type="slidenum">
              <a:rPr lang="fi-FI" smtClean="0"/>
              <a:pPr/>
              <a:t>14</a:t>
            </a:fld>
            <a:endParaRPr lang="fi-FI"/>
          </a:p>
        </p:txBody>
      </p:sp>
    </p:spTree>
    <p:extLst>
      <p:ext uri="{BB962C8B-B14F-4D97-AF65-F5344CB8AC3E}">
        <p14:creationId xmlns:p14="http://schemas.microsoft.com/office/powerpoint/2010/main" val="3598549236"/>
      </p:ext>
    </p:extLst>
  </p:cSld>
  <p:clrMapOvr>
    <a:masterClrMapping/>
  </p:clrMapOvr>
  <p:transition spd="med">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z="2800" dirty="0" smtClean="0"/>
              <a:t>Rakennuksen vaikutus kodin luontaisiin mikrobipitoisuuksiin 1</a:t>
            </a:r>
            <a:endParaRPr lang="fi-FI" sz="2800" dirty="0"/>
          </a:p>
        </p:txBody>
      </p:sp>
      <p:sp>
        <p:nvSpPr>
          <p:cNvPr id="11" name="Content Placeholder 10"/>
          <p:cNvSpPr>
            <a:spLocks noGrp="1"/>
          </p:cNvSpPr>
          <p:nvPr>
            <p:ph idx="1"/>
          </p:nvPr>
        </p:nvSpPr>
        <p:spPr/>
        <p:txBody>
          <a:bodyPr/>
          <a:lstStyle/>
          <a:p>
            <a:r>
              <a:rPr lang="fi-FI" dirty="0" smtClean="0"/>
              <a:t>Rakennuksen ikä: vanha &gt; uusi (ei yksiselitteinen!)</a:t>
            </a:r>
          </a:p>
          <a:p>
            <a:r>
              <a:rPr lang="fi-FI" dirty="0" smtClean="0"/>
              <a:t>Rakennuksen tyyppi: </a:t>
            </a:r>
          </a:p>
          <a:p>
            <a:pPr lvl="1"/>
            <a:r>
              <a:rPr lang="fi-FI" dirty="0"/>
              <a:t>o</a:t>
            </a:r>
            <a:r>
              <a:rPr lang="fi-FI" dirty="0" smtClean="0"/>
              <a:t>makotitalo/paritalo &gt; rivitalo &gt; kerrostalo </a:t>
            </a:r>
          </a:p>
          <a:p>
            <a:r>
              <a:rPr lang="fi-FI" dirty="0" smtClean="0"/>
              <a:t>Rakenteet ja rakennusosat</a:t>
            </a:r>
          </a:p>
          <a:p>
            <a:pPr lvl="1"/>
            <a:r>
              <a:rPr lang="fi-FI" dirty="0"/>
              <a:t>e</a:t>
            </a:r>
            <a:r>
              <a:rPr lang="fi-FI" dirty="0" smtClean="0"/>
              <a:t>sim. puu &gt; betoni, alapohjat</a:t>
            </a:r>
          </a:p>
          <a:p>
            <a:r>
              <a:rPr lang="fi-FI" dirty="0" smtClean="0"/>
              <a:t>Ilmanvaihto: </a:t>
            </a:r>
          </a:p>
          <a:p>
            <a:pPr lvl="1"/>
            <a:r>
              <a:rPr lang="fi-FI" dirty="0" smtClean="0"/>
              <a:t>painovoimainen &gt; koneellinen poistoilma &gt; koneellinen tulo- ja poistoilma</a:t>
            </a:r>
          </a:p>
          <a:p>
            <a:pPr marL="0" indent="0">
              <a:buNone/>
            </a:pPr>
            <a:endParaRPr lang="fi-FI" dirty="0" smtClean="0"/>
          </a:p>
          <a:p>
            <a:endParaRPr lang="fi-FI" dirty="0"/>
          </a:p>
        </p:txBody>
      </p:sp>
      <p:sp>
        <p:nvSpPr>
          <p:cNvPr id="4" name="Date Placeholder 3"/>
          <p:cNvSpPr>
            <a:spLocks noGrp="1"/>
          </p:cNvSpPr>
          <p:nvPr>
            <p:ph type="dt" sz="half" idx="10"/>
          </p:nvPr>
        </p:nvSpPr>
        <p:spPr/>
        <p:txBody>
          <a:bodyPr/>
          <a:lstStyle/>
          <a:p>
            <a:pPr>
              <a:defRPr/>
            </a:pPr>
            <a:endParaRPr lang="fi-FI">
              <a:solidFill>
                <a:srgbClr val="FFFFFF"/>
              </a:solidFill>
            </a:endParaRPr>
          </a:p>
        </p:txBody>
      </p:sp>
      <p:pic>
        <p:nvPicPr>
          <p:cNvPr id="7577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785" t="19981" r="64823" b="51793"/>
          <a:stretch/>
        </p:blipFill>
        <p:spPr bwMode="auto">
          <a:xfrm>
            <a:off x="323529" y="4365104"/>
            <a:ext cx="2229172" cy="1756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577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7929" t="22834" r="65785" b="51794"/>
          <a:stretch/>
        </p:blipFill>
        <p:spPr bwMode="auto">
          <a:xfrm>
            <a:off x="2699792" y="4365104"/>
            <a:ext cx="2909044" cy="1754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5780"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7334" t="20615" r="62537" b="51635"/>
          <a:stretch/>
        </p:blipFill>
        <p:spPr bwMode="auto">
          <a:xfrm>
            <a:off x="5779032" y="4369171"/>
            <a:ext cx="3041440" cy="17508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961342" y="6093296"/>
            <a:ext cx="1887055" cy="307777"/>
          </a:xfrm>
          <a:prstGeom prst="rect">
            <a:avLst/>
          </a:prstGeom>
          <a:noFill/>
        </p:spPr>
        <p:txBody>
          <a:bodyPr wrap="none" rtlCol="0">
            <a:spAutoFit/>
          </a:bodyPr>
          <a:lstStyle/>
          <a:p>
            <a:pPr algn="ctr" fontAlgn="base">
              <a:spcBef>
                <a:spcPct val="0"/>
              </a:spcBef>
              <a:spcAft>
                <a:spcPct val="0"/>
              </a:spcAft>
            </a:pPr>
            <a:r>
              <a:rPr lang="fi-FI" sz="1400" dirty="0">
                <a:solidFill>
                  <a:srgbClr val="000000"/>
                </a:solidFill>
              </a:rPr>
              <a:t>Kuvat: </a:t>
            </a:r>
            <a:r>
              <a:rPr lang="fi-FI" sz="1400" dirty="0" err="1">
                <a:solidFill>
                  <a:srgbClr val="000000"/>
                </a:solidFill>
              </a:rPr>
              <a:t>Hometalkoot.fi</a:t>
            </a:r>
            <a:endParaRPr lang="fi-FI" sz="1400" dirty="0">
              <a:solidFill>
                <a:srgbClr val="000000"/>
              </a:solidFill>
            </a:endParaRPr>
          </a:p>
        </p:txBody>
      </p:sp>
      <p:sp>
        <p:nvSpPr>
          <p:cNvPr id="7" name="Dian numeron paikkamerkki 6"/>
          <p:cNvSpPr>
            <a:spLocks noGrp="1"/>
          </p:cNvSpPr>
          <p:nvPr>
            <p:ph type="sldNum" sz="quarter" idx="12"/>
          </p:nvPr>
        </p:nvSpPr>
        <p:spPr/>
        <p:txBody>
          <a:bodyPr/>
          <a:lstStyle/>
          <a:p>
            <a:fld id="{49246692-9764-4796-AF2E-897E79EBAFA7}" type="slidenum">
              <a:rPr lang="fi-FI" smtClean="0"/>
              <a:pPr/>
              <a:t>15</a:t>
            </a:fld>
            <a:endParaRPr lang="fi-FI"/>
          </a:p>
        </p:txBody>
      </p:sp>
    </p:spTree>
    <p:extLst>
      <p:ext uri="{BB962C8B-B14F-4D97-AF65-F5344CB8AC3E}">
        <p14:creationId xmlns:p14="http://schemas.microsoft.com/office/powerpoint/2010/main" val="2839918384"/>
      </p:ext>
    </p:extLst>
  </p:cSld>
  <p:clrMapOvr>
    <a:masterClrMapping/>
  </p:clrMapOvr>
  <p:transition spd="med">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i-FI" dirty="0" smtClean="0"/>
              <a:t>Rakennuksen vaikutus kodin luontaisiin mikrobipitoisuuksiin 2</a:t>
            </a:r>
            <a:endParaRPr lang="fi-FI" dirty="0"/>
          </a:p>
        </p:txBody>
      </p:sp>
      <p:sp>
        <p:nvSpPr>
          <p:cNvPr id="3" name="Content Placeholder 2"/>
          <p:cNvSpPr>
            <a:spLocks noGrp="1"/>
          </p:cNvSpPr>
          <p:nvPr>
            <p:ph idx="1"/>
          </p:nvPr>
        </p:nvSpPr>
        <p:spPr/>
        <p:txBody>
          <a:bodyPr/>
          <a:lstStyle/>
          <a:p>
            <a:r>
              <a:rPr lang="fi-FI" dirty="0" smtClean="0"/>
              <a:t>Kellari: </a:t>
            </a:r>
          </a:p>
          <a:p>
            <a:pPr lvl="1"/>
            <a:r>
              <a:rPr lang="fi-FI" dirty="0" smtClean="0"/>
              <a:t>on kellari &gt; ei ole kellaria</a:t>
            </a:r>
          </a:p>
          <a:p>
            <a:r>
              <a:rPr lang="fi-FI" dirty="0" smtClean="0"/>
              <a:t>Tulisija/ polttopuut: </a:t>
            </a:r>
            <a:endParaRPr lang="fi-FI" dirty="0"/>
          </a:p>
          <a:p>
            <a:pPr lvl="1"/>
            <a:r>
              <a:rPr lang="fi-FI" dirty="0" smtClean="0"/>
              <a:t>tulisija on ja sitä käytetään &gt; ei ole tai ei käytetä</a:t>
            </a:r>
          </a:p>
          <a:p>
            <a:pPr marL="0" indent="0">
              <a:buNone/>
            </a:pPr>
            <a:r>
              <a:rPr lang="fi-FI" dirty="0" smtClean="0"/>
              <a:t> </a:t>
            </a:r>
          </a:p>
          <a:p>
            <a:endParaRPr lang="fi-FI" dirty="0"/>
          </a:p>
          <a:p>
            <a:endParaRPr lang="fi-FI" dirty="0" smtClean="0"/>
          </a:p>
          <a:p>
            <a:endParaRPr lang="fi-FI" dirty="0"/>
          </a:p>
          <a:p>
            <a:pPr marL="0" indent="0">
              <a:buNone/>
            </a:pPr>
            <a:endParaRPr lang="fi-FI" sz="1800" dirty="0" smtClean="0">
              <a:solidFill>
                <a:srgbClr val="FF0000"/>
              </a:solidFill>
            </a:endParaRPr>
          </a:p>
          <a:p>
            <a:pPr marL="0" indent="0">
              <a:buNone/>
            </a:pPr>
            <a:r>
              <a:rPr lang="fi-FI" sz="1800" dirty="0" smtClean="0">
                <a:solidFill>
                  <a:srgbClr val="FF0000"/>
                </a:solidFill>
              </a:rPr>
              <a:t>**</a:t>
            </a:r>
            <a:r>
              <a:rPr lang="fi-FI" sz="1800" dirty="0" smtClean="0"/>
              <a:t> hyvin suuntaa-antavia, tutkimuskohtaisia</a:t>
            </a:r>
            <a:endParaRPr lang="fi-FI" sz="1800" dirty="0"/>
          </a:p>
          <a:p>
            <a:endParaRPr lang="fi-FI" dirty="0"/>
          </a:p>
        </p:txBody>
      </p:sp>
      <p:sp>
        <p:nvSpPr>
          <p:cNvPr id="4" name="Date Placeholder 3"/>
          <p:cNvSpPr>
            <a:spLocks noGrp="1"/>
          </p:cNvSpPr>
          <p:nvPr>
            <p:ph type="dt" sz="half" idx="10"/>
          </p:nvPr>
        </p:nvSpPr>
        <p:spPr/>
        <p:txBody>
          <a:bodyPr/>
          <a:lstStyle/>
          <a:p>
            <a:pPr>
              <a:defRPr/>
            </a:pPr>
            <a:endParaRPr lang="fi-FI">
              <a:solidFill>
                <a:srgbClr val="FFFFFF"/>
              </a:solidFill>
            </a:endParaRPr>
          </a:p>
        </p:txBody>
      </p:sp>
      <p:pic>
        <p:nvPicPr>
          <p:cNvPr id="768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3837" y="3121374"/>
            <a:ext cx="2433106" cy="16387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680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38156"/>
          <a:stretch/>
        </p:blipFill>
        <p:spPr bwMode="auto">
          <a:xfrm>
            <a:off x="3493691" y="3107670"/>
            <a:ext cx="1553164" cy="16763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680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19929" y="3138474"/>
            <a:ext cx="2544245" cy="1645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7884368" y="6224376"/>
            <a:ext cx="1088760" cy="230832"/>
          </a:xfrm>
          <a:prstGeom prst="rect">
            <a:avLst/>
          </a:prstGeom>
          <a:noFill/>
        </p:spPr>
        <p:txBody>
          <a:bodyPr wrap="none" rtlCol="0">
            <a:spAutoFit/>
          </a:bodyPr>
          <a:lstStyle/>
          <a:p>
            <a:pPr algn="ctr" fontAlgn="base">
              <a:spcBef>
                <a:spcPct val="0"/>
              </a:spcBef>
              <a:spcAft>
                <a:spcPct val="0"/>
              </a:spcAft>
            </a:pPr>
            <a:r>
              <a:rPr lang="fi-FI" sz="900" dirty="0">
                <a:solidFill>
                  <a:srgbClr val="000000"/>
                </a:solidFill>
              </a:rPr>
              <a:t>Kuvat: </a:t>
            </a:r>
            <a:r>
              <a:rPr lang="fi-FI" sz="900" dirty="0" err="1">
                <a:solidFill>
                  <a:srgbClr val="000000"/>
                </a:solidFill>
              </a:rPr>
              <a:t>Suomela.fi</a:t>
            </a:r>
            <a:endParaRPr lang="fi-FI" sz="900" dirty="0">
              <a:solidFill>
                <a:srgbClr val="000000"/>
              </a:solidFill>
            </a:endParaRPr>
          </a:p>
        </p:txBody>
      </p:sp>
      <p:sp>
        <p:nvSpPr>
          <p:cNvPr id="8" name="Dian numeron paikkamerkki 7"/>
          <p:cNvSpPr>
            <a:spLocks noGrp="1"/>
          </p:cNvSpPr>
          <p:nvPr>
            <p:ph type="sldNum" sz="quarter" idx="12"/>
          </p:nvPr>
        </p:nvSpPr>
        <p:spPr/>
        <p:txBody>
          <a:bodyPr/>
          <a:lstStyle/>
          <a:p>
            <a:fld id="{49246692-9764-4796-AF2E-897E79EBAFA7}" type="slidenum">
              <a:rPr lang="fi-FI" smtClean="0"/>
              <a:pPr/>
              <a:t>16</a:t>
            </a:fld>
            <a:endParaRPr lang="fi-FI"/>
          </a:p>
        </p:txBody>
      </p:sp>
    </p:spTree>
    <p:extLst>
      <p:ext uri="{BB962C8B-B14F-4D97-AF65-F5344CB8AC3E}">
        <p14:creationId xmlns:p14="http://schemas.microsoft.com/office/powerpoint/2010/main" val="1096063627"/>
      </p:ext>
    </p:extLst>
  </p:cSld>
  <p:clrMapOvr>
    <a:masterClrMapping/>
  </p:clrMapOvr>
  <p:transition spd="med">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6136" y="2420888"/>
            <a:ext cx="3046859" cy="3816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a:bodyPr>
          <a:lstStyle/>
          <a:p>
            <a:r>
              <a:rPr lang="fi-FI" dirty="0" smtClean="0"/>
              <a:t>Elintapojen vaikutus kodin mikrobipitoisuuksiin</a:t>
            </a:r>
            <a:endParaRPr lang="fi-FI" dirty="0"/>
          </a:p>
        </p:txBody>
      </p:sp>
      <p:sp>
        <p:nvSpPr>
          <p:cNvPr id="3" name="Content Placeholder 2"/>
          <p:cNvSpPr>
            <a:spLocks noGrp="1"/>
          </p:cNvSpPr>
          <p:nvPr>
            <p:ph idx="1"/>
          </p:nvPr>
        </p:nvSpPr>
        <p:spPr/>
        <p:txBody>
          <a:bodyPr/>
          <a:lstStyle/>
          <a:p>
            <a:r>
              <a:rPr lang="fi-FI" dirty="0" smtClean="0"/>
              <a:t>Siivous: siivotaan harvoin &gt; siivotaan usein </a:t>
            </a:r>
          </a:p>
          <a:p>
            <a:r>
              <a:rPr lang="fi-FI" dirty="0" smtClean="0"/>
              <a:t>Pölyn määrä: paljon pölyä &gt; vähän pölyä</a:t>
            </a:r>
          </a:p>
          <a:p>
            <a:r>
              <a:rPr lang="fi-FI" dirty="0" smtClean="0"/>
              <a:t>Lemmikkieläimet: </a:t>
            </a:r>
          </a:p>
          <a:p>
            <a:r>
              <a:rPr lang="fi-FI" dirty="0" smtClean="0"/>
              <a:t>on kissoja ja koiria &gt; ei ole</a:t>
            </a:r>
          </a:p>
          <a:p>
            <a:r>
              <a:rPr lang="fi-FI" dirty="0" smtClean="0"/>
              <a:t>Oleskellaanko työvaatteet </a:t>
            </a:r>
            <a:br>
              <a:rPr lang="fi-FI" dirty="0" smtClean="0"/>
            </a:br>
            <a:r>
              <a:rPr lang="fi-FI" dirty="0" smtClean="0"/>
              <a:t>päällä sisätiloissa: </a:t>
            </a:r>
            <a:br>
              <a:rPr lang="fi-FI" dirty="0" smtClean="0"/>
            </a:br>
            <a:r>
              <a:rPr lang="fi-FI" dirty="0" smtClean="0"/>
              <a:t>kyllä &gt; joskus &gt; ei ollenkaan</a:t>
            </a:r>
          </a:p>
          <a:p>
            <a:endParaRPr lang="fi-FI" dirty="0" smtClean="0"/>
          </a:p>
          <a:p>
            <a:endParaRPr lang="fi-FI" dirty="0"/>
          </a:p>
        </p:txBody>
      </p:sp>
      <p:sp>
        <p:nvSpPr>
          <p:cNvPr id="4" name="Date Placeholder 3"/>
          <p:cNvSpPr>
            <a:spLocks noGrp="1"/>
          </p:cNvSpPr>
          <p:nvPr>
            <p:ph type="dt" sz="half" idx="10"/>
          </p:nvPr>
        </p:nvSpPr>
        <p:spPr/>
        <p:txBody>
          <a:bodyPr/>
          <a:lstStyle/>
          <a:p>
            <a:pPr>
              <a:defRPr/>
            </a:pPr>
            <a:endParaRPr lang="fi-FI">
              <a:solidFill>
                <a:srgbClr val="FFFFFF"/>
              </a:solidFill>
            </a:endParaRPr>
          </a:p>
        </p:txBody>
      </p:sp>
      <p:pic>
        <p:nvPicPr>
          <p:cNvPr id="778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6149" y="4494457"/>
            <a:ext cx="2553723" cy="1785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807885" y="6279754"/>
            <a:ext cx="857927" cy="246221"/>
          </a:xfrm>
          <a:prstGeom prst="rect">
            <a:avLst/>
          </a:prstGeom>
          <a:noFill/>
        </p:spPr>
        <p:txBody>
          <a:bodyPr wrap="none" rtlCol="0">
            <a:spAutoFit/>
          </a:bodyPr>
          <a:lstStyle/>
          <a:p>
            <a:pPr algn="ctr" fontAlgn="base">
              <a:spcBef>
                <a:spcPct val="0"/>
              </a:spcBef>
              <a:spcAft>
                <a:spcPct val="0"/>
              </a:spcAft>
            </a:pPr>
            <a:r>
              <a:rPr lang="fi-FI" sz="1000" dirty="0">
                <a:solidFill>
                  <a:srgbClr val="000000"/>
                </a:solidFill>
              </a:rPr>
              <a:t>Kuva: Orion</a:t>
            </a:r>
          </a:p>
        </p:txBody>
      </p:sp>
      <p:sp>
        <p:nvSpPr>
          <p:cNvPr id="8" name="TextBox 7"/>
          <p:cNvSpPr txBox="1"/>
          <p:nvPr/>
        </p:nvSpPr>
        <p:spPr>
          <a:xfrm>
            <a:off x="6076407" y="6165304"/>
            <a:ext cx="1197764" cy="261610"/>
          </a:xfrm>
          <a:prstGeom prst="rect">
            <a:avLst/>
          </a:prstGeom>
          <a:noFill/>
        </p:spPr>
        <p:txBody>
          <a:bodyPr wrap="none" rtlCol="0">
            <a:spAutoFit/>
          </a:bodyPr>
          <a:lstStyle/>
          <a:p>
            <a:pPr algn="ctr" fontAlgn="base">
              <a:spcBef>
                <a:spcPct val="0"/>
              </a:spcBef>
              <a:spcAft>
                <a:spcPct val="0"/>
              </a:spcAft>
            </a:pPr>
            <a:r>
              <a:rPr lang="fi-FI" sz="1050" dirty="0">
                <a:solidFill>
                  <a:srgbClr val="000000"/>
                </a:solidFill>
              </a:rPr>
              <a:t>Kuva: </a:t>
            </a:r>
            <a:r>
              <a:rPr lang="fi-FI" sz="1050" dirty="0" err="1">
                <a:solidFill>
                  <a:srgbClr val="000000"/>
                </a:solidFill>
              </a:rPr>
              <a:t>Wikipedia</a:t>
            </a:r>
            <a:endParaRPr lang="fi-FI" sz="1050" dirty="0">
              <a:solidFill>
                <a:srgbClr val="000000"/>
              </a:solidFill>
            </a:endParaRPr>
          </a:p>
        </p:txBody>
      </p:sp>
      <p:pic>
        <p:nvPicPr>
          <p:cNvPr id="778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8956" y="4077072"/>
            <a:ext cx="1633172" cy="18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4209180" y="5877272"/>
            <a:ext cx="1060874" cy="253916"/>
          </a:xfrm>
          <a:prstGeom prst="rect">
            <a:avLst/>
          </a:prstGeom>
          <a:noFill/>
        </p:spPr>
        <p:txBody>
          <a:bodyPr wrap="square" rtlCol="0">
            <a:spAutoFit/>
          </a:bodyPr>
          <a:lstStyle/>
          <a:p>
            <a:pPr algn="ctr" fontAlgn="base">
              <a:spcBef>
                <a:spcPct val="0"/>
              </a:spcBef>
              <a:spcAft>
                <a:spcPct val="0"/>
              </a:spcAft>
            </a:pPr>
            <a:r>
              <a:rPr lang="fi-FI" sz="1000" dirty="0">
                <a:solidFill>
                  <a:srgbClr val="000000"/>
                </a:solidFill>
              </a:rPr>
              <a:t>Kuva: </a:t>
            </a:r>
            <a:r>
              <a:rPr lang="fi-FI" sz="1000" dirty="0" err="1">
                <a:solidFill>
                  <a:srgbClr val="000000"/>
                </a:solidFill>
              </a:rPr>
              <a:t>Dimex</a:t>
            </a:r>
            <a:endParaRPr lang="fi-FI" sz="1000" dirty="0">
              <a:solidFill>
                <a:srgbClr val="000000"/>
              </a:solidFill>
            </a:endParaRPr>
          </a:p>
        </p:txBody>
      </p:sp>
      <p:sp>
        <p:nvSpPr>
          <p:cNvPr id="9" name="Dian numeron paikkamerkki 8"/>
          <p:cNvSpPr>
            <a:spLocks noGrp="1"/>
          </p:cNvSpPr>
          <p:nvPr>
            <p:ph type="sldNum" sz="quarter" idx="12"/>
          </p:nvPr>
        </p:nvSpPr>
        <p:spPr/>
        <p:txBody>
          <a:bodyPr/>
          <a:lstStyle/>
          <a:p>
            <a:fld id="{49246692-9764-4796-AF2E-897E79EBAFA7}" type="slidenum">
              <a:rPr lang="fi-FI" smtClean="0"/>
              <a:pPr/>
              <a:t>17</a:t>
            </a:fld>
            <a:endParaRPr lang="fi-FI"/>
          </a:p>
        </p:txBody>
      </p:sp>
    </p:spTree>
    <p:extLst>
      <p:ext uri="{BB962C8B-B14F-4D97-AF65-F5344CB8AC3E}">
        <p14:creationId xmlns:p14="http://schemas.microsoft.com/office/powerpoint/2010/main" val="3597733567"/>
      </p:ext>
    </p:extLst>
  </p:cSld>
  <p:clrMapOvr>
    <a:masterClrMapping/>
  </p:clrMapOvr>
  <p:transition spd="med">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p:txBody>
          <a:bodyPr/>
          <a:lstStyle/>
          <a:p>
            <a:r>
              <a:rPr lang="fi-FI" altLang="fi-FI" dirty="0" smtClean="0"/>
              <a:t>Myös monissa töissä altistutaan biologisille tekijöille </a:t>
            </a:r>
            <a:endParaRPr lang="en-US" altLang="fi-FI" dirty="0"/>
          </a:p>
        </p:txBody>
      </p:sp>
      <p:sp>
        <p:nvSpPr>
          <p:cNvPr id="157699" name="Rectangle 3"/>
          <p:cNvSpPr>
            <a:spLocks noGrp="1" noChangeArrowheads="1"/>
          </p:cNvSpPr>
          <p:nvPr>
            <p:ph idx="1"/>
          </p:nvPr>
        </p:nvSpPr>
        <p:spPr/>
        <p:txBody>
          <a:bodyPr/>
          <a:lstStyle/>
          <a:p>
            <a:r>
              <a:rPr lang="fi-FI" altLang="fi-FI" dirty="0"/>
              <a:t>T</a:t>
            </a:r>
            <a:r>
              <a:rPr lang="fi-FI" altLang="fi-FI" dirty="0" smtClean="0"/>
              <a:t>erveyden- ja sairaanhoitotyö (potilaat)</a:t>
            </a:r>
          </a:p>
          <a:p>
            <a:r>
              <a:rPr lang="fi-FI" altLang="fi-FI" dirty="0" smtClean="0"/>
              <a:t>Maataloustyö (rehut, kuivikkeet)</a:t>
            </a:r>
          </a:p>
          <a:p>
            <a:r>
              <a:rPr lang="fi-FI" altLang="fi-FI" dirty="0"/>
              <a:t>T</a:t>
            </a:r>
            <a:r>
              <a:rPr lang="fi-FI" altLang="fi-FI" dirty="0" smtClean="0"/>
              <a:t>yö elintarviketehtaissa (raaka-aineet)</a:t>
            </a:r>
          </a:p>
          <a:p>
            <a:r>
              <a:rPr lang="fi-FI" altLang="fi-FI" dirty="0"/>
              <a:t>T</a:t>
            </a:r>
            <a:r>
              <a:rPr lang="fi-FI" altLang="fi-FI" dirty="0" smtClean="0"/>
              <a:t>yö metalliteollisuudessa (leikkuunesteet)</a:t>
            </a:r>
          </a:p>
          <a:p>
            <a:r>
              <a:rPr lang="fi-FI" altLang="fi-FI" dirty="0"/>
              <a:t>T</a:t>
            </a:r>
            <a:r>
              <a:rPr lang="fi-FI" altLang="fi-FI" dirty="0" smtClean="0"/>
              <a:t>yö puunjalostusteollisuudessa tai lämmöntuotannossa (puu, hake, turve)</a:t>
            </a:r>
          </a:p>
          <a:p>
            <a:r>
              <a:rPr lang="fi-FI" altLang="fi-FI" dirty="0"/>
              <a:t>T</a:t>
            </a:r>
            <a:r>
              <a:rPr lang="fi-FI" altLang="fi-FI" dirty="0" smtClean="0"/>
              <a:t>yö eläinten ja eläinperäisten tuotteiden parissa (zoonoosit)</a:t>
            </a:r>
          </a:p>
          <a:p>
            <a:r>
              <a:rPr lang="fi-FI" altLang="fi-FI" dirty="0"/>
              <a:t>T</a:t>
            </a:r>
            <a:r>
              <a:rPr lang="fi-FI" altLang="fi-FI" dirty="0" smtClean="0"/>
              <a:t>yö kliinisissä, mikrobiologisissa ja eläinlääke-tieteellisissä laboratorioissa (näytteet)</a:t>
            </a:r>
          </a:p>
          <a:p>
            <a:r>
              <a:rPr lang="fi-FI" altLang="fi-FI" dirty="0"/>
              <a:t>T</a:t>
            </a:r>
            <a:r>
              <a:rPr lang="fi-FI" altLang="fi-FI" dirty="0" smtClean="0"/>
              <a:t>yö jätteenkäsittelylaitoksissa (jäte)</a:t>
            </a:r>
          </a:p>
          <a:p>
            <a:r>
              <a:rPr lang="fi-FI" altLang="fi-FI" dirty="0"/>
              <a:t>T</a:t>
            </a:r>
            <a:r>
              <a:rPr lang="fi-FI" altLang="fi-FI" dirty="0" smtClean="0"/>
              <a:t>yö jätevedenpuhdistamoissa (jätevesi)</a:t>
            </a:r>
          </a:p>
          <a:p>
            <a:r>
              <a:rPr lang="fi-FI" altLang="fi-FI" dirty="0"/>
              <a:t>T</a:t>
            </a:r>
            <a:r>
              <a:rPr lang="fi-FI" altLang="fi-FI" dirty="0" smtClean="0"/>
              <a:t>yö kosteus- ja homevauriorakennuksissa</a:t>
            </a:r>
          </a:p>
          <a:p>
            <a:endParaRPr lang="en-US" altLang="fi-FI" dirty="0"/>
          </a:p>
        </p:txBody>
      </p:sp>
      <p:graphicFrame>
        <p:nvGraphicFramePr>
          <p:cNvPr id="157700" name="Object 4"/>
          <p:cNvGraphicFramePr>
            <a:graphicFrameLocks noChangeAspect="1"/>
          </p:cNvGraphicFramePr>
          <p:nvPr>
            <p:extLst>
              <p:ext uri="{D42A27DB-BD31-4B8C-83A1-F6EECF244321}">
                <p14:modId xmlns:p14="http://schemas.microsoft.com/office/powerpoint/2010/main" val="827761092"/>
              </p:ext>
            </p:extLst>
          </p:nvPr>
        </p:nvGraphicFramePr>
        <p:xfrm>
          <a:off x="6184900" y="4653136"/>
          <a:ext cx="1490663" cy="1208088"/>
        </p:xfrm>
        <a:graphic>
          <a:graphicData uri="http://schemas.openxmlformats.org/presentationml/2006/ole">
            <mc:AlternateContent xmlns:mc="http://schemas.openxmlformats.org/markup-compatibility/2006">
              <mc:Choice xmlns:v="urn:schemas-microsoft-com:vml" Requires="v">
                <p:oleObj spid="_x0000_s5302" name="Clip" r:id="rId4" imgW="1762560" imgH="1429200" progId="MS_ClipArt_Gallery.2">
                  <p:embed/>
                </p:oleObj>
              </mc:Choice>
              <mc:Fallback>
                <p:oleObj name="Clip" r:id="rId4" imgW="1762560" imgH="1429200" progId="MS_ClipArt_Gallery.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84900" y="4653136"/>
                        <a:ext cx="1490663" cy="1208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7701" name="Object 5"/>
          <p:cNvGraphicFramePr>
            <a:graphicFrameLocks noChangeAspect="1"/>
          </p:cNvGraphicFramePr>
          <p:nvPr>
            <p:extLst>
              <p:ext uri="{D42A27DB-BD31-4B8C-83A1-F6EECF244321}">
                <p14:modId xmlns:p14="http://schemas.microsoft.com/office/powerpoint/2010/main" val="2228457364"/>
              </p:ext>
            </p:extLst>
          </p:nvPr>
        </p:nvGraphicFramePr>
        <p:xfrm>
          <a:off x="7659507" y="1417042"/>
          <a:ext cx="1195388" cy="1371600"/>
        </p:xfrm>
        <a:graphic>
          <a:graphicData uri="http://schemas.openxmlformats.org/presentationml/2006/ole">
            <mc:AlternateContent xmlns:mc="http://schemas.openxmlformats.org/markup-compatibility/2006">
              <mc:Choice xmlns:v="urn:schemas-microsoft-com:vml" Requires="v">
                <p:oleObj spid="_x0000_s5303" name="Clip" r:id="rId6" imgW="2244960" imgH="2575800" progId="MS_ClipArt_Gallery.2">
                  <p:embed/>
                </p:oleObj>
              </mc:Choice>
              <mc:Fallback>
                <p:oleObj name="Clip" r:id="rId6" imgW="2244960" imgH="2575800" progId="MS_ClipArt_Gallery.2">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59507" y="1417042"/>
                        <a:ext cx="1195388"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7702" name="Object 6"/>
          <p:cNvGraphicFramePr>
            <a:graphicFrameLocks noChangeAspect="1"/>
          </p:cNvGraphicFramePr>
          <p:nvPr>
            <p:extLst>
              <p:ext uri="{D42A27DB-BD31-4B8C-83A1-F6EECF244321}">
                <p14:modId xmlns:p14="http://schemas.microsoft.com/office/powerpoint/2010/main" val="4203888559"/>
              </p:ext>
            </p:extLst>
          </p:nvPr>
        </p:nvGraphicFramePr>
        <p:xfrm>
          <a:off x="6184900" y="1484784"/>
          <a:ext cx="977900" cy="1371600"/>
        </p:xfrm>
        <a:graphic>
          <a:graphicData uri="http://schemas.openxmlformats.org/presentationml/2006/ole">
            <mc:AlternateContent xmlns:mc="http://schemas.openxmlformats.org/markup-compatibility/2006">
              <mc:Choice xmlns:v="urn:schemas-microsoft-com:vml" Requires="v">
                <p:oleObj spid="_x0000_s5304" name="Clip" r:id="rId8" imgW="1301760" imgH="1827720" progId="MS_ClipArt_Gallery.2">
                  <p:embed/>
                </p:oleObj>
              </mc:Choice>
              <mc:Fallback>
                <p:oleObj name="Clip" r:id="rId8" imgW="1301760" imgH="1827720" progId="MS_ClipArt_Gallery.2">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84900" y="1484784"/>
                        <a:ext cx="977900"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Päivämäärän paikkamerkki 1"/>
          <p:cNvSpPr>
            <a:spLocks noGrp="1"/>
          </p:cNvSpPr>
          <p:nvPr>
            <p:ph type="dt" sz="half" idx="10"/>
          </p:nvPr>
        </p:nvSpPr>
        <p:spPr/>
        <p:txBody>
          <a:bodyPr/>
          <a:lstStyle/>
          <a:p>
            <a:endParaRPr lang="fi-FI"/>
          </a:p>
        </p:txBody>
      </p:sp>
      <p:sp>
        <p:nvSpPr>
          <p:cNvPr id="3" name="Dian numeron paikkamerkki 2"/>
          <p:cNvSpPr>
            <a:spLocks noGrp="1"/>
          </p:cNvSpPr>
          <p:nvPr>
            <p:ph type="sldNum" sz="quarter" idx="12"/>
          </p:nvPr>
        </p:nvSpPr>
        <p:spPr/>
        <p:txBody>
          <a:bodyPr/>
          <a:lstStyle/>
          <a:p>
            <a:fld id="{49246692-9764-4796-AF2E-897E79EBAFA7}" type="slidenum">
              <a:rPr lang="fi-FI" smtClean="0"/>
              <a:pPr/>
              <a:t>18</a:t>
            </a:fld>
            <a:endParaRPr lang="fi-FI"/>
          </a:p>
        </p:txBody>
      </p:sp>
    </p:spTree>
    <p:extLst>
      <p:ext uri="{BB962C8B-B14F-4D97-AF65-F5344CB8AC3E}">
        <p14:creationId xmlns:p14="http://schemas.microsoft.com/office/powerpoint/2010/main" val="85015794"/>
      </p:ext>
    </p:extLst>
  </p:cSld>
  <p:clrMapOvr>
    <a:masterClrMapping/>
  </p:clrMapOvr>
  <p:transition spd="med">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p:txBody>
          <a:bodyPr>
            <a:normAutofit/>
          </a:bodyPr>
          <a:lstStyle/>
          <a:p>
            <a:r>
              <a:rPr lang="en-GB" altLang="fi-FI" dirty="0" err="1"/>
              <a:t>Biologiset</a:t>
            </a:r>
            <a:r>
              <a:rPr lang="en-GB" altLang="fi-FI" dirty="0"/>
              <a:t> </a:t>
            </a:r>
            <a:r>
              <a:rPr lang="en-GB" altLang="fi-FI" dirty="0" err="1"/>
              <a:t>tekijät</a:t>
            </a:r>
            <a:r>
              <a:rPr lang="en-GB" altLang="fi-FI" dirty="0"/>
              <a:t> </a:t>
            </a:r>
            <a:r>
              <a:rPr lang="en-GB" altLang="fi-FI" dirty="0" err="1"/>
              <a:t>voivat</a:t>
            </a:r>
            <a:r>
              <a:rPr lang="en-GB" altLang="fi-FI" dirty="0"/>
              <a:t> </a:t>
            </a:r>
            <a:r>
              <a:rPr lang="en-GB" altLang="fi-FI" dirty="0" err="1"/>
              <a:t>aiheuttaa</a:t>
            </a:r>
            <a:r>
              <a:rPr lang="en-GB" altLang="fi-FI" dirty="0"/>
              <a:t> </a:t>
            </a:r>
            <a:r>
              <a:rPr lang="en-GB" altLang="fi-FI" dirty="0" err="1"/>
              <a:t>ammattitauteja</a:t>
            </a:r>
            <a:r>
              <a:rPr lang="en-GB" altLang="fi-FI" dirty="0"/>
              <a:t> </a:t>
            </a:r>
            <a:r>
              <a:rPr lang="en-GB" altLang="fi-FI" dirty="0" err="1"/>
              <a:t>monilla</a:t>
            </a:r>
            <a:r>
              <a:rPr lang="en-GB" altLang="fi-FI" dirty="0"/>
              <a:t> </a:t>
            </a:r>
            <a:r>
              <a:rPr lang="en-GB" altLang="fi-FI" dirty="0" err="1"/>
              <a:t>aloilla</a:t>
            </a:r>
            <a:endParaRPr lang="en-GB" altLang="fi-FI" dirty="0"/>
          </a:p>
        </p:txBody>
      </p:sp>
      <p:sp>
        <p:nvSpPr>
          <p:cNvPr id="163843" name="Rectangle 3"/>
          <p:cNvSpPr>
            <a:spLocks noGrp="1" noChangeArrowheads="1"/>
          </p:cNvSpPr>
          <p:nvPr>
            <p:ph sz="half" idx="1"/>
          </p:nvPr>
        </p:nvSpPr>
        <p:spPr>
          <a:xfrm>
            <a:off x="976486" y="1609548"/>
            <a:ext cx="3668712" cy="4392614"/>
          </a:xfrm>
        </p:spPr>
        <p:txBody>
          <a:bodyPr>
            <a:normAutofit/>
          </a:bodyPr>
          <a:lstStyle/>
          <a:p>
            <a:pPr marL="0" indent="0" eaLnBrk="0" hangingPunct="0">
              <a:lnSpc>
                <a:spcPct val="90000"/>
              </a:lnSpc>
              <a:buClr>
                <a:schemeClr val="accent1"/>
              </a:buClr>
              <a:buNone/>
            </a:pPr>
            <a:r>
              <a:rPr lang="en-GB" altLang="fi-FI" sz="1800" dirty="0" err="1"/>
              <a:t>Maatalous</a:t>
            </a:r>
            <a:r>
              <a:rPr lang="en-GB" altLang="fi-FI" sz="1800" dirty="0"/>
              <a:t> (</a:t>
            </a:r>
            <a:r>
              <a:rPr lang="en-GB" altLang="fi-FI" sz="1800" dirty="0" err="1"/>
              <a:t>reilu</a:t>
            </a:r>
            <a:r>
              <a:rPr lang="en-GB" altLang="fi-FI" sz="1800" dirty="0"/>
              <a:t> 100/</a:t>
            </a:r>
            <a:r>
              <a:rPr lang="en-GB" altLang="fi-FI" sz="1800" dirty="0" err="1"/>
              <a:t>vuosi</a:t>
            </a:r>
            <a:r>
              <a:rPr lang="en-GB" altLang="fi-FI" sz="1800" dirty="0"/>
              <a:t>)</a:t>
            </a:r>
            <a:endParaRPr lang="en-US" altLang="fi-FI" sz="1800" dirty="0"/>
          </a:p>
          <a:p>
            <a:pPr marL="285750" lvl="2" indent="-285750" eaLnBrk="0" hangingPunct="0">
              <a:lnSpc>
                <a:spcPct val="90000"/>
              </a:lnSpc>
              <a:buClr>
                <a:schemeClr val="accent1"/>
              </a:buClr>
            </a:pPr>
            <a:r>
              <a:rPr lang="en-GB" altLang="fi-FI" sz="1800" dirty="0" err="1"/>
              <a:t>homeet</a:t>
            </a:r>
            <a:r>
              <a:rPr lang="en-GB" altLang="fi-FI" sz="1800" dirty="0"/>
              <a:t>, </a:t>
            </a:r>
            <a:r>
              <a:rPr lang="en-GB" altLang="fi-FI" sz="1800" dirty="0" err="1"/>
              <a:t>punkit</a:t>
            </a:r>
            <a:r>
              <a:rPr lang="en-GB" altLang="fi-FI" sz="1800" dirty="0"/>
              <a:t>, </a:t>
            </a:r>
            <a:r>
              <a:rPr lang="en-GB" altLang="fi-FI" sz="1800" dirty="0" err="1"/>
              <a:t>virukset</a:t>
            </a:r>
            <a:r>
              <a:rPr lang="en-GB" altLang="fi-FI" sz="1800" dirty="0"/>
              <a:t>, </a:t>
            </a:r>
            <a:r>
              <a:rPr lang="en-GB" altLang="fi-FI" sz="1800" dirty="0" err="1"/>
              <a:t>silsasienet</a:t>
            </a:r>
            <a:endParaRPr lang="en-GB" altLang="fi-FI" sz="1800" dirty="0"/>
          </a:p>
          <a:p>
            <a:pPr marL="0" indent="0" eaLnBrk="0" hangingPunct="0">
              <a:lnSpc>
                <a:spcPct val="90000"/>
              </a:lnSpc>
              <a:buClr>
                <a:schemeClr val="accent1"/>
              </a:buClr>
              <a:buNone/>
            </a:pPr>
            <a:r>
              <a:rPr lang="en-GB" altLang="fi-FI" sz="1800" dirty="0" err="1"/>
              <a:t>Terveydenhuolto</a:t>
            </a:r>
            <a:r>
              <a:rPr lang="en-GB" altLang="fi-FI" sz="1800" dirty="0"/>
              <a:t> (</a:t>
            </a:r>
            <a:r>
              <a:rPr lang="en-GB" altLang="fi-FI" sz="1800" dirty="0" err="1"/>
              <a:t>pari</a:t>
            </a:r>
            <a:r>
              <a:rPr lang="en-GB" altLang="fi-FI" sz="1800" dirty="0"/>
              <a:t> </a:t>
            </a:r>
            <a:r>
              <a:rPr lang="en-GB" altLang="fi-FI" sz="1800" dirty="0" err="1"/>
              <a:t>sataa</a:t>
            </a:r>
            <a:r>
              <a:rPr lang="en-GB" altLang="fi-FI" sz="1800" dirty="0"/>
              <a:t>/</a:t>
            </a:r>
            <a:r>
              <a:rPr lang="en-GB" altLang="fi-FI" sz="1800" dirty="0" err="1"/>
              <a:t>vuosi</a:t>
            </a:r>
            <a:r>
              <a:rPr lang="en-GB" altLang="fi-FI" sz="1800" dirty="0"/>
              <a:t>) </a:t>
            </a:r>
          </a:p>
          <a:p>
            <a:pPr marL="285750" lvl="2" indent="-285750" eaLnBrk="0" hangingPunct="0">
              <a:lnSpc>
                <a:spcPct val="90000"/>
              </a:lnSpc>
              <a:buClr>
                <a:schemeClr val="accent1"/>
              </a:buClr>
            </a:pPr>
            <a:r>
              <a:rPr lang="en-GB" altLang="fi-FI" sz="1800" dirty="0" err="1"/>
              <a:t>homeet</a:t>
            </a:r>
            <a:r>
              <a:rPr lang="en-GB" altLang="fi-FI" sz="1800" dirty="0"/>
              <a:t>, </a:t>
            </a:r>
            <a:r>
              <a:rPr lang="en-GB" altLang="fi-FI" sz="1800" dirty="0" err="1"/>
              <a:t>punkit</a:t>
            </a:r>
            <a:r>
              <a:rPr lang="en-GB" altLang="fi-FI" sz="1800" dirty="0"/>
              <a:t>, </a:t>
            </a:r>
            <a:r>
              <a:rPr lang="en-GB" altLang="fi-FI" sz="1800" dirty="0" err="1"/>
              <a:t>aktinobakteerit</a:t>
            </a:r>
            <a:r>
              <a:rPr lang="en-GB" altLang="fi-FI" sz="1800" dirty="0"/>
              <a:t>, </a:t>
            </a:r>
            <a:r>
              <a:rPr lang="en-GB" altLang="fi-FI" sz="1800" dirty="0" err="1"/>
              <a:t>virukset</a:t>
            </a:r>
            <a:endParaRPr lang="en-GB" altLang="fi-FI" sz="1800" dirty="0"/>
          </a:p>
          <a:p>
            <a:pPr marL="0" indent="0" eaLnBrk="0" hangingPunct="0">
              <a:lnSpc>
                <a:spcPct val="90000"/>
              </a:lnSpc>
              <a:buClr>
                <a:schemeClr val="accent1"/>
              </a:buClr>
              <a:buNone/>
            </a:pPr>
            <a:r>
              <a:rPr lang="en-GB" altLang="fi-FI" sz="1800" dirty="0" err="1"/>
              <a:t>Julkishallinto</a:t>
            </a:r>
            <a:r>
              <a:rPr lang="en-GB" altLang="fi-FI" sz="1800" dirty="0"/>
              <a:t> (</a:t>
            </a:r>
            <a:r>
              <a:rPr lang="en-GB" altLang="fi-FI" sz="1800" dirty="0" err="1"/>
              <a:t>noin</a:t>
            </a:r>
            <a:r>
              <a:rPr lang="en-GB" altLang="fi-FI" sz="1800" dirty="0"/>
              <a:t> </a:t>
            </a:r>
            <a:r>
              <a:rPr lang="en-GB" altLang="fi-FI" sz="1800" dirty="0" smtClean="0"/>
              <a:t>50/</a:t>
            </a:r>
            <a:r>
              <a:rPr lang="en-GB" altLang="fi-FI" sz="1800" dirty="0" err="1" smtClean="0"/>
              <a:t>vuosi</a:t>
            </a:r>
            <a:r>
              <a:rPr lang="en-GB" altLang="fi-FI" sz="1800" dirty="0" smtClean="0"/>
              <a:t>)</a:t>
            </a:r>
          </a:p>
          <a:p>
            <a:pPr marL="285750" lvl="2" indent="-285750" eaLnBrk="0" hangingPunct="0">
              <a:lnSpc>
                <a:spcPct val="90000"/>
              </a:lnSpc>
              <a:buClr>
                <a:schemeClr val="accent1"/>
              </a:buClr>
            </a:pPr>
            <a:r>
              <a:rPr lang="en-GB" altLang="fi-FI" sz="1800" dirty="0" err="1"/>
              <a:t>homeet</a:t>
            </a:r>
            <a:r>
              <a:rPr lang="en-GB" altLang="fi-FI" sz="1800" dirty="0"/>
              <a:t>, </a:t>
            </a:r>
            <a:r>
              <a:rPr lang="en-GB" altLang="fi-FI" sz="1800" dirty="0" err="1"/>
              <a:t>punkit</a:t>
            </a:r>
            <a:r>
              <a:rPr lang="en-GB" altLang="fi-FI" sz="1800" dirty="0"/>
              <a:t>, </a:t>
            </a:r>
            <a:r>
              <a:rPr lang="en-GB" altLang="fi-FI" sz="1800" dirty="0" err="1"/>
              <a:t>virukset</a:t>
            </a:r>
            <a:endParaRPr lang="en-GB" altLang="fi-FI" sz="1800" dirty="0"/>
          </a:p>
          <a:p>
            <a:pPr marL="0" indent="0" eaLnBrk="0" hangingPunct="0">
              <a:lnSpc>
                <a:spcPct val="90000"/>
              </a:lnSpc>
              <a:buClr>
                <a:schemeClr val="accent1"/>
              </a:buClr>
              <a:buNone/>
            </a:pPr>
            <a:r>
              <a:rPr lang="en-GB" altLang="fi-FI" sz="1800" dirty="0" err="1"/>
              <a:t>Koulutus</a:t>
            </a:r>
            <a:r>
              <a:rPr lang="en-GB" altLang="fi-FI" sz="1800" dirty="0"/>
              <a:t> (</a:t>
            </a:r>
            <a:r>
              <a:rPr lang="en-GB" altLang="fi-FI" sz="1800" dirty="0" err="1"/>
              <a:t>noin</a:t>
            </a:r>
            <a:r>
              <a:rPr lang="en-GB" altLang="fi-FI" sz="1800" dirty="0"/>
              <a:t> 100/</a:t>
            </a:r>
            <a:r>
              <a:rPr lang="en-GB" altLang="fi-FI" sz="1800" dirty="0" err="1"/>
              <a:t>vuosi</a:t>
            </a:r>
            <a:r>
              <a:rPr lang="en-GB" altLang="fi-FI" sz="1800" dirty="0"/>
              <a:t>) </a:t>
            </a:r>
          </a:p>
          <a:p>
            <a:pPr marL="285750" lvl="2" indent="-285750" eaLnBrk="0" hangingPunct="0">
              <a:lnSpc>
                <a:spcPct val="90000"/>
              </a:lnSpc>
              <a:buClr>
                <a:schemeClr val="accent1"/>
              </a:buClr>
            </a:pPr>
            <a:r>
              <a:rPr lang="en-GB" altLang="fi-FI" sz="1800" dirty="0" err="1"/>
              <a:t>homeet</a:t>
            </a:r>
            <a:endParaRPr lang="en-GB" altLang="fi-FI" sz="1800" dirty="0"/>
          </a:p>
          <a:p>
            <a:pPr>
              <a:lnSpc>
                <a:spcPct val="90000"/>
              </a:lnSpc>
              <a:buFontTx/>
              <a:buNone/>
            </a:pPr>
            <a:endParaRPr lang="en-GB" altLang="fi-FI" b="1" dirty="0"/>
          </a:p>
          <a:p>
            <a:pPr>
              <a:lnSpc>
                <a:spcPct val="90000"/>
              </a:lnSpc>
            </a:pPr>
            <a:endParaRPr lang="en-GB" altLang="fi-FI" sz="1600" b="1" dirty="0"/>
          </a:p>
        </p:txBody>
      </p:sp>
      <p:graphicFrame>
        <p:nvGraphicFramePr>
          <p:cNvPr id="163849" name="Object 9"/>
          <p:cNvGraphicFramePr>
            <a:graphicFrameLocks noGrp="1" noChangeAspect="1"/>
          </p:cNvGraphicFramePr>
          <p:nvPr>
            <p:ph sz="half" idx="2"/>
            <p:extLst>
              <p:ext uri="{D42A27DB-BD31-4B8C-83A1-F6EECF244321}">
                <p14:modId xmlns:p14="http://schemas.microsoft.com/office/powerpoint/2010/main" val="2097821707"/>
              </p:ext>
            </p:extLst>
          </p:nvPr>
        </p:nvGraphicFramePr>
        <p:xfrm>
          <a:off x="7669509" y="3417700"/>
          <a:ext cx="1464187" cy="1142827"/>
        </p:xfrm>
        <a:graphic>
          <a:graphicData uri="http://schemas.openxmlformats.org/presentationml/2006/ole">
            <mc:AlternateContent xmlns:mc="http://schemas.openxmlformats.org/markup-compatibility/2006">
              <mc:Choice xmlns:v="urn:schemas-microsoft-com:vml" Requires="v">
                <p:oleObj spid="_x0000_s8499" name="Clip" r:id="rId3" imgW="6697440" imgH="5227200" progId="MS_ClipArt_Gallery.2">
                  <p:embed/>
                </p:oleObj>
              </mc:Choice>
              <mc:Fallback>
                <p:oleObj name="Clip" r:id="rId3" imgW="6697440" imgH="5227200" progId="MS_ClipArt_Gallery.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9509" y="3417700"/>
                        <a:ext cx="1464187" cy="1142827"/>
                      </a:xfrm>
                      <a:prstGeom prst="rect">
                        <a:avLst/>
                      </a:prstGeom>
                    </p:spPr>
                  </p:pic>
                </p:oleObj>
              </mc:Fallback>
            </mc:AlternateContent>
          </a:graphicData>
        </a:graphic>
      </p:graphicFrame>
      <p:sp>
        <p:nvSpPr>
          <p:cNvPr id="163844" name="Rectangle 4"/>
          <p:cNvSpPr>
            <a:spLocks noChangeArrowheads="1"/>
          </p:cNvSpPr>
          <p:nvPr/>
        </p:nvSpPr>
        <p:spPr bwMode="auto">
          <a:xfrm>
            <a:off x="4876800" y="1484313"/>
            <a:ext cx="4267200"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buClr>
                <a:schemeClr val="accent1"/>
              </a:buClr>
            </a:pPr>
            <a:r>
              <a:rPr lang="en-GB" altLang="fi-FI" dirty="0" err="1"/>
              <a:t>Homeiden</a:t>
            </a:r>
            <a:r>
              <a:rPr lang="en-GB" altLang="fi-FI" dirty="0"/>
              <a:t> </a:t>
            </a:r>
            <a:r>
              <a:rPr lang="en-GB" altLang="fi-FI" dirty="0" err="1"/>
              <a:t>aiheuttamia</a:t>
            </a:r>
            <a:r>
              <a:rPr lang="en-GB" altLang="fi-FI" dirty="0"/>
              <a:t> </a:t>
            </a:r>
            <a:r>
              <a:rPr lang="en-GB" altLang="fi-FI" dirty="0" err="1"/>
              <a:t>ammattitauteja</a:t>
            </a:r>
            <a:r>
              <a:rPr lang="en-GB" altLang="fi-FI" dirty="0"/>
              <a:t> </a:t>
            </a:r>
            <a:r>
              <a:rPr lang="en-GB" altLang="fi-FI" dirty="0" err="1"/>
              <a:t>myös</a:t>
            </a:r>
            <a:r>
              <a:rPr lang="en-GB" altLang="fi-FI" dirty="0"/>
              <a:t> </a:t>
            </a:r>
            <a:r>
              <a:rPr lang="en-GB" altLang="fi-FI" dirty="0" err="1"/>
              <a:t>näillä</a:t>
            </a:r>
            <a:r>
              <a:rPr lang="en-GB" altLang="fi-FI" dirty="0"/>
              <a:t> </a:t>
            </a:r>
            <a:r>
              <a:rPr lang="en-GB" altLang="fi-FI" dirty="0" err="1" smtClean="0"/>
              <a:t>aloilla</a:t>
            </a:r>
            <a:r>
              <a:rPr lang="en-GB" altLang="fi-FI" dirty="0" smtClean="0"/>
              <a:t> (noin10/</a:t>
            </a:r>
            <a:r>
              <a:rPr lang="en-GB" altLang="fi-FI" dirty="0" err="1" smtClean="0"/>
              <a:t>vuosi</a:t>
            </a:r>
            <a:r>
              <a:rPr lang="en-GB" altLang="fi-FI" dirty="0" smtClean="0"/>
              <a:t>)</a:t>
            </a:r>
            <a:endParaRPr lang="en-GB" altLang="fi-FI" dirty="0"/>
          </a:p>
          <a:p>
            <a:pPr marL="285750" indent="-285750" eaLnBrk="0" hangingPunct="0">
              <a:buClr>
                <a:schemeClr val="accent1"/>
              </a:buClr>
              <a:buFont typeface="Arial" panose="020B0604020202020204" pitchFamily="34" charset="0"/>
              <a:buChar char="•"/>
            </a:pPr>
            <a:r>
              <a:rPr lang="en-GB" altLang="fi-FI" dirty="0" err="1" smtClean="0"/>
              <a:t>Vähittäiskauppa</a:t>
            </a:r>
            <a:endParaRPr lang="en-GB" altLang="fi-FI" dirty="0"/>
          </a:p>
          <a:p>
            <a:pPr marL="285750" indent="-285750" eaLnBrk="0" hangingPunct="0">
              <a:buClr>
                <a:schemeClr val="accent1"/>
              </a:buClr>
              <a:buFont typeface="Arial" panose="020B0604020202020204" pitchFamily="34" charset="0"/>
              <a:buChar char="•"/>
            </a:pPr>
            <a:r>
              <a:rPr lang="en-GB" altLang="fi-FI" dirty="0" err="1" smtClean="0"/>
              <a:t>Pankkitoiminta</a:t>
            </a:r>
            <a:r>
              <a:rPr lang="en-GB" altLang="fi-FI" dirty="0" smtClean="0"/>
              <a:t>  </a:t>
            </a:r>
            <a:endParaRPr lang="en-US" altLang="fi-FI" dirty="0"/>
          </a:p>
          <a:p>
            <a:pPr marL="285750" indent="-285750" eaLnBrk="0" hangingPunct="0">
              <a:buClr>
                <a:schemeClr val="accent1"/>
              </a:buClr>
              <a:buFont typeface="Arial" panose="020B0604020202020204" pitchFamily="34" charset="0"/>
              <a:buChar char="•"/>
            </a:pPr>
            <a:r>
              <a:rPr lang="en-GB" altLang="fi-FI" dirty="0" err="1" smtClean="0"/>
              <a:t>Järjestötoiminta</a:t>
            </a:r>
            <a:r>
              <a:rPr lang="en-GB" altLang="fi-FI" dirty="0" smtClean="0"/>
              <a:t> </a:t>
            </a:r>
            <a:r>
              <a:rPr lang="en-GB" altLang="fi-FI" dirty="0"/>
              <a:t>ja </a:t>
            </a:r>
            <a:r>
              <a:rPr lang="en-GB" altLang="fi-FI" dirty="0" err="1"/>
              <a:t>kulttuuri</a:t>
            </a:r>
            <a:r>
              <a:rPr lang="en-GB" altLang="fi-FI" dirty="0"/>
              <a:t>   </a:t>
            </a:r>
            <a:endParaRPr lang="en-GB" altLang="fi-FI" dirty="0" smtClean="0"/>
          </a:p>
          <a:p>
            <a:pPr marL="285750" indent="-285750" eaLnBrk="0" hangingPunct="0">
              <a:buClr>
                <a:schemeClr val="accent1"/>
              </a:buClr>
              <a:buFont typeface="Arial" panose="020B0604020202020204" pitchFamily="34" charset="0"/>
              <a:buChar char="•"/>
            </a:pPr>
            <a:r>
              <a:rPr kumimoji="1" lang="en-GB" altLang="fi-FI" dirty="0" err="1" smtClean="0"/>
              <a:t>Majoitus</a:t>
            </a:r>
            <a:r>
              <a:rPr kumimoji="1" lang="en-GB" altLang="fi-FI" dirty="0" smtClean="0"/>
              <a:t>- </a:t>
            </a:r>
            <a:r>
              <a:rPr kumimoji="1" lang="en-GB" altLang="fi-FI" dirty="0" err="1"/>
              <a:t>ravitsemistoiminta</a:t>
            </a:r>
            <a:r>
              <a:rPr kumimoji="1" lang="en-GB" altLang="fi-FI" dirty="0"/>
              <a:t> </a:t>
            </a:r>
            <a:r>
              <a:rPr kumimoji="1" lang="en-GB" altLang="fi-FI" dirty="0" smtClean="0"/>
              <a:t> </a:t>
            </a:r>
            <a:endParaRPr kumimoji="1" lang="en-GB" altLang="fi-FI" dirty="0"/>
          </a:p>
          <a:p>
            <a:pPr marL="285750" indent="-285750" eaLnBrk="0" hangingPunct="0">
              <a:buClr>
                <a:schemeClr val="accent1"/>
              </a:buClr>
              <a:buFont typeface="Arial" panose="020B0604020202020204" pitchFamily="34" charset="0"/>
              <a:buChar char="•"/>
            </a:pPr>
            <a:r>
              <a:rPr kumimoji="1" lang="en-GB" altLang="fi-FI" dirty="0" err="1" smtClean="0"/>
              <a:t>Rakentaminen</a:t>
            </a:r>
            <a:r>
              <a:rPr kumimoji="1" lang="en-GB" altLang="fi-FI" dirty="0" smtClean="0"/>
              <a:t> </a:t>
            </a:r>
            <a:endParaRPr kumimoji="1" lang="en-GB" altLang="fi-FI" dirty="0"/>
          </a:p>
          <a:p>
            <a:pPr marL="285750" indent="-285750" eaLnBrk="0" hangingPunct="0">
              <a:buClr>
                <a:schemeClr val="accent1"/>
              </a:buClr>
              <a:buFont typeface="Arial" panose="020B0604020202020204" pitchFamily="34" charset="0"/>
              <a:buChar char="•"/>
            </a:pPr>
            <a:r>
              <a:rPr kumimoji="1" lang="en-GB" altLang="fi-FI" dirty="0" err="1" smtClean="0"/>
              <a:t>Puuteollisuus</a:t>
            </a:r>
            <a:r>
              <a:rPr kumimoji="1" lang="en-GB" altLang="fi-FI" dirty="0" smtClean="0"/>
              <a:t>  </a:t>
            </a:r>
            <a:endParaRPr kumimoji="1" lang="en-GB" altLang="fi-FI" dirty="0"/>
          </a:p>
          <a:p>
            <a:pPr marL="285750" indent="-285750" eaLnBrk="0" hangingPunct="0">
              <a:buClr>
                <a:schemeClr val="accent1"/>
              </a:buClr>
              <a:buFont typeface="Arial" panose="020B0604020202020204" pitchFamily="34" charset="0"/>
              <a:buChar char="•"/>
            </a:pPr>
            <a:r>
              <a:rPr kumimoji="1" lang="en-GB" altLang="fi-FI" dirty="0" err="1" smtClean="0"/>
              <a:t>Painoteollisuus</a:t>
            </a:r>
            <a:r>
              <a:rPr kumimoji="1" lang="en-GB" altLang="fi-FI" dirty="0" smtClean="0"/>
              <a:t> </a:t>
            </a:r>
            <a:endParaRPr kumimoji="1" lang="en-US" altLang="fi-FI" dirty="0"/>
          </a:p>
          <a:p>
            <a:pPr marL="285750" indent="-285750" eaLnBrk="0" hangingPunct="0">
              <a:buClr>
                <a:schemeClr val="accent1"/>
              </a:buClr>
              <a:buFont typeface="Arial" panose="020B0604020202020204" pitchFamily="34" charset="0"/>
              <a:buChar char="•"/>
            </a:pPr>
            <a:r>
              <a:rPr lang="en-GB" altLang="fi-FI" dirty="0" err="1" smtClean="0"/>
              <a:t>muu</a:t>
            </a:r>
            <a:r>
              <a:rPr lang="en-GB" altLang="fi-FI" dirty="0" smtClean="0"/>
              <a:t> </a:t>
            </a:r>
            <a:r>
              <a:rPr lang="en-GB" altLang="fi-FI" dirty="0" err="1"/>
              <a:t>liike-elämää</a:t>
            </a:r>
            <a:r>
              <a:rPr lang="en-GB" altLang="fi-FI" dirty="0"/>
              <a:t> </a:t>
            </a:r>
            <a:r>
              <a:rPr lang="en-GB" altLang="fi-FI" dirty="0" err="1"/>
              <a:t>palveleva</a:t>
            </a:r>
            <a:r>
              <a:rPr lang="en-GB" altLang="fi-FI" dirty="0"/>
              <a:t> </a:t>
            </a:r>
            <a:r>
              <a:rPr lang="en-GB" altLang="fi-FI" dirty="0" err="1" smtClean="0"/>
              <a:t>toiminta</a:t>
            </a:r>
            <a:endParaRPr lang="en-GB" altLang="fi-FI" dirty="0"/>
          </a:p>
          <a:p>
            <a:pPr marL="285750" indent="-285750" eaLnBrk="0" hangingPunct="0">
              <a:buClr>
                <a:schemeClr val="accent1"/>
              </a:buClr>
              <a:buFont typeface="Arial" panose="020B0604020202020204" pitchFamily="34" charset="0"/>
              <a:buChar char="•"/>
            </a:pPr>
            <a:r>
              <a:rPr lang="en-GB" altLang="fi-FI" dirty="0" err="1"/>
              <a:t>J</a:t>
            </a:r>
            <a:r>
              <a:rPr lang="en-GB" altLang="fi-FI" dirty="0" err="1" smtClean="0"/>
              <a:t>ärjestötoiminta</a:t>
            </a:r>
            <a:r>
              <a:rPr lang="en-GB" altLang="fi-FI" dirty="0" smtClean="0"/>
              <a:t> </a:t>
            </a:r>
            <a:endParaRPr lang="en-GB" altLang="fi-FI" dirty="0"/>
          </a:p>
          <a:p>
            <a:pPr eaLnBrk="0" hangingPunct="0"/>
            <a:endParaRPr lang="en-GB" altLang="fi-FI" dirty="0"/>
          </a:p>
        </p:txBody>
      </p:sp>
      <p:graphicFrame>
        <p:nvGraphicFramePr>
          <p:cNvPr id="163845" name="Object 5"/>
          <p:cNvGraphicFramePr>
            <a:graphicFrameLocks noChangeAspect="1"/>
          </p:cNvGraphicFramePr>
          <p:nvPr>
            <p:extLst>
              <p:ext uri="{D42A27DB-BD31-4B8C-83A1-F6EECF244321}">
                <p14:modId xmlns:p14="http://schemas.microsoft.com/office/powerpoint/2010/main" val="2461779048"/>
              </p:ext>
            </p:extLst>
          </p:nvPr>
        </p:nvGraphicFramePr>
        <p:xfrm>
          <a:off x="4254587" y="4725144"/>
          <a:ext cx="1012825" cy="1023937"/>
        </p:xfrm>
        <a:graphic>
          <a:graphicData uri="http://schemas.openxmlformats.org/presentationml/2006/ole">
            <mc:AlternateContent xmlns:mc="http://schemas.openxmlformats.org/markup-compatibility/2006">
              <mc:Choice xmlns:v="urn:schemas-microsoft-com:vml" Requires="v">
                <p:oleObj spid="_x0000_s8500" name="Clip" r:id="rId5" imgW="712440" imgH="720360" progId="MS_ClipArt_Gallery.2">
                  <p:embed/>
                </p:oleObj>
              </mc:Choice>
              <mc:Fallback>
                <p:oleObj name="Clip" r:id="rId5" imgW="712440" imgH="720360" progId="MS_ClipArt_Gallery.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54587" y="4725144"/>
                        <a:ext cx="1012825" cy="1023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63846" name="Object 6"/>
          <p:cNvGraphicFramePr>
            <a:graphicFrameLocks noChangeAspect="1"/>
          </p:cNvGraphicFramePr>
          <p:nvPr>
            <p:extLst>
              <p:ext uri="{D42A27DB-BD31-4B8C-83A1-F6EECF244321}">
                <p14:modId xmlns:p14="http://schemas.microsoft.com/office/powerpoint/2010/main" val="2394468456"/>
              </p:ext>
            </p:extLst>
          </p:nvPr>
        </p:nvGraphicFramePr>
        <p:xfrm>
          <a:off x="4044317" y="2095421"/>
          <a:ext cx="902965" cy="838279"/>
        </p:xfrm>
        <a:graphic>
          <a:graphicData uri="http://schemas.openxmlformats.org/presentationml/2006/ole">
            <mc:AlternateContent xmlns:mc="http://schemas.openxmlformats.org/markup-compatibility/2006">
              <mc:Choice xmlns:v="urn:schemas-microsoft-com:vml" Requires="v">
                <p:oleObj spid="_x0000_s8501" name="Clip" r:id="rId7" imgW="781200" imgH="725760" progId="MS_ClipArt_Gallery.2">
                  <p:embed/>
                </p:oleObj>
              </mc:Choice>
              <mc:Fallback>
                <p:oleObj name="Clip" r:id="rId7" imgW="781200" imgH="725760" progId="MS_ClipArt_Gallery.2">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44317" y="2095421"/>
                        <a:ext cx="902965" cy="838279"/>
                      </a:xfrm>
                      <a:prstGeom prst="rect">
                        <a:avLst/>
                      </a:prstGeom>
                      <a:noFill/>
                      <a:ln>
                        <a:noFill/>
                      </a:ln>
                      <a:effectLst/>
                      <a:extLst/>
                    </p:spPr>
                  </p:pic>
                </p:oleObj>
              </mc:Fallback>
            </mc:AlternateContent>
          </a:graphicData>
        </a:graphic>
      </p:graphicFrame>
      <p:graphicFrame>
        <p:nvGraphicFramePr>
          <p:cNvPr id="163847" name="Object 7"/>
          <p:cNvGraphicFramePr>
            <a:graphicFrameLocks noChangeAspect="1"/>
          </p:cNvGraphicFramePr>
          <p:nvPr/>
        </p:nvGraphicFramePr>
        <p:xfrm>
          <a:off x="8101013" y="2276475"/>
          <a:ext cx="808037" cy="657225"/>
        </p:xfrm>
        <a:graphic>
          <a:graphicData uri="http://schemas.openxmlformats.org/presentationml/2006/ole">
            <mc:AlternateContent xmlns:mc="http://schemas.openxmlformats.org/markup-compatibility/2006">
              <mc:Choice xmlns:v="urn:schemas-microsoft-com:vml" Requires="v">
                <p:oleObj spid="_x0000_s8502" name="Clip" r:id="rId9" imgW="1113120" imgH="906120" progId="MS_ClipArt_Gallery.2">
                  <p:embed/>
                </p:oleObj>
              </mc:Choice>
              <mc:Fallback>
                <p:oleObj name="Clip" r:id="rId9" imgW="1113120" imgH="906120" progId="MS_ClipArt_Gallery.2">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01013" y="2276475"/>
                        <a:ext cx="808037" cy="657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63848" name="Object 8"/>
          <p:cNvGraphicFramePr>
            <a:graphicFrameLocks noChangeAspect="1"/>
          </p:cNvGraphicFramePr>
          <p:nvPr>
            <p:extLst>
              <p:ext uri="{D42A27DB-BD31-4B8C-83A1-F6EECF244321}">
                <p14:modId xmlns:p14="http://schemas.microsoft.com/office/powerpoint/2010/main" val="2302105766"/>
              </p:ext>
            </p:extLst>
          </p:nvPr>
        </p:nvGraphicFramePr>
        <p:xfrm>
          <a:off x="61786" y="1916832"/>
          <a:ext cx="914700" cy="867792"/>
        </p:xfrm>
        <a:graphic>
          <a:graphicData uri="http://schemas.openxmlformats.org/presentationml/2006/ole">
            <mc:AlternateContent xmlns:mc="http://schemas.openxmlformats.org/markup-compatibility/2006">
              <mc:Choice xmlns:v="urn:schemas-microsoft-com:vml" Requires="v">
                <p:oleObj spid="_x0000_s8503" name="Clip" r:id="rId11" imgW="810000" imgH="768960" progId="MS_ClipArt_Gallery.2">
                  <p:embed/>
                </p:oleObj>
              </mc:Choice>
              <mc:Fallback>
                <p:oleObj name="Clip" r:id="rId11" imgW="810000" imgH="768960" progId="MS_ClipArt_Gallery.2">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786" y="1916832"/>
                        <a:ext cx="914700" cy="867792"/>
                      </a:xfrm>
                      <a:prstGeom prst="rect">
                        <a:avLst/>
                      </a:prstGeom>
                      <a:noFill/>
                      <a:ln>
                        <a:noFill/>
                      </a:ln>
                      <a:effectLst/>
                      <a:extLst/>
                    </p:spPr>
                  </p:pic>
                </p:oleObj>
              </mc:Fallback>
            </mc:AlternateContent>
          </a:graphicData>
        </a:graphic>
      </p:graphicFrame>
      <p:sp>
        <p:nvSpPr>
          <p:cNvPr id="2" name="Päivämäärän paikkamerkki 1"/>
          <p:cNvSpPr>
            <a:spLocks noGrp="1"/>
          </p:cNvSpPr>
          <p:nvPr>
            <p:ph type="dt" sz="half" idx="10"/>
          </p:nvPr>
        </p:nvSpPr>
        <p:spPr/>
        <p:txBody>
          <a:bodyPr/>
          <a:lstStyle/>
          <a:p>
            <a:endParaRPr lang="fi-FI"/>
          </a:p>
        </p:txBody>
      </p:sp>
      <p:sp>
        <p:nvSpPr>
          <p:cNvPr id="3" name="Dian numeron paikkamerkki 2"/>
          <p:cNvSpPr>
            <a:spLocks noGrp="1"/>
          </p:cNvSpPr>
          <p:nvPr>
            <p:ph type="sldNum" sz="quarter" idx="12"/>
          </p:nvPr>
        </p:nvSpPr>
        <p:spPr/>
        <p:txBody>
          <a:bodyPr/>
          <a:lstStyle/>
          <a:p>
            <a:fld id="{49246692-9764-4796-AF2E-897E79EBAFA7}" type="slidenum">
              <a:rPr lang="fi-FI" smtClean="0"/>
              <a:pPr/>
              <a:t>19</a:t>
            </a:fld>
            <a:endParaRPr lang="fi-FI"/>
          </a:p>
        </p:txBody>
      </p:sp>
    </p:spTree>
    <p:extLst>
      <p:ext uri="{BB962C8B-B14F-4D97-AF65-F5344CB8AC3E}">
        <p14:creationId xmlns:p14="http://schemas.microsoft.com/office/powerpoint/2010/main" val="3211126271"/>
      </p:ext>
    </p:extLst>
  </p:cSld>
  <p:clrMapOvr>
    <a:masterClrMapping/>
  </p:clrMapOvr>
  <p:transition spd="med">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i-FI" sz="2000" dirty="0">
                <a:solidFill>
                  <a:srgbClr val="44697D"/>
                </a:solidFill>
              </a:rPr>
              <a:t>Saatteeksi opetusmateriaalin käyttöön</a:t>
            </a:r>
            <a:endParaRPr lang="fi-FI" sz="2000" dirty="0"/>
          </a:p>
        </p:txBody>
      </p:sp>
      <p:sp>
        <p:nvSpPr>
          <p:cNvPr id="3" name="Content Placeholder 2"/>
          <p:cNvSpPr>
            <a:spLocks noGrp="1"/>
          </p:cNvSpPr>
          <p:nvPr>
            <p:ph idx="1"/>
          </p:nvPr>
        </p:nvSpPr>
        <p:spPr/>
        <p:txBody>
          <a:bodyPr>
            <a:normAutofit/>
          </a:bodyPr>
          <a:lstStyle/>
          <a:p>
            <a:r>
              <a:rPr lang="fi-FI" sz="1000" dirty="0" smtClean="0"/>
              <a:t>Opetusmateriaalin keskeisessä osassa ovat rakennuksissa esiintyvät biologiset epäpuhtaudet. Yksittäiset luennot käsittelevät mm. mikrobiologian perusasioita, homeita ja lahoja, erilaisten rakennusten tavanomaisia </a:t>
            </a:r>
            <a:r>
              <a:rPr lang="fi-FI" sz="1000" dirty="0" err="1" smtClean="0"/>
              <a:t>mikrobistoja</a:t>
            </a:r>
            <a:r>
              <a:rPr lang="fi-FI" sz="1000" dirty="0" smtClean="0"/>
              <a:t>, mikrobien ja erilaisten mikrobiepäpuhtauksien näytteenotto- ja analysointimenetelmiä sekä tulkintaohjeita. Mikrobit ovat esimerkkinä Sisäympäristön tutkimukset ja raportointi –osuudessa. Opetusmateriaali </a:t>
            </a:r>
            <a:r>
              <a:rPr lang="fi-FI" sz="1000" dirty="0"/>
              <a:t>sisältää </a:t>
            </a:r>
            <a:r>
              <a:rPr lang="fi-FI" sz="1000" dirty="0" smtClean="0"/>
              <a:t>lisäksi yleistä </a:t>
            </a:r>
            <a:r>
              <a:rPr lang="fi-FI" sz="1000" dirty="0"/>
              <a:t>tietoa </a:t>
            </a:r>
            <a:r>
              <a:rPr lang="fi-FI" sz="1000" dirty="0" smtClean="0"/>
              <a:t>sisäympäristöstä, kemiallisista epäpuhtauksista, terveydellisen merkityksen arvioinnista, sisäilman </a:t>
            </a:r>
            <a:r>
              <a:rPr lang="fi-FI" sz="1000" dirty="0"/>
              <a:t>laadun </a:t>
            </a:r>
            <a:r>
              <a:rPr lang="fi-FI" sz="1000" dirty="0" smtClean="0"/>
              <a:t>hallinnasta korjausprosessissa sekä sisäilmasto-ongelmien hallinnasta yhteistyönä. </a:t>
            </a:r>
            <a:endParaRPr lang="fi-FI" sz="1000" dirty="0"/>
          </a:p>
          <a:p>
            <a:endParaRPr lang="fi-FI" sz="1000" dirty="0"/>
          </a:p>
          <a:p>
            <a:r>
              <a:rPr lang="fi-FI" sz="1000" dirty="0" smtClean="0"/>
              <a:t>Materiaali </a:t>
            </a:r>
            <a:r>
              <a:rPr lang="fi-FI" sz="1000" dirty="0"/>
              <a:t>on tarkoitettu oppilaitosten käyttöön ja sitä voidaan hyödyntää sekä täydennys- että tutkintokoulutuksissa, jotka pätevöittävät kosteus- ja homevaurioiden korjaushankkeissa mukana olevia asiantuntijoita (rakennusterveysasiantuntijat, sisäilma-asiantuntijat, kuntotutkijat, korjaussuunnittelijat ja korjaustyönjohtajat). Opetusmateriaalia voidaan hyödyntää kokonaisuutena tai yksittäisinä aihealueina. Jos materiaalista käytetään yksittäisiä sivuja tai taulukoita, on materiaalin alkuperäinen lähde aina ilmoitettava.</a:t>
            </a:r>
          </a:p>
          <a:p>
            <a:endParaRPr lang="fi-FI" sz="1000" dirty="0"/>
          </a:p>
          <a:p>
            <a:r>
              <a:rPr lang="fi-FI" sz="1000" dirty="0" smtClean="0"/>
              <a:t>Opetusmateriaali </a:t>
            </a:r>
            <a:r>
              <a:rPr lang="fi-FI" sz="1000" dirty="0"/>
              <a:t>on </a:t>
            </a:r>
            <a:r>
              <a:rPr lang="fi-FI" sz="1000" dirty="0" smtClean="0"/>
              <a:t>tehty </a:t>
            </a:r>
            <a:r>
              <a:rPr lang="fi-FI" sz="1000" dirty="0"/>
              <a:t>kosteus- ja hometalkoiden </a:t>
            </a:r>
            <a:r>
              <a:rPr lang="fi-FI" sz="1000" dirty="0" smtClean="0"/>
              <a:t>käyttöön. </a:t>
            </a:r>
            <a:r>
              <a:rPr lang="fi-FI" sz="1000" dirty="0"/>
              <a:t>Opetusmateriaalin </a:t>
            </a:r>
            <a:r>
              <a:rPr lang="fi-FI" sz="1000" dirty="0" smtClean="0"/>
              <a:t>sisältöä ovat koonneet ja muokanneet  ja siitä vastaavat Marjut Reiman Työterveyslaitoksesta, Anne Hyvärinen Terveyden- ja hyvinvoinnin laitokselta sekä Hannu Viitanen.</a:t>
            </a:r>
            <a:endParaRPr lang="fi-FI" sz="1000" dirty="0"/>
          </a:p>
          <a:p>
            <a:endParaRPr lang="fi-FI" sz="1000" dirty="0"/>
          </a:p>
          <a:p>
            <a:r>
              <a:rPr lang="fi-FI" sz="1000" dirty="0"/>
              <a:t>Aineiston sisältöä saa muokata vain </a:t>
            </a:r>
            <a:r>
              <a:rPr lang="fi-FI" sz="1000" dirty="0" smtClean="0"/>
              <a:t>tekijöiden </a:t>
            </a:r>
            <a:r>
              <a:rPr lang="fi-FI" sz="1000" dirty="0"/>
              <a:t>luvalla. Opetusmateriaalissa mahdollisesti olevista virheistä tai puutteista toivotaan palautetta </a:t>
            </a:r>
            <a:r>
              <a:rPr lang="fi-FI" sz="1000"/>
              <a:t>suoraan </a:t>
            </a:r>
            <a:r>
              <a:rPr lang="fi-FI" sz="1000" smtClean="0"/>
              <a:t>tekijöille. </a:t>
            </a:r>
            <a:r>
              <a:rPr lang="fi-FI" sz="1000" dirty="0" smtClean="0"/>
              <a:t>Asialliset </a:t>
            </a:r>
            <a:r>
              <a:rPr lang="fi-FI" sz="1000" dirty="0"/>
              <a:t>ja yksilöidyt korjausehdotukset huomioidaan seuraavan päivityksen yhteydessä.</a:t>
            </a:r>
          </a:p>
          <a:p>
            <a:endParaRPr lang="fi-FI" sz="1000" dirty="0"/>
          </a:p>
          <a:p>
            <a:pPr marL="273050" lvl="1" indent="0">
              <a:buNone/>
            </a:pPr>
            <a:r>
              <a:rPr lang="fi-FI" sz="1000" dirty="0"/>
              <a:t>Lisätietoa / palautteet</a:t>
            </a:r>
            <a:r>
              <a:rPr lang="fi-FI" sz="1000" dirty="0" smtClean="0"/>
              <a:t>:</a:t>
            </a:r>
          </a:p>
          <a:p>
            <a:pPr marL="273050" lvl="1" indent="0">
              <a:buNone/>
            </a:pPr>
            <a:endParaRPr lang="fi-FI" sz="1000" dirty="0"/>
          </a:p>
          <a:p>
            <a:pPr marL="273050" lvl="1" indent="0">
              <a:buNone/>
            </a:pPr>
            <a:r>
              <a:rPr lang="fi-FI" sz="1000" dirty="0" smtClean="0"/>
              <a:t>Marjut Reiman	Anne Hyvärinen		Hannu Viitanen</a:t>
            </a:r>
          </a:p>
          <a:p>
            <a:pPr marL="273050" lvl="1" indent="0">
              <a:buNone/>
            </a:pPr>
            <a:r>
              <a:rPr lang="fi-FI" sz="1000" dirty="0" smtClean="0">
                <a:hlinkClick r:id="rId2"/>
              </a:rPr>
              <a:t>marjut.reiman@ttl.fi</a:t>
            </a:r>
            <a:r>
              <a:rPr lang="fi-FI" sz="1000" dirty="0" smtClean="0"/>
              <a:t>	</a:t>
            </a:r>
            <a:r>
              <a:rPr lang="fi-FI" sz="1000" dirty="0" smtClean="0">
                <a:hlinkClick r:id="rId3"/>
              </a:rPr>
              <a:t>anne.hyvarinen@thl.fi</a:t>
            </a:r>
            <a:r>
              <a:rPr lang="fi-FI" sz="1000" dirty="0" smtClean="0"/>
              <a:t>	</a:t>
            </a:r>
            <a:r>
              <a:rPr lang="fi-FI" sz="1000" dirty="0" smtClean="0">
                <a:hlinkClick r:id="rId4"/>
              </a:rPr>
              <a:t>hannu.viitanen@luukku.com</a:t>
            </a:r>
            <a:endParaRPr lang="fi-FI" sz="1000" dirty="0" smtClean="0"/>
          </a:p>
          <a:p>
            <a:pPr marL="273050" lvl="1" indent="0">
              <a:buNone/>
            </a:pPr>
            <a:endParaRPr lang="fi-FI" sz="1000" dirty="0"/>
          </a:p>
          <a:p>
            <a:pPr marL="0" indent="0">
              <a:buNone/>
            </a:pPr>
            <a:endParaRPr lang="fi-FI" sz="1000" dirty="0"/>
          </a:p>
          <a:p>
            <a:endParaRPr lang="fi-FI" dirty="0"/>
          </a:p>
        </p:txBody>
      </p:sp>
      <p:sp>
        <p:nvSpPr>
          <p:cNvPr id="4" name="Päivämäärän paikkamerkki 3"/>
          <p:cNvSpPr>
            <a:spLocks noGrp="1"/>
          </p:cNvSpPr>
          <p:nvPr>
            <p:ph type="dt" sz="half" idx="10"/>
          </p:nvPr>
        </p:nvSpPr>
        <p:spPr/>
        <p:txBody>
          <a:bodyPr/>
          <a:lstStyle/>
          <a:p>
            <a:endParaRPr lang="fi-FI"/>
          </a:p>
        </p:txBody>
      </p:sp>
      <p:sp>
        <p:nvSpPr>
          <p:cNvPr id="5" name="Dian numeron paikkamerkki 4"/>
          <p:cNvSpPr>
            <a:spLocks noGrp="1"/>
          </p:cNvSpPr>
          <p:nvPr>
            <p:ph type="sldNum" sz="quarter" idx="12"/>
          </p:nvPr>
        </p:nvSpPr>
        <p:spPr/>
        <p:txBody>
          <a:bodyPr/>
          <a:lstStyle/>
          <a:p>
            <a:fld id="{49246692-9764-4796-AF2E-897E79EBAFA7}" type="slidenum">
              <a:rPr lang="fi-FI" smtClean="0"/>
              <a:pPr/>
              <a:t>2</a:t>
            </a:fld>
            <a:endParaRPr lang="fi-FI"/>
          </a:p>
        </p:txBody>
      </p:sp>
    </p:spTree>
    <p:extLst>
      <p:ext uri="{BB962C8B-B14F-4D97-AF65-F5344CB8AC3E}">
        <p14:creationId xmlns:p14="http://schemas.microsoft.com/office/powerpoint/2010/main" val="2963128463"/>
      </p:ext>
    </p:extLst>
  </p:cSld>
  <p:clrMapOvr>
    <a:masterClrMapping/>
  </p:clrMapOvr>
  <p:transition spd="med">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a:xfrm>
            <a:off x="539552" y="476672"/>
            <a:ext cx="8209408" cy="1079500"/>
          </a:xfrm>
        </p:spPr>
        <p:txBody>
          <a:bodyPr>
            <a:normAutofit fontScale="90000"/>
          </a:bodyPr>
          <a:lstStyle/>
          <a:p>
            <a:r>
              <a:rPr lang="en-US" altLang="fi-FI" dirty="0" err="1">
                <a:latin typeface="Arial" panose="020B0604020202020204" pitchFamily="34" charset="0"/>
                <a:cs typeface="Arial" panose="020B0604020202020204" pitchFamily="34" charset="0"/>
              </a:rPr>
              <a:t>Kosteusvauriorakennuksen</a:t>
            </a:r>
            <a:r>
              <a:rPr lang="en-US" altLang="fi-FI" dirty="0">
                <a:latin typeface="Arial" panose="020B0604020202020204" pitchFamily="34" charset="0"/>
                <a:cs typeface="Arial" panose="020B0604020202020204" pitchFamily="34" charset="0"/>
              </a:rPr>
              <a:t> </a:t>
            </a:r>
            <a:r>
              <a:rPr lang="en-US" altLang="fi-FI" dirty="0" err="1" smtClean="0">
                <a:latin typeface="Arial" panose="020B0604020202020204" pitchFamily="34" charset="0"/>
                <a:cs typeface="Arial" panose="020B0604020202020204" pitchFamily="34" charset="0"/>
              </a:rPr>
              <a:t>mikrobiologia</a:t>
            </a:r>
            <a:r>
              <a:rPr lang="en-US" altLang="fi-FI" dirty="0" smtClean="0">
                <a:latin typeface="Arial" panose="020B0604020202020204" pitchFamily="34" charset="0"/>
                <a:cs typeface="Arial" panose="020B0604020202020204" pitchFamily="34" charset="0"/>
              </a:rPr>
              <a:t> </a:t>
            </a:r>
            <a:r>
              <a:rPr lang="en-US" altLang="fi-FI" dirty="0" err="1" smtClean="0">
                <a:latin typeface="Arial" panose="020B0604020202020204" pitchFamily="34" charset="0"/>
                <a:cs typeface="Arial" panose="020B0604020202020204" pitchFamily="34" charset="0"/>
              </a:rPr>
              <a:t>eli</a:t>
            </a:r>
            <a:r>
              <a:rPr lang="en-US" altLang="fi-FI" dirty="0" smtClean="0">
                <a:latin typeface="Arial" panose="020B0604020202020204" pitchFamily="34" charset="0"/>
                <a:cs typeface="Arial" panose="020B0604020202020204" pitchFamily="34" charset="0"/>
              </a:rPr>
              <a:t>…</a:t>
            </a:r>
            <a:r>
              <a:rPr lang="en-US" altLang="fi-FI" dirty="0" err="1" smtClean="0">
                <a:latin typeface="Arial" panose="020B0604020202020204" pitchFamily="34" charset="0"/>
                <a:cs typeface="Arial" panose="020B0604020202020204" pitchFamily="34" charset="0"/>
              </a:rPr>
              <a:t>mitä</a:t>
            </a:r>
            <a:r>
              <a:rPr lang="en-US" altLang="fi-FI" dirty="0" smtClean="0">
                <a:latin typeface="Arial" panose="020B0604020202020204" pitchFamily="34" charset="0"/>
                <a:cs typeface="Arial" panose="020B0604020202020204" pitchFamily="34" charset="0"/>
              </a:rPr>
              <a:t> </a:t>
            </a:r>
            <a:r>
              <a:rPr lang="en-US" altLang="fi-FI" dirty="0" err="1">
                <a:latin typeface="Arial" panose="020B0604020202020204" pitchFamily="34" charset="0"/>
                <a:cs typeface="Arial" panose="020B0604020202020204" pitchFamily="34" charset="0"/>
              </a:rPr>
              <a:t>homehtuvassa</a:t>
            </a:r>
            <a:r>
              <a:rPr lang="en-US" altLang="fi-FI" dirty="0">
                <a:latin typeface="Arial" panose="020B0604020202020204" pitchFamily="34" charset="0"/>
                <a:cs typeface="Arial" panose="020B0604020202020204" pitchFamily="34" charset="0"/>
              </a:rPr>
              <a:t> </a:t>
            </a:r>
            <a:r>
              <a:rPr lang="en-US" altLang="fi-FI" dirty="0" err="1">
                <a:latin typeface="Arial" panose="020B0604020202020204" pitchFamily="34" charset="0"/>
                <a:cs typeface="Arial" panose="020B0604020202020204" pitchFamily="34" charset="0"/>
              </a:rPr>
              <a:t>rakenteessa</a:t>
            </a:r>
            <a:r>
              <a:rPr lang="en-US" altLang="fi-FI" dirty="0">
                <a:latin typeface="Arial" panose="020B0604020202020204" pitchFamily="34" charset="0"/>
                <a:cs typeface="Arial" panose="020B0604020202020204" pitchFamily="34" charset="0"/>
              </a:rPr>
              <a:t> </a:t>
            </a:r>
            <a:r>
              <a:rPr lang="en-US" altLang="fi-FI" dirty="0" err="1">
                <a:latin typeface="Arial" panose="020B0604020202020204" pitchFamily="34" charset="0"/>
                <a:cs typeface="Arial" panose="020B0604020202020204" pitchFamily="34" charset="0"/>
              </a:rPr>
              <a:t>tapahtuu</a:t>
            </a:r>
            <a:r>
              <a:rPr lang="en-US" altLang="fi-FI" dirty="0">
                <a:latin typeface="Arial" panose="020B0604020202020204" pitchFamily="34" charset="0"/>
                <a:cs typeface="Arial" panose="020B0604020202020204" pitchFamily="34" charset="0"/>
              </a:rPr>
              <a:t>…</a:t>
            </a:r>
          </a:p>
        </p:txBody>
      </p:sp>
      <p:sp>
        <p:nvSpPr>
          <p:cNvPr id="178179" name="Rectangle 3"/>
          <p:cNvSpPr>
            <a:spLocks noGrp="1" noChangeArrowheads="1"/>
          </p:cNvSpPr>
          <p:nvPr>
            <p:ph idx="1"/>
          </p:nvPr>
        </p:nvSpPr>
        <p:spPr>
          <a:xfrm>
            <a:off x="800815" y="1736928"/>
            <a:ext cx="7489825" cy="4392614"/>
          </a:xfrm>
          <a:noFill/>
          <a:ln>
            <a:noFill/>
          </a:ln>
          <a:effectLst/>
        </p:spPr>
        <p:style>
          <a:lnRef idx="1">
            <a:schemeClr val="accent4"/>
          </a:lnRef>
          <a:fillRef idx="2">
            <a:schemeClr val="accent4"/>
          </a:fillRef>
          <a:effectRef idx="1">
            <a:schemeClr val="accent4"/>
          </a:effectRef>
          <a:fontRef idx="minor">
            <a:schemeClr val="dk1"/>
          </a:fontRef>
        </p:style>
        <p:txBody>
          <a:bodyPr>
            <a:normAutofit/>
          </a:bodyPr>
          <a:lstStyle/>
          <a:p>
            <a:r>
              <a:rPr lang="en-US" altLang="fi-FI" sz="1800" dirty="0" err="1" smtClean="0">
                <a:latin typeface="Arial" panose="020B0604020202020204" pitchFamily="34" charset="0"/>
                <a:cs typeface="Arial" panose="020B0604020202020204" pitchFamily="34" charset="0"/>
              </a:rPr>
              <a:t>Homehtuminen</a:t>
            </a:r>
            <a:r>
              <a:rPr lang="en-US" altLang="fi-FI" sz="1800" dirty="0" smtClean="0">
                <a:latin typeface="Arial" panose="020B0604020202020204" pitchFamily="34" charset="0"/>
                <a:cs typeface="Arial" panose="020B0604020202020204" pitchFamily="34" charset="0"/>
              </a:rPr>
              <a:t> </a:t>
            </a:r>
            <a:r>
              <a:rPr lang="en-US" altLang="fi-FI" sz="1800" dirty="0" err="1" smtClean="0">
                <a:latin typeface="Arial" panose="020B0604020202020204" pitchFamily="34" charset="0"/>
                <a:cs typeface="Arial" panose="020B0604020202020204" pitchFamily="34" charset="0"/>
              </a:rPr>
              <a:t>alkaa</a:t>
            </a:r>
            <a:r>
              <a:rPr lang="en-US" altLang="fi-FI" sz="1800" dirty="0" smtClean="0">
                <a:latin typeface="Arial" panose="020B0604020202020204" pitchFamily="34" charset="0"/>
                <a:cs typeface="Arial" panose="020B0604020202020204" pitchFamily="34" charset="0"/>
              </a:rPr>
              <a:t>, kun </a:t>
            </a:r>
            <a:r>
              <a:rPr lang="en-US" altLang="fi-FI" sz="1800" dirty="0" err="1" smtClean="0">
                <a:latin typeface="Arial" panose="020B0604020202020204" pitchFamily="34" charset="0"/>
                <a:cs typeface="Arial" panose="020B0604020202020204" pitchFamily="34" charset="0"/>
              </a:rPr>
              <a:t>rakenne</a:t>
            </a:r>
            <a:r>
              <a:rPr lang="en-US" altLang="fi-FI" sz="1800" dirty="0" smtClean="0">
                <a:latin typeface="Arial" panose="020B0604020202020204" pitchFamily="34" charset="0"/>
                <a:cs typeface="Arial" panose="020B0604020202020204" pitchFamily="34" charset="0"/>
              </a:rPr>
              <a:t> </a:t>
            </a:r>
            <a:r>
              <a:rPr lang="en-US" altLang="fi-FI" sz="1800" dirty="0" err="1" smtClean="0">
                <a:latin typeface="Arial" panose="020B0604020202020204" pitchFamily="34" charset="0"/>
                <a:cs typeface="Arial" panose="020B0604020202020204" pitchFamily="34" charset="0"/>
              </a:rPr>
              <a:t>kastuu</a:t>
            </a:r>
            <a:r>
              <a:rPr lang="en-US" altLang="fi-FI" sz="1800" dirty="0" smtClean="0">
                <a:latin typeface="Arial" panose="020B0604020202020204" pitchFamily="34" charset="0"/>
                <a:cs typeface="Arial" panose="020B0604020202020204" pitchFamily="34" charset="0"/>
              </a:rPr>
              <a:t> </a:t>
            </a:r>
            <a:r>
              <a:rPr lang="en-US" altLang="fi-FI" sz="1800" dirty="0" err="1" smtClean="0">
                <a:latin typeface="Arial" panose="020B0604020202020204" pitchFamily="34" charset="0"/>
                <a:cs typeface="Arial" panose="020B0604020202020204" pitchFamily="34" charset="0"/>
              </a:rPr>
              <a:t>eikä</a:t>
            </a:r>
            <a:r>
              <a:rPr lang="en-US" altLang="fi-FI" sz="1800" dirty="0" smtClean="0">
                <a:latin typeface="Arial" panose="020B0604020202020204" pitchFamily="34" charset="0"/>
                <a:cs typeface="Arial" panose="020B0604020202020204" pitchFamily="34" charset="0"/>
              </a:rPr>
              <a:t> </a:t>
            </a:r>
            <a:r>
              <a:rPr lang="en-US" altLang="fi-FI" sz="1800" dirty="0" err="1" smtClean="0">
                <a:latin typeface="Arial" panose="020B0604020202020204" pitchFamily="34" charset="0"/>
                <a:cs typeface="Arial" panose="020B0604020202020204" pitchFamily="34" charset="0"/>
              </a:rPr>
              <a:t>pääse</a:t>
            </a:r>
            <a:r>
              <a:rPr lang="en-US" altLang="fi-FI" sz="1800" dirty="0" smtClean="0">
                <a:latin typeface="Arial" panose="020B0604020202020204" pitchFamily="34" charset="0"/>
                <a:cs typeface="Arial" panose="020B0604020202020204" pitchFamily="34" charset="0"/>
              </a:rPr>
              <a:t> </a:t>
            </a:r>
            <a:r>
              <a:rPr lang="en-US" altLang="fi-FI" sz="1800" dirty="0" err="1" smtClean="0">
                <a:latin typeface="Arial" panose="020B0604020202020204" pitchFamily="34" charset="0"/>
                <a:cs typeface="Arial" panose="020B0604020202020204" pitchFamily="34" charset="0"/>
              </a:rPr>
              <a:t>kuivumaan</a:t>
            </a:r>
            <a:r>
              <a:rPr lang="en-US" altLang="fi-FI" sz="1800" dirty="0" smtClean="0">
                <a:latin typeface="Arial" panose="020B0604020202020204" pitchFamily="34" charset="0"/>
                <a:cs typeface="Arial" panose="020B0604020202020204" pitchFamily="34" charset="0"/>
              </a:rPr>
              <a:t>.</a:t>
            </a:r>
            <a:endParaRPr lang="en-US" altLang="fi-FI" sz="1800" dirty="0">
              <a:latin typeface="Arial" panose="020B0604020202020204" pitchFamily="34" charset="0"/>
              <a:cs typeface="Arial" panose="020B0604020202020204" pitchFamily="34" charset="0"/>
            </a:endParaRPr>
          </a:p>
          <a:p>
            <a:r>
              <a:rPr lang="en-US" altLang="fi-FI" sz="1800" dirty="0" err="1" smtClean="0">
                <a:latin typeface="Arial" panose="020B0604020202020204" pitchFamily="34" charset="0"/>
                <a:cs typeface="Arial" panose="020B0604020202020204" pitchFamily="34" charset="0"/>
              </a:rPr>
              <a:t>Kosteusvauriossa</a:t>
            </a:r>
            <a:r>
              <a:rPr lang="en-US" altLang="fi-FI" sz="1800" dirty="0" smtClean="0">
                <a:latin typeface="Arial" panose="020B0604020202020204" pitchFamily="34" charset="0"/>
                <a:cs typeface="Arial" panose="020B0604020202020204" pitchFamily="34" charset="0"/>
              </a:rPr>
              <a:t> mikrobisto </a:t>
            </a:r>
            <a:r>
              <a:rPr lang="en-US" altLang="fi-FI" sz="1800" dirty="0" err="1" smtClean="0">
                <a:latin typeface="Arial" panose="020B0604020202020204" pitchFamily="34" charset="0"/>
                <a:cs typeface="Arial" panose="020B0604020202020204" pitchFamily="34" charset="0"/>
              </a:rPr>
              <a:t>muuttuu</a:t>
            </a:r>
            <a:r>
              <a:rPr lang="en-US" altLang="fi-FI" sz="1800" dirty="0" smtClean="0">
                <a:latin typeface="Arial" panose="020B0604020202020204" pitchFamily="34" charset="0"/>
                <a:cs typeface="Arial" panose="020B0604020202020204" pitchFamily="34" charset="0"/>
              </a:rPr>
              <a:t> </a:t>
            </a:r>
            <a:r>
              <a:rPr lang="en-US" altLang="fi-FI" sz="1800" dirty="0">
                <a:latin typeface="Arial" panose="020B0604020202020204" pitchFamily="34" charset="0"/>
                <a:cs typeface="Arial" panose="020B0604020202020204" pitchFamily="34" charset="0"/>
              </a:rPr>
              <a:t>(</a:t>
            </a:r>
            <a:r>
              <a:rPr lang="en-US" altLang="fi-FI" sz="1800" dirty="0" err="1">
                <a:latin typeface="Arial" panose="020B0604020202020204" pitchFamily="34" charset="0"/>
                <a:cs typeface="Arial" panose="020B0604020202020204" pitchFamily="34" charset="0"/>
              </a:rPr>
              <a:t>sukkessio</a:t>
            </a:r>
            <a:r>
              <a:rPr lang="en-US" altLang="fi-FI" sz="1800" dirty="0" smtClean="0">
                <a:latin typeface="Arial" panose="020B0604020202020204" pitchFamily="34" charset="0"/>
                <a:cs typeface="Arial" panose="020B0604020202020204" pitchFamily="34" charset="0"/>
              </a:rPr>
              <a:t>).</a:t>
            </a:r>
            <a:endParaRPr lang="en-US" altLang="fi-FI" sz="1800" dirty="0">
              <a:latin typeface="Arial" panose="020B0604020202020204" pitchFamily="34" charset="0"/>
              <a:cs typeface="Arial" panose="020B0604020202020204" pitchFamily="34" charset="0"/>
            </a:endParaRPr>
          </a:p>
          <a:p>
            <a:r>
              <a:rPr lang="en-US" altLang="fi-FI" sz="1800" dirty="0" err="1" smtClean="0">
                <a:latin typeface="Arial" panose="020B0604020202020204" pitchFamily="34" charset="0"/>
                <a:cs typeface="Arial" panose="020B0604020202020204" pitchFamily="34" charset="0"/>
              </a:rPr>
              <a:t>Eri</a:t>
            </a:r>
            <a:r>
              <a:rPr lang="en-US" altLang="fi-FI" sz="1800" dirty="0" smtClean="0">
                <a:latin typeface="Arial" panose="020B0604020202020204" pitchFamily="34" charset="0"/>
                <a:cs typeface="Arial" panose="020B0604020202020204" pitchFamily="34" charset="0"/>
              </a:rPr>
              <a:t> </a:t>
            </a:r>
            <a:r>
              <a:rPr lang="en-US" altLang="fi-FI" sz="1800" dirty="0" err="1" smtClean="0">
                <a:latin typeface="Arial" panose="020B0604020202020204" pitchFamily="34" charset="0"/>
                <a:cs typeface="Arial" panose="020B0604020202020204" pitchFamily="34" charset="0"/>
              </a:rPr>
              <a:t>materiaalit</a:t>
            </a:r>
            <a:r>
              <a:rPr lang="en-US" altLang="fi-FI" sz="1800" dirty="0" smtClean="0">
                <a:latin typeface="Arial" panose="020B0604020202020204" pitchFamily="34" charset="0"/>
                <a:cs typeface="Arial" panose="020B0604020202020204" pitchFamily="34" charset="0"/>
              </a:rPr>
              <a:t> </a:t>
            </a:r>
            <a:r>
              <a:rPr lang="en-US" altLang="fi-FI" sz="1800" dirty="0" err="1" smtClean="0">
                <a:latin typeface="Arial" panose="020B0604020202020204" pitchFamily="34" charset="0"/>
                <a:cs typeface="Arial" panose="020B0604020202020204" pitchFamily="34" charset="0"/>
              </a:rPr>
              <a:t>homehtuvat</a:t>
            </a:r>
            <a:r>
              <a:rPr lang="en-US" altLang="fi-FI" sz="1800" dirty="0" smtClean="0">
                <a:latin typeface="Arial" panose="020B0604020202020204" pitchFamily="34" charset="0"/>
                <a:cs typeface="Arial" panose="020B0604020202020204" pitchFamily="34" charset="0"/>
              </a:rPr>
              <a:t> </a:t>
            </a:r>
            <a:r>
              <a:rPr lang="en-US" altLang="fi-FI" sz="1800" dirty="0" err="1" smtClean="0">
                <a:latin typeface="Arial" panose="020B0604020202020204" pitchFamily="34" charset="0"/>
                <a:cs typeface="Arial" panose="020B0604020202020204" pitchFamily="34" charset="0"/>
              </a:rPr>
              <a:t>eri</a:t>
            </a:r>
            <a:r>
              <a:rPr lang="en-US" altLang="fi-FI" sz="1800" dirty="0" smtClean="0">
                <a:latin typeface="Arial" panose="020B0604020202020204" pitchFamily="34" charset="0"/>
                <a:cs typeface="Arial" panose="020B0604020202020204" pitchFamily="34" charset="0"/>
              </a:rPr>
              <a:t> </a:t>
            </a:r>
            <a:r>
              <a:rPr lang="en-US" altLang="fi-FI" sz="1800" dirty="0" err="1" smtClean="0">
                <a:latin typeface="Arial" panose="020B0604020202020204" pitchFamily="34" charset="0"/>
                <a:cs typeface="Arial" panose="020B0604020202020204" pitchFamily="34" charset="0"/>
              </a:rPr>
              <a:t>tavoin</a:t>
            </a:r>
            <a:r>
              <a:rPr lang="en-US" altLang="fi-FI" sz="1800" dirty="0" smtClean="0">
                <a:latin typeface="Arial" panose="020B0604020202020204" pitchFamily="34" charset="0"/>
                <a:cs typeface="Arial" panose="020B0604020202020204" pitchFamily="34" charset="0"/>
              </a:rPr>
              <a:t>.</a:t>
            </a:r>
            <a:endParaRPr lang="en-US" altLang="fi-FI" sz="1800" dirty="0">
              <a:latin typeface="Arial" panose="020B0604020202020204" pitchFamily="34" charset="0"/>
              <a:cs typeface="Arial" panose="020B0604020202020204" pitchFamily="34" charset="0"/>
            </a:endParaRPr>
          </a:p>
          <a:p>
            <a:r>
              <a:rPr lang="en-US" altLang="fi-FI" sz="1800" dirty="0" err="1" smtClean="0">
                <a:latin typeface="Arial" panose="020B0604020202020204" pitchFamily="34" charset="0"/>
                <a:cs typeface="Arial" panose="020B0604020202020204" pitchFamily="34" charset="0"/>
              </a:rPr>
              <a:t>Mikrobien</a:t>
            </a:r>
            <a:r>
              <a:rPr lang="en-US" altLang="fi-FI" sz="1800" dirty="0" smtClean="0">
                <a:latin typeface="Arial" panose="020B0604020202020204" pitchFamily="34" charset="0"/>
                <a:cs typeface="Arial" panose="020B0604020202020204" pitchFamily="34" charset="0"/>
              </a:rPr>
              <a:t> </a:t>
            </a:r>
            <a:r>
              <a:rPr lang="en-US" altLang="fi-FI" sz="1800" dirty="0" err="1" smtClean="0">
                <a:latin typeface="Arial" panose="020B0604020202020204" pitchFamily="34" charset="0"/>
                <a:cs typeface="Arial" panose="020B0604020202020204" pitchFamily="34" charset="0"/>
              </a:rPr>
              <a:t>vaikutus</a:t>
            </a:r>
            <a:r>
              <a:rPr lang="en-US" altLang="fi-FI" sz="1800" dirty="0" smtClean="0">
                <a:latin typeface="Arial" panose="020B0604020202020204" pitchFamily="34" charset="0"/>
                <a:cs typeface="Arial" panose="020B0604020202020204" pitchFamily="34" charset="0"/>
              </a:rPr>
              <a:t> </a:t>
            </a:r>
            <a:r>
              <a:rPr lang="en-US" altLang="fi-FI" sz="1800" dirty="0" err="1" smtClean="0">
                <a:latin typeface="Arial" panose="020B0604020202020204" pitchFamily="34" charset="0"/>
                <a:cs typeface="Arial" panose="020B0604020202020204" pitchFamily="34" charset="0"/>
              </a:rPr>
              <a:t>sisäilman</a:t>
            </a:r>
            <a:r>
              <a:rPr lang="en-US" altLang="fi-FI" sz="1800" dirty="0" smtClean="0">
                <a:latin typeface="Arial" panose="020B0604020202020204" pitchFamily="34" charset="0"/>
                <a:cs typeface="Arial" panose="020B0604020202020204" pitchFamily="34" charset="0"/>
              </a:rPr>
              <a:t> </a:t>
            </a:r>
            <a:r>
              <a:rPr lang="en-US" altLang="fi-FI" sz="1800" dirty="0" err="1" smtClean="0">
                <a:latin typeface="Arial" panose="020B0604020202020204" pitchFamily="34" charset="0"/>
                <a:cs typeface="Arial" panose="020B0604020202020204" pitchFamily="34" charset="0"/>
              </a:rPr>
              <a:t>laatuun</a:t>
            </a:r>
            <a:r>
              <a:rPr lang="en-US" altLang="fi-FI" sz="1800" dirty="0" smtClean="0">
                <a:latin typeface="Arial" panose="020B0604020202020204" pitchFamily="34" charset="0"/>
                <a:cs typeface="Arial" panose="020B0604020202020204" pitchFamily="34" charset="0"/>
              </a:rPr>
              <a:t> </a:t>
            </a:r>
            <a:r>
              <a:rPr lang="en-US" altLang="fi-FI" sz="1800" dirty="0" err="1" smtClean="0">
                <a:latin typeface="Arial" panose="020B0604020202020204" pitchFamily="34" charset="0"/>
                <a:cs typeface="Arial" panose="020B0604020202020204" pitchFamily="34" charset="0"/>
              </a:rPr>
              <a:t>riippuu</a:t>
            </a:r>
            <a:r>
              <a:rPr lang="en-US" altLang="fi-FI" sz="1800" dirty="0" smtClean="0">
                <a:latin typeface="Arial" panose="020B0604020202020204" pitchFamily="34" charset="0"/>
                <a:cs typeface="Arial" panose="020B0604020202020204" pitchFamily="34" charset="0"/>
              </a:rPr>
              <a:t> </a:t>
            </a:r>
            <a:r>
              <a:rPr lang="en-US" altLang="fi-FI" sz="1800" dirty="0" err="1" smtClean="0">
                <a:latin typeface="Arial" panose="020B0604020202020204" pitchFamily="34" charset="0"/>
                <a:cs typeface="Arial" panose="020B0604020202020204" pitchFamily="34" charset="0"/>
              </a:rPr>
              <a:t>siitä</a:t>
            </a:r>
            <a:r>
              <a:rPr lang="en-US" altLang="fi-FI" sz="1800" dirty="0" smtClean="0">
                <a:latin typeface="Arial" panose="020B0604020202020204" pitchFamily="34" charset="0"/>
                <a:cs typeface="Arial" panose="020B0604020202020204" pitchFamily="34" charset="0"/>
              </a:rPr>
              <a:t>, </a:t>
            </a:r>
            <a:r>
              <a:rPr lang="en-US" altLang="fi-FI" sz="1800" dirty="0" err="1" smtClean="0">
                <a:latin typeface="Arial" panose="020B0604020202020204" pitchFamily="34" charset="0"/>
                <a:cs typeface="Arial" panose="020B0604020202020204" pitchFamily="34" charset="0"/>
              </a:rPr>
              <a:t>missä</a:t>
            </a:r>
            <a:r>
              <a:rPr lang="en-US" altLang="fi-FI" sz="1800" dirty="0" smtClean="0">
                <a:latin typeface="Arial" panose="020B0604020202020204" pitchFamily="34" charset="0"/>
                <a:cs typeface="Arial" panose="020B0604020202020204" pitchFamily="34" charset="0"/>
              </a:rPr>
              <a:t> </a:t>
            </a:r>
            <a:r>
              <a:rPr lang="en-US" altLang="fi-FI" sz="1800" dirty="0" err="1" smtClean="0">
                <a:latin typeface="Arial" panose="020B0604020202020204" pitchFamily="34" charset="0"/>
                <a:cs typeface="Arial" panose="020B0604020202020204" pitchFamily="34" charset="0"/>
              </a:rPr>
              <a:t>rakenneosassa</a:t>
            </a:r>
            <a:r>
              <a:rPr lang="en-US" altLang="fi-FI" sz="1800" dirty="0" smtClean="0">
                <a:latin typeface="Arial" panose="020B0604020202020204" pitchFamily="34" charset="0"/>
                <a:cs typeface="Arial" panose="020B0604020202020204" pitchFamily="34" charset="0"/>
              </a:rPr>
              <a:t> </a:t>
            </a:r>
            <a:r>
              <a:rPr lang="en-US" altLang="fi-FI" sz="1800" dirty="0" err="1" smtClean="0">
                <a:latin typeface="Arial" panose="020B0604020202020204" pitchFamily="34" charset="0"/>
                <a:cs typeface="Arial" panose="020B0604020202020204" pitchFamily="34" charset="0"/>
              </a:rPr>
              <a:t>mikrobit</a:t>
            </a:r>
            <a:r>
              <a:rPr lang="en-US" altLang="fi-FI" sz="1800" dirty="0" smtClean="0">
                <a:latin typeface="Arial" panose="020B0604020202020204" pitchFamily="34" charset="0"/>
                <a:cs typeface="Arial" panose="020B0604020202020204" pitchFamily="34" charset="0"/>
              </a:rPr>
              <a:t> </a:t>
            </a:r>
            <a:r>
              <a:rPr lang="en-US" altLang="fi-FI" sz="1800" dirty="0" err="1" smtClean="0">
                <a:latin typeface="Arial" panose="020B0604020202020204" pitchFamily="34" charset="0"/>
                <a:cs typeface="Arial" panose="020B0604020202020204" pitchFamily="34" charset="0"/>
              </a:rPr>
              <a:t>kasvavat</a:t>
            </a:r>
            <a:r>
              <a:rPr lang="en-US" altLang="fi-FI" sz="1800" dirty="0" smtClean="0">
                <a:latin typeface="Arial" panose="020B0604020202020204" pitchFamily="34" charset="0"/>
                <a:cs typeface="Arial" panose="020B0604020202020204" pitchFamily="34" charset="0"/>
              </a:rPr>
              <a:t>.</a:t>
            </a:r>
            <a:endParaRPr lang="en-US" altLang="fi-FI" sz="1800" dirty="0">
              <a:latin typeface="Arial" panose="020B0604020202020204" pitchFamily="34" charset="0"/>
              <a:cs typeface="Arial" panose="020B0604020202020204" pitchFamily="34" charset="0"/>
            </a:endParaRPr>
          </a:p>
        </p:txBody>
      </p:sp>
      <p:sp>
        <p:nvSpPr>
          <p:cNvPr id="2" name="Päivämäärän paikkamerkki 1"/>
          <p:cNvSpPr>
            <a:spLocks noGrp="1"/>
          </p:cNvSpPr>
          <p:nvPr>
            <p:ph type="dt" sz="half" idx="10"/>
          </p:nvPr>
        </p:nvSpPr>
        <p:spPr/>
        <p:txBody>
          <a:bodyPr/>
          <a:lstStyle/>
          <a:p>
            <a:endParaRPr lang="fi-FI"/>
          </a:p>
        </p:txBody>
      </p:sp>
      <p:sp>
        <p:nvSpPr>
          <p:cNvPr id="3" name="Dian numeron paikkamerkki 2"/>
          <p:cNvSpPr>
            <a:spLocks noGrp="1"/>
          </p:cNvSpPr>
          <p:nvPr>
            <p:ph type="sldNum" sz="quarter" idx="12"/>
          </p:nvPr>
        </p:nvSpPr>
        <p:spPr/>
        <p:txBody>
          <a:bodyPr/>
          <a:lstStyle/>
          <a:p>
            <a:fld id="{49246692-9764-4796-AF2E-897E79EBAFA7}" type="slidenum">
              <a:rPr lang="fi-FI" smtClean="0"/>
              <a:pPr/>
              <a:t>20</a:t>
            </a:fld>
            <a:endParaRPr lang="fi-FI"/>
          </a:p>
        </p:txBody>
      </p:sp>
    </p:spTree>
    <p:extLst>
      <p:ext uri="{BB962C8B-B14F-4D97-AF65-F5344CB8AC3E}">
        <p14:creationId xmlns:p14="http://schemas.microsoft.com/office/powerpoint/2010/main" val="1816539394"/>
      </p:ext>
    </p:extLst>
  </p:cSld>
  <p:clrMapOvr>
    <a:masterClrMapping/>
  </p:clrMapOvr>
  <p:transition spd="med">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a:xfrm>
            <a:off x="683568" y="620688"/>
            <a:ext cx="7993062" cy="1079500"/>
          </a:xfrm>
        </p:spPr>
        <p:txBody>
          <a:bodyPr>
            <a:normAutofit/>
          </a:bodyPr>
          <a:lstStyle/>
          <a:p>
            <a:r>
              <a:rPr lang="en-US" altLang="fi-FI" dirty="0" err="1">
                <a:latin typeface="Arial" panose="020B0604020202020204" pitchFamily="34" charset="0"/>
                <a:cs typeface="Arial" panose="020B0604020202020204" pitchFamily="34" charset="0"/>
              </a:rPr>
              <a:t>Sisäilman</a:t>
            </a:r>
            <a:r>
              <a:rPr lang="en-US" altLang="fi-FI" dirty="0">
                <a:latin typeface="Arial" panose="020B0604020202020204" pitchFamily="34" charset="0"/>
                <a:cs typeface="Arial" panose="020B0604020202020204" pitchFamily="34" charset="0"/>
              </a:rPr>
              <a:t> </a:t>
            </a:r>
            <a:r>
              <a:rPr lang="en-US" altLang="fi-FI" dirty="0" err="1" smtClean="0">
                <a:latin typeface="Arial" panose="020B0604020202020204" pitchFamily="34" charset="0"/>
                <a:cs typeface="Arial" panose="020B0604020202020204" pitchFamily="34" charset="0"/>
              </a:rPr>
              <a:t>epäpuhtaudet</a:t>
            </a:r>
            <a:r>
              <a:rPr lang="en-US" altLang="fi-FI" dirty="0" smtClean="0">
                <a:latin typeface="Arial" panose="020B0604020202020204" pitchFamily="34" charset="0"/>
                <a:cs typeface="Arial" panose="020B0604020202020204" pitchFamily="34" charset="0"/>
              </a:rPr>
              <a:t>… </a:t>
            </a:r>
            <a:r>
              <a:rPr lang="en-US" altLang="fi-FI" dirty="0" err="1">
                <a:latin typeface="Arial" panose="020B0604020202020204" pitchFamily="34" charset="0"/>
                <a:cs typeface="Arial" panose="020B0604020202020204" pitchFamily="34" charset="0"/>
              </a:rPr>
              <a:t>mihin</a:t>
            </a:r>
            <a:r>
              <a:rPr lang="en-US" altLang="fi-FI" dirty="0">
                <a:latin typeface="Arial" panose="020B0604020202020204" pitchFamily="34" charset="0"/>
                <a:cs typeface="Arial" panose="020B0604020202020204" pitchFamily="34" charset="0"/>
              </a:rPr>
              <a:t> </a:t>
            </a:r>
            <a:r>
              <a:rPr lang="en-US" altLang="fi-FI" dirty="0" err="1">
                <a:latin typeface="Arial" panose="020B0604020202020204" pitchFamily="34" charset="0"/>
                <a:cs typeface="Arial" panose="020B0604020202020204" pitchFamily="34" charset="0"/>
              </a:rPr>
              <a:t>mikrobit</a:t>
            </a:r>
            <a:r>
              <a:rPr lang="en-US" altLang="fi-FI" dirty="0">
                <a:latin typeface="Arial" panose="020B0604020202020204" pitchFamily="34" charset="0"/>
                <a:cs typeface="Arial" panose="020B0604020202020204" pitchFamily="34" charset="0"/>
              </a:rPr>
              <a:t> </a:t>
            </a:r>
            <a:r>
              <a:rPr lang="en-US" altLang="fi-FI" dirty="0" err="1">
                <a:latin typeface="Arial" panose="020B0604020202020204" pitchFamily="34" charset="0"/>
                <a:cs typeface="Arial" panose="020B0604020202020204" pitchFamily="34" charset="0"/>
              </a:rPr>
              <a:t>tässä</a:t>
            </a:r>
            <a:r>
              <a:rPr lang="en-US" altLang="fi-FI" dirty="0">
                <a:latin typeface="Arial" panose="020B0604020202020204" pitchFamily="34" charset="0"/>
                <a:cs typeface="Arial" panose="020B0604020202020204" pitchFamily="34" charset="0"/>
              </a:rPr>
              <a:t> </a:t>
            </a:r>
            <a:r>
              <a:rPr lang="en-US" altLang="fi-FI" dirty="0" err="1">
                <a:latin typeface="Arial" panose="020B0604020202020204" pitchFamily="34" charset="0"/>
                <a:cs typeface="Arial" panose="020B0604020202020204" pitchFamily="34" charset="0"/>
              </a:rPr>
              <a:t>yhteydessä</a:t>
            </a:r>
            <a:r>
              <a:rPr lang="en-US" altLang="fi-FI" dirty="0">
                <a:latin typeface="Arial" panose="020B0604020202020204" pitchFamily="34" charset="0"/>
                <a:cs typeface="Arial" panose="020B0604020202020204" pitchFamily="34" charset="0"/>
              </a:rPr>
              <a:t> </a:t>
            </a:r>
            <a:r>
              <a:rPr lang="en-US" altLang="fi-FI" dirty="0" err="1">
                <a:latin typeface="Arial" panose="020B0604020202020204" pitchFamily="34" charset="0"/>
                <a:cs typeface="Arial" panose="020B0604020202020204" pitchFamily="34" charset="0"/>
              </a:rPr>
              <a:t>oikein</a:t>
            </a:r>
            <a:r>
              <a:rPr lang="en-US" altLang="fi-FI" dirty="0">
                <a:latin typeface="Arial" panose="020B0604020202020204" pitchFamily="34" charset="0"/>
                <a:cs typeface="Arial" panose="020B0604020202020204" pitchFamily="34" charset="0"/>
              </a:rPr>
              <a:t> </a:t>
            </a:r>
            <a:r>
              <a:rPr lang="en-US" altLang="fi-FI" dirty="0" err="1">
                <a:latin typeface="Arial" panose="020B0604020202020204" pitchFamily="34" charset="0"/>
                <a:cs typeface="Arial" panose="020B0604020202020204" pitchFamily="34" charset="0"/>
              </a:rPr>
              <a:t>sijoittuvat</a:t>
            </a:r>
            <a:r>
              <a:rPr lang="en-US" altLang="fi-FI" dirty="0">
                <a:latin typeface="Arial" panose="020B0604020202020204" pitchFamily="34" charset="0"/>
                <a:cs typeface="Arial" panose="020B0604020202020204" pitchFamily="34" charset="0"/>
              </a:rPr>
              <a:t>?</a:t>
            </a:r>
          </a:p>
        </p:txBody>
      </p:sp>
      <p:sp>
        <p:nvSpPr>
          <p:cNvPr id="179203" name="Rectangle 3"/>
          <p:cNvSpPr>
            <a:spLocks noGrp="1" noChangeArrowheads="1"/>
          </p:cNvSpPr>
          <p:nvPr>
            <p:ph idx="1"/>
          </p:nvPr>
        </p:nvSpPr>
        <p:spPr>
          <a:noFill/>
          <a:ln>
            <a:noFill/>
          </a:ln>
          <a:effectLst/>
        </p:spPr>
        <p:style>
          <a:lnRef idx="1">
            <a:schemeClr val="accent4"/>
          </a:lnRef>
          <a:fillRef idx="2">
            <a:schemeClr val="accent4"/>
          </a:fillRef>
          <a:effectRef idx="1">
            <a:schemeClr val="accent4"/>
          </a:effectRef>
          <a:fontRef idx="minor">
            <a:schemeClr val="dk1"/>
          </a:fontRef>
        </p:style>
        <p:txBody>
          <a:bodyPr/>
          <a:lstStyle/>
          <a:p>
            <a:pPr>
              <a:buFontTx/>
              <a:buNone/>
            </a:pPr>
            <a:endParaRPr lang="en-US" altLang="fi-FI" sz="1600" dirty="0">
              <a:latin typeface="Comic Sans MS" panose="030F0702030302020204" pitchFamily="66" charset="0"/>
              <a:sym typeface="Marlett" pitchFamily="2" charset="2"/>
            </a:endParaRPr>
          </a:p>
          <a:p>
            <a:pPr marL="0" indent="0">
              <a:buNone/>
            </a:pPr>
            <a:r>
              <a:rPr lang="en-US" altLang="fi-FI" dirty="0" err="1">
                <a:latin typeface="Arial" panose="020B0604020202020204" pitchFamily="34" charset="0"/>
                <a:cs typeface="Arial" panose="020B0604020202020204" pitchFamily="34" charset="0"/>
                <a:sym typeface="Marlett" pitchFamily="2" charset="2"/>
              </a:rPr>
              <a:t>H</a:t>
            </a:r>
            <a:r>
              <a:rPr lang="en-US" altLang="fi-FI" dirty="0" err="1" smtClean="0">
                <a:latin typeface="Arial" panose="020B0604020202020204" pitchFamily="34" charset="0"/>
                <a:cs typeface="Arial" panose="020B0604020202020204" pitchFamily="34" charset="0"/>
                <a:sym typeface="Marlett" pitchFamily="2" charset="2"/>
              </a:rPr>
              <a:t>iukkasmaiset</a:t>
            </a:r>
            <a:endParaRPr lang="en-US" altLang="fi-FI" dirty="0">
              <a:latin typeface="Arial" panose="020B0604020202020204" pitchFamily="34" charset="0"/>
              <a:cs typeface="Arial" panose="020B0604020202020204" pitchFamily="34" charset="0"/>
              <a:sym typeface="Marlett" pitchFamily="2" charset="2"/>
            </a:endParaRPr>
          </a:p>
          <a:p>
            <a:r>
              <a:rPr lang="en-US" altLang="fi-FI" sz="1800" dirty="0" err="1" smtClean="0">
                <a:latin typeface="Arial" panose="020B0604020202020204" pitchFamily="34" charset="0"/>
                <a:cs typeface="Arial" panose="020B0604020202020204" pitchFamily="34" charset="0"/>
                <a:sym typeface="Marlett" pitchFamily="2" charset="2"/>
              </a:rPr>
              <a:t>epäorgaaniset</a:t>
            </a:r>
            <a:r>
              <a:rPr lang="en-US" altLang="fi-FI" sz="1800" dirty="0">
                <a:latin typeface="Arial" panose="020B0604020202020204" pitchFamily="34" charset="0"/>
                <a:cs typeface="Arial" panose="020B0604020202020204" pitchFamily="34" charset="0"/>
                <a:sym typeface="Marlett" pitchFamily="2" charset="2"/>
              </a:rPr>
              <a:t>, mm. </a:t>
            </a:r>
            <a:r>
              <a:rPr lang="en-US" altLang="fi-FI" sz="1800" dirty="0" err="1">
                <a:latin typeface="Arial" panose="020B0604020202020204" pitchFamily="34" charset="0"/>
                <a:cs typeface="Arial" panose="020B0604020202020204" pitchFamily="34" charset="0"/>
                <a:sym typeface="Marlett" pitchFamily="2" charset="2"/>
              </a:rPr>
              <a:t>mineraalikuidut</a:t>
            </a:r>
            <a:endParaRPr lang="en-US" altLang="fi-FI" sz="1800" dirty="0">
              <a:latin typeface="Arial" panose="020B0604020202020204" pitchFamily="34" charset="0"/>
              <a:cs typeface="Arial" panose="020B0604020202020204" pitchFamily="34" charset="0"/>
              <a:sym typeface="Marlett" pitchFamily="2" charset="2"/>
            </a:endParaRPr>
          </a:p>
          <a:p>
            <a:r>
              <a:rPr lang="en-US" altLang="fi-FI" sz="1800" dirty="0" err="1" smtClean="0">
                <a:latin typeface="Arial" panose="020B0604020202020204" pitchFamily="34" charset="0"/>
                <a:cs typeface="Arial" panose="020B0604020202020204" pitchFamily="34" charset="0"/>
                <a:sym typeface="Marlett" pitchFamily="2" charset="2"/>
              </a:rPr>
              <a:t>orgaaniset</a:t>
            </a:r>
            <a:r>
              <a:rPr lang="en-US" altLang="fi-FI" sz="1800" dirty="0">
                <a:latin typeface="Arial" panose="020B0604020202020204" pitchFamily="34" charset="0"/>
                <a:cs typeface="Arial" panose="020B0604020202020204" pitchFamily="34" charset="0"/>
                <a:sym typeface="Marlett" pitchFamily="2" charset="2"/>
              </a:rPr>
              <a:t>, mm. </a:t>
            </a:r>
            <a:r>
              <a:rPr lang="en-US" altLang="fi-FI" sz="1800" dirty="0" err="1" smtClean="0">
                <a:latin typeface="Arial" panose="020B0604020202020204" pitchFamily="34" charset="0"/>
                <a:cs typeface="Arial" panose="020B0604020202020204" pitchFamily="34" charset="0"/>
                <a:sym typeface="Marlett" pitchFamily="2" charset="2"/>
              </a:rPr>
              <a:t>mikrobit</a:t>
            </a:r>
            <a:endParaRPr lang="en-US" altLang="fi-FI" sz="1800" dirty="0" smtClean="0">
              <a:latin typeface="Arial" panose="020B0604020202020204" pitchFamily="34" charset="0"/>
              <a:cs typeface="Arial" panose="020B0604020202020204" pitchFamily="34" charset="0"/>
              <a:sym typeface="Marlett" pitchFamily="2" charset="2"/>
            </a:endParaRPr>
          </a:p>
          <a:p>
            <a:r>
              <a:rPr lang="en-US" altLang="fi-FI" sz="1800" dirty="0" err="1" smtClean="0">
                <a:latin typeface="Arial" panose="020B0604020202020204" pitchFamily="34" charset="0"/>
                <a:cs typeface="Arial" panose="020B0604020202020204" pitchFamily="34" charset="0"/>
                <a:sym typeface="Marlett" pitchFamily="2" charset="2"/>
              </a:rPr>
              <a:t>huonepöly</a:t>
            </a:r>
            <a:endParaRPr lang="en-US" altLang="fi-FI" sz="1800" dirty="0">
              <a:latin typeface="Arial" panose="020B0604020202020204" pitchFamily="34" charset="0"/>
              <a:cs typeface="Arial" panose="020B0604020202020204" pitchFamily="34" charset="0"/>
              <a:sym typeface="Marlett" pitchFamily="2" charset="2"/>
            </a:endParaRPr>
          </a:p>
          <a:p>
            <a:endParaRPr lang="en-US" altLang="fi-FI" sz="2400" dirty="0">
              <a:latin typeface="Arial" panose="020B0604020202020204" pitchFamily="34" charset="0"/>
              <a:cs typeface="Arial" panose="020B0604020202020204" pitchFamily="34" charset="0"/>
              <a:sym typeface="Marlett" pitchFamily="2" charset="2"/>
            </a:endParaRPr>
          </a:p>
          <a:p>
            <a:pPr marL="0" indent="0">
              <a:buNone/>
            </a:pPr>
            <a:r>
              <a:rPr lang="en-US" altLang="fi-FI" dirty="0" err="1">
                <a:latin typeface="Arial" panose="020B0604020202020204" pitchFamily="34" charset="0"/>
                <a:cs typeface="Arial" panose="020B0604020202020204" pitchFamily="34" charset="0"/>
                <a:sym typeface="Marlett" pitchFamily="2" charset="2"/>
              </a:rPr>
              <a:t>K</a:t>
            </a:r>
            <a:r>
              <a:rPr lang="en-US" altLang="fi-FI" dirty="0" err="1" smtClean="0">
                <a:latin typeface="Arial" panose="020B0604020202020204" pitchFamily="34" charset="0"/>
                <a:cs typeface="Arial" panose="020B0604020202020204" pitchFamily="34" charset="0"/>
                <a:sym typeface="Marlett" pitchFamily="2" charset="2"/>
              </a:rPr>
              <a:t>aasumaiset</a:t>
            </a:r>
            <a:endParaRPr lang="en-US" altLang="fi-FI" dirty="0">
              <a:latin typeface="Arial" panose="020B0604020202020204" pitchFamily="34" charset="0"/>
              <a:cs typeface="Arial" panose="020B0604020202020204" pitchFamily="34" charset="0"/>
              <a:sym typeface="Marlett" pitchFamily="2" charset="2"/>
            </a:endParaRPr>
          </a:p>
          <a:p>
            <a:r>
              <a:rPr lang="en-US" altLang="fi-FI" sz="1800" dirty="0" err="1" smtClean="0">
                <a:latin typeface="Arial" panose="020B0604020202020204" pitchFamily="34" charset="0"/>
                <a:cs typeface="Arial" panose="020B0604020202020204" pitchFamily="34" charset="0"/>
                <a:sym typeface="Marlett" pitchFamily="2" charset="2"/>
              </a:rPr>
              <a:t>hiilidioksidi</a:t>
            </a:r>
            <a:endParaRPr lang="en-US" altLang="fi-FI" sz="1800" dirty="0">
              <a:latin typeface="Arial" panose="020B0604020202020204" pitchFamily="34" charset="0"/>
              <a:cs typeface="Arial" panose="020B0604020202020204" pitchFamily="34" charset="0"/>
              <a:sym typeface="Marlett" pitchFamily="2" charset="2"/>
            </a:endParaRPr>
          </a:p>
          <a:p>
            <a:r>
              <a:rPr lang="en-US" altLang="fi-FI" sz="1800" dirty="0" err="1" smtClean="0">
                <a:latin typeface="Arial" panose="020B0604020202020204" pitchFamily="34" charset="0"/>
                <a:cs typeface="Arial" panose="020B0604020202020204" pitchFamily="34" charset="0"/>
                <a:sym typeface="Marlett" pitchFamily="2" charset="2"/>
              </a:rPr>
              <a:t>VOC:t</a:t>
            </a:r>
            <a:r>
              <a:rPr lang="en-US" altLang="fi-FI" sz="1800" dirty="0">
                <a:latin typeface="Arial" panose="020B0604020202020204" pitchFamily="34" charset="0"/>
                <a:cs typeface="Arial" panose="020B0604020202020204" pitchFamily="34" charset="0"/>
                <a:sym typeface="Marlett" pitchFamily="2" charset="2"/>
              </a:rPr>
              <a:t>, </a:t>
            </a:r>
            <a:r>
              <a:rPr lang="en-US" altLang="fi-FI" sz="1800" dirty="0" err="1">
                <a:latin typeface="Arial" panose="020B0604020202020204" pitchFamily="34" charset="0"/>
                <a:cs typeface="Arial" panose="020B0604020202020204" pitchFamily="34" charset="0"/>
                <a:sym typeface="Marlett" pitchFamily="2" charset="2"/>
              </a:rPr>
              <a:t>myös</a:t>
            </a:r>
            <a:r>
              <a:rPr lang="en-US" altLang="fi-FI" sz="1800" dirty="0">
                <a:latin typeface="Arial" panose="020B0604020202020204" pitchFamily="34" charset="0"/>
                <a:cs typeface="Arial" panose="020B0604020202020204" pitchFamily="34" charset="0"/>
                <a:sym typeface="Marlett" pitchFamily="2" charset="2"/>
              </a:rPr>
              <a:t> </a:t>
            </a:r>
            <a:r>
              <a:rPr lang="en-US" altLang="fi-FI" sz="1800" dirty="0" err="1">
                <a:latin typeface="Arial" panose="020B0604020202020204" pitchFamily="34" charset="0"/>
                <a:cs typeface="Arial" panose="020B0604020202020204" pitchFamily="34" charset="0"/>
                <a:sym typeface="Marlett" pitchFamily="2" charset="2"/>
              </a:rPr>
              <a:t>mVOC:t</a:t>
            </a:r>
            <a:endParaRPr lang="en-US" altLang="fi-FI" sz="1800" dirty="0">
              <a:latin typeface="Arial" panose="020B0604020202020204" pitchFamily="34" charset="0"/>
              <a:cs typeface="Arial" panose="020B0604020202020204" pitchFamily="34" charset="0"/>
              <a:sym typeface="Marlett" pitchFamily="2" charset="2"/>
            </a:endParaRPr>
          </a:p>
        </p:txBody>
      </p:sp>
      <p:sp>
        <p:nvSpPr>
          <p:cNvPr id="2" name="Päivämäärän paikkamerkki 1"/>
          <p:cNvSpPr>
            <a:spLocks noGrp="1"/>
          </p:cNvSpPr>
          <p:nvPr>
            <p:ph type="dt" sz="half" idx="10"/>
          </p:nvPr>
        </p:nvSpPr>
        <p:spPr/>
        <p:txBody>
          <a:bodyPr/>
          <a:lstStyle/>
          <a:p>
            <a:endParaRPr lang="fi-FI"/>
          </a:p>
        </p:txBody>
      </p:sp>
      <p:sp>
        <p:nvSpPr>
          <p:cNvPr id="3" name="Dian numeron paikkamerkki 2"/>
          <p:cNvSpPr>
            <a:spLocks noGrp="1"/>
          </p:cNvSpPr>
          <p:nvPr>
            <p:ph type="sldNum" sz="quarter" idx="12"/>
          </p:nvPr>
        </p:nvSpPr>
        <p:spPr/>
        <p:txBody>
          <a:bodyPr/>
          <a:lstStyle/>
          <a:p>
            <a:fld id="{49246692-9764-4796-AF2E-897E79EBAFA7}" type="slidenum">
              <a:rPr lang="fi-FI" smtClean="0"/>
              <a:pPr/>
              <a:t>21</a:t>
            </a:fld>
            <a:endParaRPr lang="fi-FI"/>
          </a:p>
        </p:txBody>
      </p:sp>
    </p:spTree>
    <p:extLst>
      <p:ext uri="{BB962C8B-B14F-4D97-AF65-F5344CB8AC3E}">
        <p14:creationId xmlns:p14="http://schemas.microsoft.com/office/powerpoint/2010/main" val="4078616673"/>
      </p:ext>
    </p:extLst>
  </p:cSld>
  <p:clrMapOvr>
    <a:masterClrMapping/>
  </p:clrMapOvr>
  <p:transition spd="med">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827088" y="589313"/>
            <a:ext cx="7489824" cy="1079500"/>
          </a:xfrm>
        </p:spPr>
        <p:txBody>
          <a:bodyPr>
            <a:normAutofit fontScale="90000"/>
          </a:bodyPr>
          <a:lstStyle/>
          <a:p>
            <a:r>
              <a:rPr lang="en-US" altLang="fi-FI" dirty="0" err="1">
                <a:latin typeface="Arial" panose="020B0604020202020204" pitchFamily="34" charset="0"/>
                <a:cs typeface="Arial" panose="020B0604020202020204" pitchFamily="34" charset="0"/>
              </a:rPr>
              <a:t>Mikrobiperäiset</a:t>
            </a:r>
            <a:r>
              <a:rPr lang="en-US" altLang="fi-FI" dirty="0">
                <a:latin typeface="Arial" panose="020B0604020202020204" pitchFamily="34" charset="0"/>
                <a:cs typeface="Arial" panose="020B0604020202020204" pitchFamily="34" charset="0"/>
              </a:rPr>
              <a:t> </a:t>
            </a:r>
            <a:r>
              <a:rPr lang="en-US" altLang="fi-FI" dirty="0" err="1">
                <a:latin typeface="Arial" panose="020B0604020202020204" pitchFamily="34" charset="0"/>
                <a:cs typeface="Arial" panose="020B0604020202020204" pitchFamily="34" charset="0"/>
              </a:rPr>
              <a:t>epäpuhtaudet</a:t>
            </a:r>
            <a:r>
              <a:rPr lang="en-US" altLang="fi-FI" dirty="0">
                <a:latin typeface="Arial" panose="020B0604020202020204" pitchFamily="34" charset="0"/>
                <a:cs typeface="Arial" panose="020B0604020202020204" pitchFamily="34" charset="0"/>
              </a:rPr>
              <a:t/>
            </a:r>
            <a:br>
              <a:rPr lang="en-US" altLang="fi-FI" dirty="0">
                <a:latin typeface="Arial" panose="020B0604020202020204" pitchFamily="34" charset="0"/>
                <a:cs typeface="Arial" panose="020B0604020202020204" pitchFamily="34" charset="0"/>
              </a:rPr>
            </a:br>
            <a:r>
              <a:rPr lang="en-US" altLang="fi-FI" dirty="0" smtClean="0">
                <a:latin typeface="Arial" panose="020B0604020202020204" pitchFamily="34" charset="0"/>
                <a:cs typeface="Arial" panose="020B0604020202020204" pitchFamily="34" charset="0"/>
              </a:rPr>
              <a:t>…</a:t>
            </a:r>
            <a:r>
              <a:rPr lang="en-US" altLang="fi-FI" dirty="0" err="1">
                <a:latin typeface="Arial" panose="020B0604020202020204" pitchFamily="34" charset="0"/>
                <a:cs typeface="Arial" panose="020B0604020202020204" pitchFamily="34" charset="0"/>
              </a:rPr>
              <a:t>mitä</a:t>
            </a:r>
            <a:r>
              <a:rPr lang="en-US" altLang="fi-FI" dirty="0">
                <a:latin typeface="Arial" panose="020B0604020202020204" pitchFamily="34" charset="0"/>
                <a:cs typeface="Arial" panose="020B0604020202020204" pitchFamily="34" charset="0"/>
              </a:rPr>
              <a:t> </a:t>
            </a:r>
            <a:r>
              <a:rPr lang="en-US" altLang="fi-FI" dirty="0" err="1">
                <a:latin typeface="Arial" panose="020B0604020202020204" pitchFamily="34" charset="0"/>
                <a:cs typeface="Arial" panose="020B0604020202020204" pitchFamily="34" charset="0"/>
              </a:rPr>
              <a:t>kaikkea</a:t>
            </a:r>
            <a:r>
              <a:rPr lang="en-US" altLang="fi-FI" dirty="0">
                <a:latin typeface="Arial" panose="020B0604020202020204" pitchFamily="34" charset="0"/>
                <a:cs typeface="Arial" panose="020B0604020202020204" pitchFamily="34" charset="0"/>
              </a:rPr>
              <a:t> </a:t>
            </a:r>
            <a:r>
              <a:rPr lang="en-US" altLang="fi-FI" dirty="0" err="1" smtClean="0">
                <a:latin typeface="Arial" panose="020B0604020202020204" pitchFamily="34" charset="0"/>
                <a:cs typeface="Arial" panose="020B0604020202020204" pitchFamily="34" charset="0"/>
              </a:rPr>
              <a:t>mikrobikasvustosta</a:t>
            </a:r>
            <a:r>
              <a:rPr lang="en-US" altLang="fi-FI" dirty="0" smtClean="0">
                <a:latin typeface="Arial" panose="020B0604020202020204" pitchFamily="34" charset="0"/>
                <a:cs typeface="Arial" panose="020B0604020202020204" pitchFamily="34" charset="0"/>
              </a:rPr>
              <a:t> </a:t>
            </a:r>
            <a:r>
              <a:rPr lang="en-US" altLang="fi-FI" dirty="0" err="1" smtClean="0">
                <a:latin typeface="Arial" panose="020B0604020202020204" pitchFamily="34" charset="0"/>
                <a:cs typeface="Arial" panose="020B0604020202020204" pitchFamily="34" charset="0"/>
              </a:rPr>
              <a:t>voi</a:t>
            </a:r>
            <a:r>
              <a:rPr lang="en-US" altLang="fi-FI" dirty="0" smtClean="0">
                <a:latin typeface="Arial" panose="020B0604020202020204" pitchFamily="34" charset="0"/>
                <a:cs typeface="Arial" panose="020B0604020202020204" pitchFamily="34" charset="0"/>
              </a:rPr>
              <a:t> </a:t>
            </a:r>
            <a:r>
              <a:rPr lang="en-US" altLang="fi-FI" dirty="0" err="1" smtClean="0">
                <a:latin typeface="Arial" panose="020B0604020202020204" pitchFamily="34" charset="0"/>
                <a:cs typeface="Arial" panose="020B0604020202020204" pitchFamily="34" charset="0"/>
              </a:rPr>
              <a:t>siirtyä</a:t>
            </a:r>
            <a:r>
              <a:rPr lang="en-US" altLang="fi-FI" dirty="0" smtClean="0">
                <a:latin typeface="Arial" panose="020B0604020202020204" pitchFamily="34" charset="0"/>
                <a:cs typeface="Arial" panose="020B0604020202020204" pitchFamily="34" charset="0"/>
              </a:rPr>
              <a:t> </a:t>
            </a:r>
            <a:r>
              <a:rPr lang="en-US" altLang="fi-FI" dirty="0" err="1" smtClean="0">
                <a:latin typeface="Arial" panose="020B0604020202020204" pitchFamily="34" charset="0"/>
                <a:cs typeface="Arial" panose="020B0604020202020204" pitchFamily="34" charset="0"/>
              </a:rPr>
              <a:t>sisäilmaan</a:t>
            </a:r>
            <a:r>
              <a:rPr lang="en-US" altLang="fi-FI" dirty="0" smtClean="0">
                <a:latin typeface="Arial" panose="020B0604020202020204" pitchFamily="34" charset="0"/>
                <a:cs typeface="Arial" panose="020B0604020202020204" pitchFamily="34" charset="0"/>
              </a:rPr>
              <a:t>!</a:t>
            </a:r>
            <a:endParaRPr lang="en-US" altLang="fi-FI" dirty="0">
              <a:latin typeface="Arial" panose="020B0604020202020204" pitchFamily="34" charset="0"/>
              <a:cs typeface="Arial" panose="020B0604020202020204" pitchFamily="34" charset="0"/>
            </a:endParaRPr>
          </a:p>
        </p:txBody>
      </p:sp>
      <p:sp>
        <p:nvSpPr>
          <p:cNvPr id="180227" name="Rectangle 3"/>
          <p:cNvSpPr>
            <a:spLocks noGrp="1" noChangeArrowheads="1"/>
          </p:cNvSpPr>
          <p:nvPr>
            <p:ph idx="1"/>
          </p:nvPr>
        </p:nvSpPr>
        <p:spPr>
          <a:xfrm>
            <a:off x="827088" y="1714615"/>
            <a:ext cx="7489825" cy="4392614"/>
          </a:xfrm>
          <a:noFill/>
          <a:ln>
            <a:noFill/>
          </a:ln>
          <a:effectLst/>
        </p:spPr>
        <p:style>
          <a:lnRef idx="1">
            <a:schemeClr val="accent4"/>
          </a:lnRef>
          <a:fillRef idx="2">
            <a:schemeClr val="accent4"/>
          </a:fillRef>
          <a:effectRef idx="1">
            <a:schemeClr val="accent4"/>
          </a:effectRef>
          <a:fontRef idx="minor">
            <a:schemeClr val="dk1"/>
          </a:fontRef>
        </p:style>
        <p:txBody>
          <a:bodyPr/>
          <a:lstStyle/>
          <a:p>
            <a:endParaRPr lang="en-US" altLang="fi-FI" sz="1400" dirty="0">
              <a:latin typeface="Comic Sans MS" panose="030F0702030302020204" pitchFamily="66" charset="0"/>
              <a:sym typeface="Marlett" pitchFamily="2" charset="2"/>
            </a:endParaRPr>
          </a:p>
          <a:p>
            <a:r>
              <a:rPr lang="en-US" altLang="fi-FI" dirty="0" err="1">
                <a:latin typeface="Arial" panose="020B0604020202020204" pitchFamily="34" charset="0"/>
                <a:cs typeface="Arial" panose="020B0604020202020204" pitchFamily="34" charset="0"/>
                <a:sym typeface="Marlett" pitchFamily="2" charset="2"/>
              </a:rPr>
              <a:t>I</a:t>
            </a:r>
            <a:r>
              <a:rPr lang="en-US" altLang="fi-FI" dirty="0" err="1" smtClean="0">
                <a:latin typeface="Arial" panose="020B0604020202020204" pitchFamily="34" charset="0"/>
                <a:cs typeface="Arial" panose="020B0604020202020204" pitchFamily="34" charset="0"/>
                <a:sym typeface="Marlett" pitchFamily="2" charset="2"/>
              </a:rPr>
              <a:t>tiöt</a:t>
            </a:r>
            <a:r>
              <a:rPr lang="en-US" altLang="fi-FI" dirty="0" smtClean="0">
                <a:latin typeface="Arial" panose="020B0604020202020204" pitchFamily="34" charset="0"/>
                <a:cs typeface="Arial" panose="020B0604020202020204" pitchFamily="34" charset="0"/>
                <a:sym typeface="Marlett" pitchFamily="2" charset="2"/>
              </a:rPr>
              <a:t> ja </a:t>
            </a:r>
            <a:r>
              <a:rPr lang="en-US" altLang="fi-FI" dirty="0" err="1" smtClean="0">
                <a:latin typeface="Arial" panose="020B0604020202020204" pitchFamily="34" charset="0"/>
                <a:cs typeface="Arial" panose="020B0604020202020204" pitchFamily="34" charset="0"/>
                <a:sym typeface="Marlett" pitchFamily="2" charset="2"/>
              </a:rPr>
              <a:t>solut</a:t>
            </a:r>
            <a:endParaRPr lang="en-US" altLang="fi-FI" dirty="0">
              <a:latin typeface="Arial" panose="020B0604020202020204" pitchFamily="34" charset="0"/>
              <a:cs typeface="Arial" panose="020B0604020202020204" pitchFamily="34" charset="0"/>
              <a:sym typeface="Marlett" pitchFamily="2" charset="2"/>
            </a:endParaRPr>
          </a:p>
          <a:p>
            <a:r>
              <a:rPr lang="en-US" altLang="fi-FI" dirty="0" err="1">
                <a:latin typeface="Arial" panose="020B0604020202020204" pitchFamily="34" charset="0"/>
                <a:cs typeface="Arial" panose="020B0604020202020204" pitchFamily="34" charset="0"/>
                <a:sym typeface="Marlett" pitchFamily="2" charset="2"/>
              </a:rPr>
              <a:t>R</a:t>
            </a:r>
            <a:r>
              <a:rPr lang="en-US" altLang="fi-FI" dirty="0" err="1" smtClean="0">
                <a:latin typeface="Arial" panose="020B0604020202020204" pitchFamily="34" charset="0"/>
                <a:cs typeface="Arial" panose="020B0604020202020204" pitchFamily="34" charset="0"/>
                <a:sym typeface="Marlett" pitchFamily="2" charset="2"/>
              </a:rPr>
              <a:t>ihmaston</a:t>
            </a:r>
            <a:r>
              <a:rPr lang="en-US" altLang="fi-FI" dirty="0" smtClean="0">
                <a:latin typeface="Arial" panose="020B0604020202020204" pitchFamily="34" charset="0"/>
                <a:cs typeface="Arial" panose="020B0604020202020204" pitchFamily="34" charset="0"/>
                <a:sym typeface="Marlett" pitchFamily="2" charset="2"/>
              </a:rPr>
              <a:t>, </a:t>
            </a:r>
            <a:r>
              <a:rPr lang="en-US" altLang="fi-FI" dirty="0" err="1" smtClean="0">
                <a:latin typeface="Arial" panose="020B0604020202020204" pitchFamily="34" charset="0"/>
                <a:cs typeface="Arial" panose="020B0604020202020204" pitchFamily="34" charset="0"/>
                <a:sym typeface="Marlett" pitchFamily="2" charset="2"/>
              </a:rPr>
              <a:t>itiöiden</a:t>
            </a:r>
            <a:r>
              <a:rPr lang="en-US" altLang="fi-FI" dirty="0" smtClean="0">
                <a:latin typeface="Arial" panose="020B0604020202020204" pitchFamily="34" charset="0"/>
                <a:cs typeface="Arial" panose="020B0604020202020204" pitchFamily="34" charset="0"/>
                <a:sym typeface="Marlett" pitchFamily="2" charset="2"/>
              </a:rPr>
              <a:t> ja </a:t>
            </a:r>
            <a:r>
              <a:rPr lang="en-US" altLang="fi-FI" dirty="0" err="1" smtClean="0">
                <a:latin typeface="Arial" panose="020B0604020202020204" pitchFamily="34" charset="0"/>
                <a:cs typeface="Arial" panose="020B0604020202020204" pitchFamily="34" charset="0"/>
                <a:sym typeface="Marlett" pitchFamily="2" charset="2"/>
              </a:rPr>
              <a:t>solujen</a:t>
            </a:r>
            <a:r>
              <a:rPr lang="en-US" altLang="fi-FI" dirty="0" smtClean="0">
                <a:latin typeface="Arial" panose="020B0604020202020204" pitchFamily="34" charset="0"/>
                <a:cs typeface="Arial" panose="020B0604020202020204" pitchFamily="34" charset="0"/>
                <a:sym typeface="Marlett" pitchFamily="2" charset="2"/>
              </a:rPr>
              <a:t> </a:t>
            </a:r>
            <a:r>
              <a:rPr lang="en-US" altLang="fi-FI" dirty="0" err="1">
                <a:latin typeface="Arial" panose="020B0604020202020204" pitchFamily="34" charset="0"/>
                <a:cs typeface="Arial" panose="020B0604020202020204" pitchFamily="34" charset="0"/>
                <a:sym typeface="Marlett" pitchFamily="2" charset="2"/>
              </a:rPr>
              <a:t>kappaleet</a:t>
            </a:r>
            <a:endParaRPr lang="en-US" altLang="fi-FI" dirty="0">
              <a:latin typeface="Arial" panose="020B0604020202020204" pitchFamily="34" charset="0"/>
              <a:cs typeface="Arial" panose="020B0604020202020204" pitchFamily="34" charset="0"/>
              <a:sym typeface="Marlett" pitchFamily="2" charset="2"/>
            </a:endParaRPr>
          </a:p>
          <a:p>
            <a:r>
              <a:rPr lang="en-US" altLang="fi-FI" dirty="0" err="1" smtClean="0">
                <a:latin typeface="Arial" panose="020B0604020202020204" pitchFamily="34" charset="0"/>
                <a:cs typeface="Arial" panose="020B0604020202020204" pitchFamily="34" charset="0"/>
                <a:sym typeface="Marlett" pitchFamily="2" charset="2"/>
              </a:rPr>
              <a:t>mVOC:t</a:t>
            </a:r>
            <a:endParaRPr lang="en-US" altLang="fi-FI" dirty="0">
              <a:latin typeface="Arial" panose="020B0604020202020204" pitchFamily="34" charset="0"/>
              <a:cs typeface="Arial" panose="020B0604020202020204" pitchFamily="34" charset="0"/>
              <a:sym typeface="Marlett" pitchFamily="2" charset="2"/>
            </a:endParaRPr>
          </a:p>
          <a:p>
            <a:r>
              <a:rPr lang="en-US" altLang="fi-FI" dirty="0" err="1">
                <a:latin typeface="Arial" panose="020B0604020202020204" pitchFamily="34" charset="0"/>
                <a:cs typeface="Arial" panose="020B0604020202020204" pitchFamily="34" charset="0"/>
                <a:sym typeface="Marlett" pitchFamily="2" charset="2"/>
              </a:rPr>
              <a:t>M</a:t>
            </a:r>
            <a:r>
              <a:rPr lang="en-US" altLang="fi-FI" dirty="0" err="1" smtClean="0">
                <a:latin typeface="Arial" panose="020B0604020202020204" pitchFamily="34" charset="0"/>
                <a:cs typeface="Arial" panose="020B0604020202020204" pitchFamily="34" charset="0"/>
                <a:sym typeface="Marlett" pitchFamily="2" charset="2"/>
              </a:rPr>
              <a:t>ykotoksiinit</a:t>
            </a:r>
            <a:endParaRPr lang="en-US" altLang="fi-FI" dirty="0">
              <a:latin typeface="Arial" panose="020B0604020202020204" pitchFamily="34" charset="0"/>
              <a:cs typeface="Arial" panose="020B0604020202020204" pitchFamily="34" charset="0"/>
              <a:sym typeface="Marlett" pitchFamily="2" charset="2"/>
            </a:endParaRPr>
          </a:p>
          <a:p>
            <a:r>
              <a:rPr lang="en-US" altLang="fi-FI" dirty="0" err="1">
                <a:latin typeface="Arial" panose="020B0604020202020204" pitchFamily="34" charset="0"/>
                <a:cs typeface="Arial" panose="020B0604020202020204" pitchFamily="34" charset="0"/>
                <a:sym typeface="Marlett" pitchFamily="2" charset="2"/>
              </a:rPr>
              <a:t>B</a:t>
            </a:r>
            <a:r>
              <a:rPr lang="en-US" altLang="fi-FI" dirty="0" err="1" smtClean="0">
                <a:latin typeface="Arial" panose="020B0604020202020204" pitchFamily="34" charset="0"/>
                <a:cs typeface="Arial" panose="020B0604020202020204" pitchFamily="34" charset="0"/>
                <a:sym typeface="Marlett" pitchFamily="2" charset="2"/>
              </a:rPr>
              <a:t>akteeritoksiinit</a:t>
            </a:r>
            <a:endParaRPr lang="en-US" altLang="fi-FI" dirty="0">
              <a:latin typeface="Arial" panose="020B0604020202020204" pitchFamily="34" charset="0"/>
              <a:cs typeface="Arial" panose="020B0604020202020204" pitchFamily="34" charset="0"/>
              <a:sym typeface="Marlett" pitchFamily="2" charset="2"/>
            </a:endParaRPr>
          </a:p>
          <a:p>
            <a:pPr algn="ctr"/>
            <a:endParaRPr lang="en-US" altLang="fi-FI" sz="2400" dirty="0">
              <a:latin typeface="Comic Sans MS" panose="030F0702030302020204" pitchFamily="66" charset="0"/>
            </a:endParaRPr>
          </a:p>
        </p:txBody>
      </p:sp>
      <p:sp>
        <p:nvSpPr>
          <p:cNvPr id="2" name="Päivämäärän paikkamerkki 1"/>
          <p:cNvSpPr>
            <a:spLocks noGrp="1"/>
          </p:cNvSpPr>
          <p:nvPr>
            <p:ph type="dt" sz="half" idx="10"/>
          </p:nvPr>
        </p:nvSpPr>
        <p:spPr/>
        <p:txBody>
          <a:bodyPr/>
          <a:lstStyle/>
          <a:p>
            <a:endParaRPr lang="fi-FI"/>
          </a:p>
        </p:txBody>
      </p:sp>
      <p:sp>
        <p:nvSpPr>
          <p:cNvPr id="3" name="Dian numeron paikkamerkki 2"/>
          <p:cNvSpPr>
            <a:spLocks noGrp="1"/>
          </p:cNvSpPr>
          <p:nvPr>
            <p:ph type="sldNum" sz="quarter" idx="12"/>
          </p:nvPr>
        </p:nvSpPr>
        <p:spPr/>
        <p:txBody>
          <a:bodyPr/>
          <a:lstStyle/>
          <a:p>
            <a:fld id="{49246692-9764-4796-AF2E-897E79EBAFA7}" type="slidenum">
              <a:rPr lang="fi-FI" smtClean="0"/>
              <a:pPr/>
              <a:t>22</a:t>
            </a:fld>
            <a:endParaRPr lang="fi-FI"/>
          </a:p>
        </p:txBody>
      </p:sp>
    </p:spTree>
    <p:extLst>
      <p:ext uri="{BB962C8B-B14F-4D97-AF65-F5344CB8AC3E}">
        <p14:creationId xmlns:p14="http://schemas.microsoft.com/office/powerpoint/2010/main" val="2094580426"/>
      </p:ext>
    </p:extLst>
  </p:cSld>
  <p:clrMapOvr>
    <a:masterClrMapping/>
  </p:clrMapOvr>
  <p:transition spd="med">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p:txBody>
          <a:bodyPr>
            <a:normAutofit/>
          </a:bodyPr>
          <a:lstStyle/>
          <a:p>
            <a:r>
              <a:rPr lang="fi-FI" altLang="fi-FI" sz="2700" dirty="0">
                <a:latin typeface="Arial" panose="020B0604020202020204" pitchFamily="34" charset="0"/>
                <a:cs typeface="Arial" panose="020B0604020202020204" pitchFamily="34" charset="0"/>
              </a:rPr>
              <a:t>Mikrobiselvitys</a:t>
            </a:r>
            <a:endParaRPr lang="en-US" altLang="fi-FI" sz="2700" dirty="0">
              <a:latin typeface="Arial" panose="020B0604020202020204" pitchFamily="34" charset="0"/>
              <a:cs typeface="Arial" panose="020B0604020202020204" pitchFamily="34" charset="0"/>
            </a:endParaRPr>
          </a:p>
        </p:txBody>
      </p:sp>
      <p:sp>
        <p:nvSpPr>
          <p:cNvPr id="176131" name="Rectangle 3"/>
          <p:cNvSpPr>
            <a:spLocks noGrp="1" noChangeArrowheads="1"/>
          </p:cNvSpPr>
          <p:nvPr>
            <p:ph idx="1"/>
          </p:nvPr>
        </p:nvSpPr>
        <p:spPr>
          <a:noFill/>
          <a:ln>
            <a:noFill/>
          </a:ln>
          <a:effectLst/>
        </p:spPr>
        <p:style>
          <a:lnRef idx="1">
            <a:schemeClr val="accent4"/>
          </a:lnRef>
          <a:fillRef idx="2">
            <a:schemeClr val="accent4"/>
          </a:fillRef>
          <a:effectRef idx="1">
            <a:schemeClr val="accent4"/>
          </a:effectRef>
          <a:fontRef idx="minor">
            <a:schemeClr val="dk1"/>
          </a:fontRef>
        </p:style>
        <p:txBody>
          <a:bodyPr>
            <a:normAutofit/>
          </a:bodyPr>
          <a:lstStyle/>
          <a:p>
            <a:pPr marL="0" indent="0">
              <a:buNone/>
            </a:pPr>
            <a:r>
              <a:rPr lang="en-US" altLang="fi-FI" dirty="0" err="1" smtClean="0"/>
              <a:t>Tavoite</a:t>
            </a:r>
            <a:endParaRPr lang="en-US" altLang="fi-FI" sz="2000" dirty="0" smtClean="0"/>
          </a:p>
          <a:p>
            <a:r>
              <a:rPr lang="fi-FI" altLang="fi-FI" dirty="0"/>
              <a:t>P</a:t>
            </a:r>
            <a:r>
              <a:rPr lang="fi-FI" altLang="fi-FI" dirty="0" smtClean="0"/>
              <a:t>yritään </a:t>
            </a:r>
            <a:r>
              <a:rPr lang="fi-FI" altLang="fi-FI" dirty="0"/>
              <a:t>kuvaamaan rakennuksen vaurioihin liittyvää mikrobistoa (tavallisimmin sieniä, erityisesti homeita, ja bakteereita</a:t>
            </a:r>
            <a:r>
              <a:rPr lang="fi-FI" altLang="fi-FI" dirty="0" smtClean="0"/>
              <a:t>) määrällisesti ja laadullisesti</a:t>
            </a:r>
          </a:p>
          <a:p>
            <a:r>
              <a:rPr lang="en-US" altLang="fi-FI" dirty="0" err="1"/>
              <a:t>T</a:t>
            </a:r>
            <a:r>
              <a:rPr lang="en-US" altLang="fi-FI" dirty="0" err="1" smtClean="0"/>
              <a:t>unnistetaan</a:t>
            </a:r>
            <a:r>
              <a:rPr lang="en-US" altLang="fi-FI" dirty="0" smtClean="0"/>
              <a:t> </a:t>
            </a:r>
            <a:r>
              <a:rPr lang="en-US" altLang="fi-FI" dirty="0" err="1"/>
              <a:t>poikkeavaa</a:t>
            </a:r>
            <a:r>
              <a:rPr lang="en-US" altLang="fi-FI" dirty="0"/>
              <a:t> </a:t>
            </a:r>
            <a:r>
              <a:rPr lang="en-US" altLang="fi-FI" dirty="0" err="1"/>
              <a:t>altistumista</a:t>
            </a:r>
            <a:r>
              <a:rPr lang="en-US" altLang="fi-FI" dirty="0"/>
              <a:t> </a:t>
            </a:r>
            <a:r>
              <a:rPr lang="en-US" altLang="fi-FI" dirty="0" err="1"/>
              <a:t>aiheuttava</a:t>
            </a:r>
            <a:r>
              <a:rPr lang="en-US" altLang="fi-FI" dirty="0"/>
              <a:t> </a:t>
            </a:r>
            <a:r>
              <a:rPr lang="en-US" altLang="fi-FI" dirty="0" err="1"/>
              <a:t>mikrobilähde</a:t>
            </a:r>
            <a:r>
              <a:rPr lang="en-US" altLang="fi-FI" dirty="0"/>
              <a:t> </a:t>
            </a:r>
            <a:endParaRPr lang="en-US" altLang="fi-FI" dirty="0" smtClean="0"/>
          </a:p>
          <a:p>
            <a:r>
              <a:rPr lang="en-US" altLang="fi-FI" dirty="0" err="1"/>
              <a:t>S</a:t>
            </a:r>
            <a:r>
              <a:rPr lang="en-US" altLang="fi-FI" dirty="0" err="1" smtClean="0"/>
              <a:t>aadaan</a:t>
            </a:r>
            <a:r>
              <a:rPr lang="en-US" altLang="fi-FI" dirty="0" smtClean="0"/>
              <a:t> </a:t>
            </a:r>
            <a:r>
              <a:rPr lang="en-US" altLang="fi-FI" dirty="0" err="1"/>
              <a:t>käsitys</a:t>
            </a:r>
            <a:r>
              <a:rPr lang="en-US" altLang="fi-FI" dirty="0"/>
              <a:t> </a:t>
            </a:r>
            <a:r>
              <a:rPr lang="en-US" altLang="fi-FI" dirty="0" err="1"/>
              <a:t>mikrobiongelman</a:t>
            </a:r>
            <a:r>
              <a:rPr lang="en-US" altLang="fi-FI" dirty="0"/>
              <a:t> </a:t>
            </a:r>
            <a:r>
              <a:rPr lang="en-US" altLang="fi-FI" dirty="0" err="1"/>
              <a:t>laajuudesta</a:t>
            </a:r>
            <a:endParaRPr lang="en-US" altLang="fi-FI" dirty="0"/>
          </a:p>
          <a:p>
            <a:endParaRPr lang="en-US" altLang="fi-FI" dirty="0" smtClean="0"/>
          </a:p>
          <a:p>
            <a:r>
              <a:rPr lang="en-US" altLang="fi-FI" dirty="0" err="1"/>
              <a:t>V</a:t>
            </a:r>
            <a:r>
              <a:rPr lang="en-US" altLang="fi-FI" dirty="0" err="1" smtClean="0"/>
              <a:t>ahvistetaan</a:t>
            </a:r>
            <a:r>
              <a:rPr lang="en-US" altLang="fi-FI" dirty="0" smtClean="0"/>
              <a:t> </a:t>
            </a:r>
            <a:r>
              <a:rPr lang="en-US" altLang="fi-FI" dirty="0"/>
              <a:t>tai </a:t>
            </a:r>
            <a:r>
              <a:rPr lang="en-US" altLang="fi-FI" dirty="0" err="1"/>
              <a:t>poissuljetaan</a:t>
            </a:r>
            <a:r>
              <a:rPr lang="en-US" altLang="fi-FI" dirty="0"/>
              <a:t> </a:t>
            </a:r>
            <a:r>
              <a:rPr lang="en-US" altLang="fi-FI" dirty="0" err="1"/>
              <a:t>rakennuksen</a:t>
            </a:r>
            <a:r>
              <a:rPr lang="en-US" altLang="fi-FI" dirty="0"/>
              <a:t> </a:t>
            </a:r>
            <a:r>
              <a:rPr lang="en-US" altLang="fi-FI" dirty="0" err="1"/>
              <a:t>kosteus</a:t>
            </a:r>
            <a:r>
              <a:rPr lang="en-US" altLang="fi-FI" dirty="0"/>
              <a:t>- tai </a:t>
            </a:r>
            <a:r>
              <a:rPr lang="en-US" altLang="fi-FI" dirty="0" err="1"/>
              <a:t>homevaurion</a:t>
            </a:r>
            <a:r>
              <a:rPr lang="en-US" altLang="fi-FI" dirty="0"/>
              <a:t> </a:t>
            </a:r>
            <a:r>
              <a:rPr lang="en-US" altLang="fi-FI" dirty="0" err="1"/>
              <a:t>olemassaolo</a:t>
            </a:r>
            <a:endParaRPr lang="fi-FI" altLang="fi-FI" dirty="0"/>
          </a:p>
        </p:txBody>
      </p:sp>
      <p:sp>
        <p:nvSpPr>
          <p:cNvPr id="2" name="Päivämäärän paikkamerkki 1"/>
          <p:cNvSpPr>
            <a:spLocks noGrp="1"/>
          </p:cNvSpPr>
          <p:nvPr>
            <p:ph type="dt" sz="half" idx="10"/>
          </p:nvPr>
        </p:nvSpPr>
        <p:spPr/>
        <p:txBody>
          <a:bodyPr/>
          <a:lstStyle/>
          <a:p>
            <a:endParaRPr lang="fi-FI"/>
          </a:p>
        </p:txBody>
      </p:sp>
      <p:sp>
        <p:nvSpPr>
          <p:cNvPr id="3" name="Dian numeron paikkamerkki 2"/>
          <p:cNvSpPr>
            <a:spLocks noGrp="1"/>
          </p:cNvSpPr>
          <p:nvPr>
            <p:ph type="sldNum" sz="quarter" idx="12"/>
          </p:nvPr>
        </p:nvSpPr>
        <p:spPr/>
        <p:txBody>
          <a:bodyPr/>
          <a:lstStyle/>
          <a:p>
            <a:fld id="{49246692-9764-4796-AF2E-897E79EBAFA7}" type="slidenum">
              <a:rPr lang="fi-FI" smtClean="0"/>
              <a:pPr/>
              <a:t>23</a:t>
            </a:fld>
            <a:endParaRPr lang="fi-FI"/>
          </a:p>
        </p:txBody>
      </p:sp>
    </p:spTree>
    <p:extLst>
      <p:ext uri="{BB962C8B-B14F-4D97-AF65-F5344CB8AC3E}">
        <p14:creationId xmlns:p14="http://schemas.microsoft.com/office/powerpoint/2010/main" val="2641787332"/>
      </p:ext>
    </p:extLst>
  </p:cSld>
  <p:clrMapOvr>
    <a:masterClrMapping/>
  </p:clrMapOvr>
  <p:transition spd="med">
    <p:wipe/>
  </p:transition>
</p:sld>
</file>

<file path=ppt/slides/slide2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p:txBody>
          <a:bodyPr>
            <a:normAutofit/>
          </a:bodyPr>
          <a:lstStyle/>
          <a:p>
            <a:r>
              <a:rPr lang="en-US" altLang="fi-FI" dirty="0" err="1">
                <a:latin typeface="Arial" panose="020B0604020202020204" pitchFamily="34" charset="0"/>
                <a:cs typeface="Arial" panose="020B0604020202020204" pitchFamily="34" charset="0"/>
              </a:rPr>
              <a:t>Mikrobiselvitykset</a:t>
            </a:r>
            <a:r>
              <a:rPr lang="en-US" altLang="fi-FI" dirty="0" smtClean="0"/>
              <a:t> </a:t>
            </a:r>
            <a:endParaRPr lang="en-US" altLang="fi-FI" dirty="0"/>
          </a:p>
        </p:txBody>
      </p:sp>
      <p:sp>
        <p:nvSpPr>
          <p:cNvPr id="166915" name="Rectangle 3"/>
          <p:cNvSpPr>
            <a:spLocks noGrp="1" noChangeArrowheads="1"/>
          </p:cNvSpPr>
          <p:nvPr>
            <p:ph idx="1"/>
          </p:nvPr>
        </p:nvSpPr>
        <p:spPr>
          <a:noFill/>
          <a:ln>
            <a:noFill/>
          </a:ln>
          <a:effectLst/>
        </p:spPr>
        <p:style>
          <a:lnRef idx="1">
            <a:schemeClr val="accent4"/>
          </a:lnRef>
          <a:fillRef idx="2">
            <a:schemeClr val="accent4"/>
          </a:fillRef>
          <a:effectRef idx="1">
            <a:schemeClr val="accent4"/>
          </a:effectRef>
          <a:fontRef idx="minor">
            <a:schemeClr val="dk1"/>
          </a:fontRef>
        </p:style>
        <p:txBody>
          <a:bodyPr>
            <a:normAutofit/>
          </a:bodyPr>
          <a:lstStyle/>
          <a:p>
            <a:r>
              <a:rPr lang="fi-FI" altLang="fi-FI" sz="1800" dirty="0" smtClean="0"/>
              <a:t>Osana </a:t>
            </a:r>
            <a:r>
              <a:rPr lang="fi-FI" altLang="fi-FI" sz="1800" dirty="0"/>
              <a:t>monitieteistä rakennukseen kohdistuvaa selvitystä, jonka </a:t>
            </a:r>
            <a:r>
              <a:rPr lang="fi-FI" altLang="fi-FI" sz="1800" dirty="0" smtClean="0"/>
              <a:t>tärkein  osa on rakennus- ja ilmanvaihtotekninen kuntotutkimus, sisäilman laadun selvitys </a:t>
            </a:r>
            <a:r>
              <a:rPr lang="fi-FI" altLang="fi-FI" sz="1800" dirty="0"/>
              <a:t>ja </a:t>
            </a:r>
            <a:r>
              <a:rPr lang="fi-FI" altLang="fi-FI" sz="1800" dirty="0" smtClean="0"/>
              <a:t>tarvittaessa lääketieteelliset </a:t>
            </a:r>
            <a:r>
              <a:rPr lang="fi-FI" altLang="fi-FI" sz="1800" dirty="0"/>
              <a:t>tai </a:t>
            </a:r>
            <a:r>
              <a:rPr lang="fi-FI" altLang="fi-FI" sz="1800" dirty="0" smtClean="0"/>
              <a:t>kyselytutkimukset</a:t>
            </a:r>
          </a:p>
          <a:p>
            <a:endParaRPr lang="fi-FI" altLang="fi-FI" sz="1800" dirty="0"/>
          </a:p>
          <a:p>
            <a:r>
              <a:rPr lang="fi-FI" altLang="fi-FI" sz="1800" dirty="0"/>
              <a:t>R</a:t>
            </a:r>
            <a:r>
              <a:rPr lang="fi-FI" altLang="fi-FI" sz="1800" dirty="0" smtClean="0"/>
              <a:t>akennustekninen </a:t>
            </a:r>
            <a:r>
              <a:rPr lang="fi-FI" altLang="fi-FI" sz="1800" dirty="0"/>
              <a:t>selvitys</a:t>
            </a:r>
            <a:r>
              <a:rPr lang="fi-FI" altLang="fi-FI" sz="1800" dirty="0" smtClean="0"/>
              <a:t>,</a:t>
            </a:r>
          </a:p>
          <a:p>
            <a:r>
              <a:rPr lang="fi-FI" altLang="fi-FI" sz="1800" dirty="0" smtClean="0"/>
              <a:t>Ilmanvaihtotekninen selvitys</a:t>
            </a:r>
          </a:p>
          <a:p>
            <a:r>
              <a:rPr lang="fi-FI" altLang="fi-FI" sz="1800" dirty="0" smtClean="0"/>
              <a:t>Sisäilman laadun selvitys</a:t>
            </a:r>
            <a:endParaRPr lang="fi-FI" altLang="fi-FI" sz="1800" dirty="0"/>
          </a:p>
          <a:p>
            <a:r>
              <a:rPr lang="fi-FI" altLang="fi-FI" sz="1800" dirty="0"/>
              <a:t>M</a:t>
            </a:r>
            <a:r>
              <a:rPr lang="fi-FI" altLang="fi-FI" sz="1800" dirty="0" smtClean="0"/>
              <a:t>ikrobiselvitykset </a:t>
            </a:r>
            <a:endParaRPr lang="fi-FI" altLang="fi-FI" sz="1800" dirty="0"/>
          </a:p>
          <a:p>
            <a:r>
              <a:rPr lang="fi-FI" altLang="fi-FI" sz="1800" dirty="0" smtClean="0"/>
              <a:t>Kyselytutkimukset, kliiniset tutkimukset tms. oireiden ja sairauksien selvittely</a:t>
            </a:r>
            <a:endParaRPr lang="fi-FI" altLang="fi-FI" sz="1800" dirty="0"/>
          </a:p>
          <a:p>
            <a:pPr marL="0" indent="0">
              <a:buNone/>
            </a:pPr>
            <a:r>
              <a:rPr lang="fi-FI" altLang="fi-FI" sz="1800" dirty="0"/>
              <a:t>   </a:t>
            </a:r>
            <a:endParaRPr lang="fi-FI" altLang="fi-FI" sz="1800" dirty="0" smtClean="0"/>
          </a:p>
          <a:p>
            <a:r>
              <a:rPr lang="fi-FI" altLang="fi-FI" sz="1800" dirty="0" smtClean="0"/>
              <a:t>Edellä mainituilla selvityksillä ja tutkimuksilla saadut tulokset</a:t>
            </a:r>
            <a:br>
              <a:rPr lang="fi-FI" altLang="fi-FI" sz="1800" dirty="0" smtClean="0"/>
            </a:br>
            <a:r>
              <a:rPr lang="fi-FI" altLang="fi-FI" sz="1800" dirty="0" smtClean="0"/>
              <a:t>kuvaavat </a:t>
            </a:r>
            <a:r>
              <a:rPr lang="fi-FI" altLang="fi-FI" sz="1800" dirty="0"/>
              <a:t>erilaisia asioita kosteusvaurioepäillyissä kiinteistöissä.</a:t>
            </a:r>
          </a:p>
          <a:p>
            <a:pPr marL="0" indent="0">
              <a:buNone/>
            </a:pPr>
            <a:endParaRPr lang="fi-FI" altLang="fi-FI" sz="1800" dirty="0"/>
          </a:p>
          <a:p>
            <a:pPr marL="0" indent="0">
              <a:buNone/>
            </a:pPr>
            <a:endParaRPr lang="fi-FI" altLang="fi-FI" sz="1800" dirty="0"/>
          </a:p>
          <a:p>
            <a:pPr>
              <a:buFontTx/>
              <a:buNone/>
            </a:pPr>
            <a:endParaRPr lang="en-US" altLang="fi-FI" sz="1800" dirty="0"/>
          </a:p>
          <a:p>
            <a:endParaRPr lang="en-US" altLang="fi-FI" sz="2000" dirty="0"/>
          </a:p>
          <a:p>
            <a:pPr lvl="1"/>
            <a:endParaRPr lang="en-US" altLang="fi-FI" sz="2000" dirty="0"/>
          </a:p>
        </p:txBody>
      </p:sp>
      <p:graphicFrame>
        <p:nvGraphicFramePr>
          <p:cNvPr id="6" name="Object 4"/>
          <p:cNvGraphicFramePr>
            <a:graphicFrameLocks noChangeAspect="1"/>
          </p:cNvGraphicFramePr>
          <p:nvPr>
            <p:extLst>
              <p:ext uri="{D42A27DB-BD31-4B8C-83A1-F6EECF244321}">
                <p14:modId xmlns:p14="http://schemas.microsoft.com/office/powerpoint/2010/main" val="365827212"/>
              </p:ext>
            </p:extLst>
          </p:nvPr>
        </p:nvGraphicFramePr>
        <p:xfrm>
          <a:off x="4283968" y="2780928"/>
          <a:ext cx="2055812" cy="1392237"/>
        </p:xfrm>
        <a:graphic>
          <a:graphicData uri="http://schemas.openxmlformats.org/presentationml/2006/ole">
            <mc:AlternateContent xmlns:mc="http://schemas.openxmlformats.org/markup-compatibility/2006">
              <mc:Choice xmlns:v="urn:schemas-microsoft-com:vml" Requires="v">
                <p:oleObj spid="_x0000_s14396" name="Clip" r:id="rId4" imgW="1672200" imgH="1131840" progId="MS_ClipArt_Gallery.2">
                  <p:embed/>
                </p:oleObj>
              </mc:Choice>
              <mc:Fallback>
                <p:oleObj name="Clip" r:id="rId4" imgW="1672200" imgH="1131840" progId="MS_ClipArt_Gallery.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3968" y="2780928"/>
                        <a:ext cx="2055812" cy="1392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 name="Object 4"/>
          <p:cNvGraphicFramePr>
            <a:graphicFrameLocks noChangeAspect="1"/>
          </p:cNvGraphicFramePr>
          <p:nvPr>
            <p:extLst>
              <p:ext uri="{D42A27DB-BD31-4B8C-83A1-F6EECF244321}">
                <p14:modId xmlns:p14="http://schemas.microsoft.com/office/powerpoint/2010/main" val="365789826"/>
              </p:ext>
            </p:extLst>
          </p:nvPr>
        </p:nvGraphicFramePr>
        <p:xfrm>
          <a:off x="7020272" y="3010904"/>
          <a:ext cx="1407690" cy="1162261"/>
        </p:xfrm>
        <a:graphic>
          <a:graphicData uri="http://schemas.openxmlformats.org/presentationml/2006/ole">
            <mc:AlternateContent xmlns:mc="http://schemas.openxmlformats.org/markup-compatibility/2006">
              <mc:Choice xmlns:v="urn:schemas-microsoft-com:vml" Requires="v">
                <p:oleObj spid="_x0000_s14397" name="Clip" r:id="rId6" imgW="1704960" imgH="1408680" progId="MS_ClipArt_Gallery.2">
                  <p:embed/>
                </p:oleObj>
              </mc:Choice>
              <mc:Fallback>
                <p:oleObj name="Clip" r:id="rId6" imgW="1704960" imgH="1408680" progId="MS_ClipArt_Gallery.2">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20272" y="3010904"/>
                        <a:ext cx="1407690" cy="1162261"/>
                      </a:xfrm>
                      <a:prstGeom prst="rect">
                        <a:avLst/>
                      </a:prstGeom>
                      <a:noFill/>
                      <a:ln>
                        <a:noFill/>
                      </a:ln>
                      <a:effectLst/>
                      <a:extLst/>
                    </p:spPr>
                  </p:pic>
                </p:oleObj>
              </mc:Fallback>
            </mc:AlternateContent>
          </a:graphicData>
        </a:graphic>
      </p:graphicFrame>
      <p:sp>
        <p:nvSpPr>
          <p:cNvPr id="2" name="Päivämäärän paikkamerkki 1"/>
          <p:cNvSpPr>
            <a:spLocks noGrp="1"/>
          </p:cNvSpPr>
          <p:nvPr>
            <p:ph type="dt" sz="half" idx="10"/>
          </p:nvPr>
        </p:nvSpPr>
        <p:spPr/>
        <p:txBody>
          <a:bodyPr/>
          <a:lstStyle/>
          <a:p>
            <a:endParaRPr lang="fi-FI"/>
          </a:p>
        </p:txBody>
      </p:sp>
      <p:sp>
        <p:nvSpPr>
          <p:cNvPr id="3" name="Dian numeron paikkamerkki 2"/>
          <p:cNvSpPr>
            <a:spLocks noGrp="1"/>
          </p:cNvSpPr>
          <p:nvPr>
            <p:ph type="sldNum" sz="quarter" idx="12"/>
          </p:nvPr>
        </p:nvSpPr>
        <p:spPr/>
        <p:txBody>
          <a:bodyPr/>
          <a:lstStyle/>
          <a:p>
            <a:fld id="{49246692-9764-4796-AF2E-897E79EBAFA7}" type="slidenum">
              <a:rPr lang="fi-FI" smtClean="0"/>
              <a:pPr/>
              <a:t>24</a:t>
            </a:fld>
            <a:endParaRPr lang="fi-FI"/>
          </a:p>
        </p:txBody>
      </p:sp>
    </p:spTree>
    <p:extLst>
      <p:ext uri="{BB962C8B-B14F-4D97-AF65-F5344CB8AC3E}">
        <p14:creationId xmlns:p14="http://schemas.microsoft.com/office/powerpoint/2010/main" val="3503816572"/>
      </p:ext>
    </p:extLst>
  </p:cSld>
  <p:clrMapOvr>
    <a:overrideClrMapping bg1="lt1" tx1="dk1" bg2="lt2" tx2="dk2" accent1="accent1" accent2="accent2" accent3="accent3" accent4="accent4" accent5="accent5" accent6="accent6" hlink="hlink" folHlink="folHlink"/>
  </p:clrMapOvr>
  <p:transition spd="med">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402578" y="424262"/>
            <a:ext cx="8856984" cy="602155"/>
          </a:xfrm>
        </p:spPr>
        <p:txBody>
          <a:bodyPr>
            <a:noAutofit/>
          </a:bodyPr>
          <a:lstStyle/>
          <a:p>
            <a:r>
              <a:rPr lang="fi-FI" altLang="fi-FI" sz="3200" dirty="0">
                <a:solidFill>
                  <a:schemeClr val="accent4">
                    <a:lumMod val="50000"/>
                  </a:schemeClr>
                </a:solidFill>
              </a:rPr>
              <a:t>Taustatiedot pohjana mikrobiselvityksille</a:t>
            </a:r>
          </a:p>
        </p:txBody>
      </p:sp>
      <p:sp>
        <p:nvSpPr>
          <p:cNvPr id="112643" name="Rectangle 3"/>
          <p:cNvSpPr>
            <a:spLocks noGrp="1" noChangeArrowheads="1"/>
          </p:cNvSpPr>
          <p:nvPr>
            <p:ph type="body" idx="1"/>
          </p:nvPr>
        </p:nvSpPr>
        <p:spPr>
          <a:xfrm>
            <a:off x="371762" y="1154419"/>
            <a:ext cx="8640763" cy="4895850"/>
          </a:xfrm>
          <a:solidFill>
            <a:schemeClr val="bg1"/>
          </a:solidFill>
        </p:spPr>
        <p:txBody>
          <a:bodyPr>
            <a:normAutofit/>
          </a:bodyPr>
          <a:lstStyle/>
          <a:p>
            <a:pPr marL="266700" lvl="2" indent="-266700"/>
            <a:r>
              <a:rPr lang="fi-FI" altLang="fi-FI" sz="2100" dirty="0"/>
              <a:t>Käyttäjältä saadut </a:t>
            </a:r>
            <a:r>
              <a:rPr lang="fi-FI" altLang="fi-FI" sz="2100" dirty="0" smtClean="0"/>
              <a:t>tiedot</a:t>
            </a:r>
          </a:p>
          <a:p>
            <a:pPr marL="806450" lvl="4" indent="-266700"/>
            <a:r>
              <a:rPr lang="fi-FI" altLang="fi-FI" sz="1800" dirty="0" smtClean="0"/>
              <a:t>Alustava ongelman määrittely</a:t>
            </a:r>
            <a:endParaRPr lang="fi-FI" altLang="fi-FI" sz="1800" dirty="0"/>
          </a:p>
          <a:p>
            <a:r>
              <a:rPr lang="fi-FI" altLang="fi-FI" dirty="0"/>
              <a:t>K</a:t>
            </a:r>
            <a:r>
              <a:rPr lang="fi-FI" altLang="fi-FI" dirty="0" smtClean="0"/>
              <a:t>ootaan </a:t>
            </a:r>
            <a:r>
              <a:rPr lang="fi-FI" altLang="fi-FI" dirty="0"/>
              <a:t>ja analysoidaan rakennukseen </a:t>
            </a:r>
            <a:r>
              <a:rPr lang="fi-FI" altLang="fi-FI" dirty="0" smtClean="0"/>
              <a:t>liittyviä tietoja </a:t>
            </a:r>
          </a:p>
          <a:p>
            <a:pPr lvl="2"/>
            <a:r>
              <a:rPr lang="fi-FI" altLang="fi-FI" sz="1800" dirty="0" smtClean="0"/>
              <a:t>Näkyvät </a:t>
            </a:r>
            <a:r>
              <a:rPr lang="fi-FI" altLang="fi-FI" sz="1800" dirty="0"/>
              <a:t>kosteusvauriot</a:t>
            </a:r>
          </a:p>
          <a:p>
            <a:pPr lvl="2"/>
            <a:r>
              <a:rPr lang="fi-FI" altLang="fi-FI" sz="1800" dirty="0" smtClean="0"/>
              <a:t>Tiedossa </a:t>
            </a:r>
            <a:r>
              <a:rPr lang="fi-FI" altLang="fi-FI" sz="1800" dirty="0"/>
              <a:t>olevat vesivuodot</a:t>
            </a:r>
          </a:p>
          <a:p>
            <a:pPr lvl="2"/>
            <a:r>
              <a:rPr lang="fi-FI" altLang="fi-FI" sz="1800" dirty="0" smtClean="0"/>
              <a:t>Mahdolliset riskirakenteet</a:t>
            </a:r>
          </a:p>
          <a:p>
            <a:pPr lvl="2"/>
            <a:r>
              <a:rPr lang="fi-FI" altLang="fi-FI" sz="1800" dirty="0" smtClean="0"/>
              <a:t>Ilmanvaihdon toiminta, laitteiston kunto ja puhtaus, painesuhteet</a:t>
            </a:r>
          </a:p>
          <a:p>
            <a:pPr lvl="2"/>
            <a:r>
              <a:rPr lang="fi-FI" altLang="fi-FI" sz="1800" dirty="0" smtClean="0"/>
              <a:t>vuotoilmareitit</a:t>
            </a:r>
            <a:endParaRPr lang="fi-FI" altLang="fi-FI" sz="1800" dirty="0"/>
          </a:p>
          <a:p>
            <a:r>
              <a:rPr lang="fi-FI" altLang="fi-FI" dirty="0"/>
              <a:t>T</a:t>
            </a:r>
            <a:r>
              <a:rPr lang="fi-FI" altLang="fi-FI" dirty="0" smtClean="0"/>
              <a:t>unnistetaan </a:t>
            </a:r>
            <a:r>
              <a:rPr lang="fi-FI" altLang="fi-FI" dirty="0"/>
              <a:t>perustekijät, jotka vaikuttavat mikrobien </a:t>
            </a:r>
            <a:r>
              <a:rPr lang="fi-FI" altLang="fi-FI" dirty="0" smtClean="0"/>
              <a:t>esiintymiseen</a:t>
            </a:r>
          </a:p>
          <a:p>
            <a:pPr lvl="2"/>
            <a:r>
              <a:rPr lang="fi-FI" altLang="fi-FI" sz="1800" dirty="0" smtClean="0"/>
              <a:t>kosteat tai kosteina olleet alueet tai rakenteet, jotka ovat mahdollisia mikrobilähteitä</a:t>
            </a:r>
            <a:endParaRPr lang="fi-FI" altLang="fi-FI" sz="1800" dirty="0"/>
          </a:p>
          <a:p>
            <a:r>
              <a:rPr lang="fi-FI" altLang="fi-FI" sz="1800" dirty="0" smtClean="0"/>
              <a:t>Toisinaan tarvitaan tiedot </a:t>
            </a:r>
            <a:r>
              <a:rPr lang="fi-FI" altLang="fi-FI" sz="1800" dirty="0"/>
              <a:t>ihmisten </a:t>
            </a:r>
            <a:r>
              <a:rPr lang="fi-FI" altLang="fi-FI" sz="1800" dirty="0" smtClean="0"/>
              <a:t>oireilusta esim. käyttäjä- tai sisäilmastokyselyllä</a:t>
            </a:r>
            <a:endParaRPr lang="fi-FI" altLang="fi-FI" sz="1800" dirty="0"/>
          </a:p>
          <a:p>
            <a:pPr lvl="1"/>
            <a:r>
              <a:rPr lang="fi-FI" altLang="fi-FI" dirty="0"/>
              <a:t>käytetään lääketieteellistä asiantuntijaa apuna oiretietojen </a:t>
            </a:r>
            <a:r>
              <a:rPr lang="fi-FI" altLang="fi-FI" dirty="0" smtClean="0"/>
              <a:t>tulkinnassa</a:t>
            </a:r>
            <a:endParaRPr lang="fi-FI" altLang="fi-FI" dirty="0"/>
          </a:p>
        </p:txBody>
      </p:sp>
      <p:sp>
        <p:nvSpPr>
          <p:cNvPr id="2" name="Päivämäärän paikkamerkki 1"/>
          <p:cNvSpPr>
            <a:spLocks noGrp="1"/>
          </p:cNvSpPr>
          <p:nvPr>
            <p:ph type="dt" sz="half" idx="10"/>
          </p:nvPr>
        </p:nvSpPr>
        <p:spPr/>
        <p:txBody>
          <a:bodyPr/>
          <a:lstStyle/>
          <a:p>
            <a:endParaRPr lang="fi-FI"/>
          </a:p>
        </p:txBody>
      </p:sp>
      <p:sp>
        <p:nvSpPr>
          <p:cNvPr id="3" name="Dian numeron paikkamerkki 2"/>
          <p:cNvSpPr>
            <a:spLocks noGrp="1"/>
          </p:cNvSpPr>
          <p:nvPr>
            <p:ph type="sldNum" sz="quarter" idx="12"/>
          </p:nvPr>
        </p:nvSpPr>
        <p:spPr/>
        <p:txBody>
          <a:bodyPr/>
          <a:lstStyle/>
          <a:p>
            <a:fld id="{49246692-9764-4796-AF2E-897E79EBAFA7}" type="slidenum">
              <a:rPr lang="fi-FI" smtClean="0"/>
              <a:pPr/>
              <a:t>25</a:t>
            </a:fld>
            <a:endParaRPr lang="fi-FI"/>
          </a:p>
        </p:txBody>
      </p:sp>
    </p:spTree>
    <p:extLst>
      <p:ext uri="{BB962C8B-B14F-4D97-AF65-F5344CB8AC3E}">
        <p14:creationId xmlns:p14="http://schemas.microsoft.com/office/powerpoint/2010/main" val="1173216255"/>
      </p:ext>
    </p:extLst>
  </p:cSld>
  <p:clrMapOvr>
    <a:masterClrMapping/>
  </p:clrMapOvr>
  <p:transition spd="med">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088" y="549275"/>
            <a:ext cx="7489824" cy="1079500"/>
          </a:xfrm>
        </p:spPr>
        <p:txBody>
          <a:bodyPr/>
          <a:lstStyle/>
          <a:p>
            <a:r>
              <a:rPr lang="fi-FI" altLang="fi-FI" sz="3200" dirty="0">
                <a:solidFill>
                  <a:schemeClr val="accent4">
                    <a:lumMod val="50000"/>
                  </a:schemeClr>
                </a:solidFill>
              </a:rPr>
              <a:t>Mikrobiselvitykset</a:t>
            </a:r>
            <a:br>
              <a:rPr lang="fi-FI" altLang="fi-FI" sz="3200" dirty="0">
                <a:solidFill>
                  <a:schemeClr val="accent4">
                    <a:lumMod val="50000"/>
                  </a:schemeClr>
                </a:solidFill>
              </a:rPr>
            </a:br>
            <a:endParaRPr lang="fi-FI" dirty="0">
              <a:solidFill>
                <a:schemeClr val="accent4">
                  <a:lumMod val="50000"/>
                </a:schemeClr>
              </a:solidFill>
            </a:endParaRPr>
          </a:p>
        </p:txBody>
      </p:sp>
      <p:sp>
        <p:nvSpPr>
          <p:cNvPr id="3" name="Content Placeholder 2"/>
          <p:cNvSpPr>
            <a:spLocks noGrp="1"/>
          </p:cNvSpPr>
          <p:nvPr>
            <p:ph idx="1"/>
          </p:nvPr>
        </p:nvSpPr>
        <p:spPr/>
        <p:txBody>
          <a:bodyPr>
            <a:normAutofit/>
          </a:bodyPr>
          <a:lstStyle/>
          <a:p>
            <a:pPr lvl="1"/>
            <a:r>
              <a:rPr lang="fi-FI" altLang="fi-FI" sz="2000" dirty="0"/>
              <a:t>T</a:t>
            </a:r>
            <a:r>
              <a:rPr lang="fi-FI" altLang="fi-FI" sz="2000" dirty="0" smtClean="0"/>
              <a:t>ehdään </a:t>
            </a:r>
            <a:r>
              <a:rPr lang="fi-FI" altLang="fi-FI" sz="2000" dirty="0"/>
              <a:t>näytteenottosuunnitelma (onko rakennuksen historiassa sellaista, joka on mahdollistanut mikrobikasvun jossain rakenteessa; millaisia mikrobeja rakennuksessa voisi olla</a:t>
            </a:r>
            <a:r>
              <a:rPr lang="fi-FI" altLang="fi-FI" sz="2000" dirty="0" smtClean="0"/>
              <a:t>).</a:t>
            </a:r>
            <a:endParaRPr lang="fi-FI" altLang="fi-FI" sz="2000" dirty="0"/>
          </a:p>
          <a:p>
            <a:pPr lvl="1"/>
            <a:r>
              <a:rPr lang="fi-FI" altLang="fi-FI" sz="2000" dirty="0"/>
              <a:t>O</a:t>
            </a:r>
            <a:r>
              <a:rPr lang="fi-FI" altLang="fi-FI" sz="2000" dirty="0" smtClean="0"/>
              <a:t>tetaan </a:t>
            </a:r>
            <a:r>
              <a:rPr lang="fi-FI" altLang="fi-FI" sz="2000" dirty="0"/>
              <a:t>suunnitelman mukaiset materiaali-,  pinta- tai </a:t>
            </a:r>
            <a:r>
              <a:rPr lang="fi-FI" altLang="fi-FI" sz="2000" dirty="0" smtClean="0"/>
              <a:t>ilmanäytteet, jotka </a:t>
            </a:r>
            <a:r>
              <a:rPr lang="fi-FI" altLang="fi-FI" sz="2000" dirty="0"/>
              <a:t>antavat erilaista tietoa rakennuksen mikrobiologiasta</a:t>
            </a:r>
            <a:r>
              <a:rPr lang="fi-FI" altLang="fi-FI" sz="2000" dirty="0" smtClean="0"/>
              <a:t>.</a:t>
            </a:r>
          </a:p>
          <a:p>
            <a:pPr lvl="1"/>
            <a:r>
              <a:rPr lang="fi-FI" altLang="fi-FI" sz="2000" dirty="0" smtClean="0"/>
              <a:t>Ensisijaisesti otetaan rakennusmateriaalinäytteitä.</a:t>
            </a:r>
            <a:endParaRPr lang="fi-FI" altLang="fi-FI" sz="2000" dirty="0"/>
          </a:p>
          <a:p>
            <a:pPr lvl="1">
              <a:lnSpc>
                <a:spcPct val="90000"/>
              </a:lnSpc>
            </a:pPr>
            <a:r>
              <a:rPr lang="fi-FI" altLang="fi-FI" sz="2000" dirty="0"/>
              <a:t>Näytteenottokohdan valinta on tärkeä vaihe </a:t>
            </a:r>
            <a:r>
              <a:rPr lang="fi-FI" altLang="fi-FI" sz="2000" dirty="0" smtClean="0"/>
              <a:t>näytteenotossa.</a:t>
            </a:r>
            <a:endParaRPr lang="fi-FI" altLang="fi-FI" sz="2000" dirty="0"/>
          </a:p>
          <a:p>
            <a:pPr lvl="1">
              <a:lnSpc>
                <a:spcPct val="90000"/>
              </a:lnSpc>
            </a:pPr>
            <a:r>
              <a:rPr lang="fi-FI" altLang="fi-FI" sz="2000" dirty="0"/>
              <a:t>Jokaisen näytteen tulisi antaa vastaus johonkin ongelman kannalta relevanttiin </a:t>
            </a:r>
            <a:r>
              <a:rPr lang="fi-FI" altLang="fi-FI" sz="2000" dirty="0" smtClean="0"/>
              <a:t>kysymykseen.</a:t>
            </a:r>
            <a:endParaRPr lang="fi-FI" altLang="fi-FI" sz="2000" dirty="0"/>
          </a:p>
          <a:p>
            <a:pPr lvl="1"/>
            <a:endParaRPr lang="fi-FI" altLang="fi-FI" sz="2400" dirty="0" smtClean="0"/>
          </a:p>
          <a:p>
            <a:pPr lvl="1"/>
            <a:endParaRPr lang="fi-FI" altLang="fi-FI" dirty="0" smtClean="0">
              <a:solidFill>
                <a:srgbClr val="FF0000"/>
              </a:solidFill>
            </a:endParaRPr>
          </a:p>
          <a:p>
            <a:pPr lvl="1"/>
            <a:endParaRPr lang="fi-FI" altLang="fi-FI" dirty="0">
              <a:solidFill>
                <a:srgbClr val="FF0000"/>
              </a:solidFill>
            </a:endParaRPr>
          </a:p>
          <a:p>
            <a:endParaRPr lang="fi-FI" dirty="0"/>
          </a:p>
        </p:txBody>
      </p:sp>
      <p:sp>
        <p:nvSpPr>
          <p:cNvPr id="4" name="Päivämäärän paikkamerkki 3"/>
          <p:cNvSpPr>
            <a:spLocks noGrp="1"/>
          </p:cNvSpPr>
          <p:nvPr>
            <p:ph type="dt" sz="half" idx="10"/>
          </p:nvPr>
        </p:nvSpPr>
        <p:spPr/>
        <p:txBody>
          <a:bodyPr/>
          <a:lstStyle/>
          <a:p>
            <a:endParaRPr lang="fi-FI"/>
          </a:p>
        </p:txBody>
      </p:sp>
      <p:sp>
        <p:nvSpPr>
          <p:cNvPr id="5" name="Dian numeron paikkamerkki 4"/>
          <p:cNvSpPr>
            <a:spLocks noGrp="1"/>
          </p:cNvSpPr>
          <p:nvPr>
            <p:ph type="sldNum" sz="quarter" idx="12"/>
          </p:nvPr>
        </p:nvSpPr>
        <p:spPr/>
        <p:txBody>
          <a:bodyPr/>
          <a:lstStyle/>
          <a:p>
            <a:fld id="{49246692-9764-4796-AF2E-897E79EBAFA7}" type="slidenum">
              <a:rPr lang="fi-FI" smtClean="0"/>
              <a:pPr/>
              <a:t>26</a:t>
            </a:fld>
            <a:endParaRPr lang="fi-FI"/>
          </a:p>
        </p:txBody>
      </p:sp>
    </p:spTree>
    <p:extLst>
      <p:ext uri="{BB962C8B-B14F-4D97-AF65-F5344CB8AC3E}">
        <p14:creationId xmlns:p14="http://schemas.microsoft.com/office/powerpoint/2010/main" val="3084040741"/>
      </p:ext>
    </p:extLst>
  </p:cSld>
  <p:clrMapOvr>
    <a:masterClrMapping/>
  </p:clrMapOvr>
  <p:transition spd="med">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a:xfrm>
            <a:off x="395536" y="555324"/>
            <a:ext cx="7489824" cy="1079500"/>
          </a:xfrm>
        </p:spPr>
        <p:txBody>
          <a:bodyPr>
            <a:normAutofit/>
          </a:bodyPr>
          <a:lstStyle/>
          <a:p>
            <a:r>
              <a:rPr lang="en-US" altLang="fi-FI" sz="2800" dirty="0" err="1" smtClean="0"/>
              <a:t>Mikrobiselvityksen</a:t>
            </a:r>
            <a:r>
              <a:rPr lang="en-US" altLang="fi-FI" sz="2800" dirty="0" smtClean="0"/>
              <a:t> </a:t>
            </a:r>
            <a:r>
              <a:rPr lang="en-US" altLang="fi-FI" sz="2800" dirty="0" err="1" smtClean="0"/>
              <a:t>vaiheet</a:t>
            </a:r>
            <a:r>
              <a:rPr lang="en-US" altLang="fi-FI" sz="2800" dirty="0" smtClean="0"/>
              <a:t> </a:t>
            </a:r>
            <a:endParaRPr lang="en-US" altLang="fi-FI" sz="2800" dirty="0"/>
          </a:p>
        </p:txBody>
      </p:sp>
      <p:sp>
        <p:nvSpPr>
          <p:cNvPr id="167939" name="Rectangle 3"/>
          <p:cNvSpPr>
            <a:spLocks noGrp="1" noChangeArrowheads="1"/>
          </p:cNvSpPr>
          <p:nvPr>
            <p:ph sz="half" idx="1"/>
          </p:nvPr>
        </p:nvSpPr>
        <p:spPr>
          <a:xfrm>
            <a:off x="467544" y="1700808"/>
            <a:ext cx="7705352" cy="4176689"/>
          </a:xfrm>
          <a:noFill/>
          <a:ln>
            <a:noFill/>
          </a:ln>
          <a:effectLst/>
        </p:spPr>
        <p:style>
          <a:lnRef idx="1">
            <a:schemeClr val="accent4"/>
          </a:lnRef>
          <a:fillRef idx="2">
            <a:schemeClr val="accent4"/>
          </a:fillRef>
          <a:effectRef idx="1">
            <a:schemeClr val="accent4"/>
          </a:effectRef>
          <a:fontRef idx="minor">
            <a:schemeClr val="dk1"/>
          </a:fontRef>
        </p:style>
        <p:txBody>
          <a:bodyPr>
            <a:normAutofit/>
          </a:bodyPr>
          <a:lstStyle/>
          <a:p>
            <a:pPr marL="0" indent="0" algn="ctr">
              <a:buNone/>
            </a:pPr>
            <a:endParaRPr lang="en-US" altLang="fi-FI" sz="2400" dirty="0"/>
          </a:p>
          <a:p>
            <a:pPr algn="ctr"/>
            <a:r>
              <a:rPr lang="en-US" altLang="fi-FI" dirty="0" err="1" smtClean="0"/>
              <a:t>Näytteenotto</a:t>
            </a:r>
            <a:r>
              <a:rPr lang="en-US" altLang="fi-FI" dirty="0" smtClean="0"/>
              <a:t> – </a:t>
            </a:r>
            <a:r>
              <a:rPr lang="en-US" altLang="fi-FI" dirty="0" err="1" smtClean="0"/>
              <a:t>esim</a:t>
            </a:r>
            <a:r>
              <a:rPr lang="en-US" altLang="fi-FI" dirty="0" smtClean="0"/>
              <a:t>. </a:t>
            </a:r>
            <a:r>
              <a:rPr lang="en-US" altLang="fi-FI" dirty="0" err="1" smtClean="0"/>
              <a:t>Rakennusterveys</a:t>
            </a:r>
            <a:r>
              <a:rPr lang="en-US" altLang="fi-FI" dirty="0" smtClean="0"/>
              <a:t>- tai </a:t>
            </a:r>
            <a:r>
              <a:rPr lang="en-US" altLang="fi-FI" dirty="0" err="1" smtClean="0"/>
              <a:t>sisäilma-asiantuntija</a:t>
            </a:r>
            <a:r>
              <a:rPr lang="en-US" altLang="fi-FI" dirty="0" smtClean="0"/>
              <a:t> tai </a:t>
            </a:r>
            <a:r>
              <a:rPr lang="en-US" altLang="fi-FI" dirty="0" err="1" smtClean="0"/>
              <a:t>kuntotutkija</a:t>
            </a:r>
            <a:endParaRPr lang="en-US" altLang="fi-FI" sz="2400" dirty="0"/>
          </a:p>
          <a:p>
            <a:pPr algn="ctr"/>
            <a:r>
              <a:rPr lang="en-US" altLang="fi-FI" dirty="0" err="1"/>
              <a:t>N</a:t>
            </a:r>
            <a:r>
              <a:rPr lang="en-US" altLang="fi-FI" dirty="0" err="1" smtClean="0"/>
              <a:t>äytteiden</a:t>
            </a:r>
            <a:r>
              <a:rPr lang="en-US" altLang="fi-FI" dirty="0" smtClean="0"/>
              <a:t> </a:t>
            </a:r>
            <a:r>
              <a:rPr lang="en-US" altLang="fi-FI" dirty="0" err="1" smtClean="0"/>
              <a:t>analysointi</a:t>
            </a:r>
            <a:r>
              <a:rPr lang="en-US" altLang="fi-FI" dirty="0" smtClean="0"/>
              <a:t> </a:t>
            </a:r>
            <a:br>
              <a:rPr lang="en-US" altLang="fi-FI" dirty="0" smtClean="0"/>
            </a:br>
            <a:r>
              <a:rPr lang="en-US" altLang="fi-FI" dirty="0" smtClean="0"/>
              <a:t>– </a:t>
            </a:r>
            <a:r>
              <a:rPr lang="en-US" altLang="fi-FI" dirty="0" err="1" smtClean="0"/>
              <a:t>pätevä</a:t>
            </a:r>
            <a:r>
              <a:rPr lang="en-US" altLang="fi-FI" dirty="0" smtClean="0"/>
              <a:t> </a:t>
            </a:r>
            <a:r>
              <a:rPr lang="en-US" altLang="fi-FI" dirty="0" err="1" smtClean="0"/>
              <a:t>laboratorio</a:t>
            </a:r>
            <a:r>
              <a:rPr lang="en-US" altLang="fi-FI" dirty="0" smtClean="0"/>
              <a:t> </a:t>
            </a:r>
            <a:br>
              <a:rPr lang="en-US" altLang="fi-FI" dirty="0" smtClean="0"/>
            </a:br>
            <a:r>
              <a:rPr lang="en-US" altLang="fi-FI" dirty="0" smtClean="0"/>
              <a:t>(</a:t>
            </a:r>
            <a:r>
              <a:rPr lang="en-US" altLang="fi-FI" dirty="0" err="1" smtClean="0"/>
              <a:t>analyysituloksen</a:t>
            </a:r>
            <a:r>
              <a:rPr lang="en-US" altLang="fi-FI" dirty="0" smtClean="0"/>
              <a:t> </a:t>
            </a:r>
            <a:r>
              <a:rPr lang="en-US" altLang="fi-FI" dirty="0" err="1" smtClean="0"/>
              <a:t>tulkinta</a:t>
            </a:r>
            <a:r>
              <a:rPr lang="en-US" altLang="fi-FI" dirty="0" smtClean="0"/>
              <a:t>)</a:t>
            </a:r>
            <a:endParaRPr lang="en-US" altLang="fi-FI" sz="2400" dirty="0"/>
          </a:p>
          <a:p>
            <a:pPr algn="ctr"/>
            <a:r>
              <a:rPr lang="en-US" altLang="fi-FI" dirty="0" err="1"/>
              <a:t>T</a:t>
            </a:r>
            <a:r>
              <a:rPr lang="en-US" altLang="fi-FI" dirty="0" err="1" smtClean="0"/>
              <a:t>ulosten</a:t>
            </a:r>
            <a:r>
              <a:rPr lang="en-US" altLang="fi-FI" dirty="0" smtClean="0"/>
              <a:t> </a:t>
            </a:r>
            <a:r>
              <a:rPr lang="en-US" altLang="fi-FI" dirty="0" err="1" smtClean="0"/>
              <a:t>tulkinta</a:t>
            </a:r>
            <a:r>
              <a:rPr lang="en-US" altLang="fi-FI" dirty="0" smtClean="0"/>
              <a:t> – </a:t>
            </a:r>
            <a:r>
              <a:rPr lang="en-US" altLang="fi-FI" dirty="0" err="1" smtClean="0"/>
              <a:t>esim</a:t>
            </a:r>
            <a:r>
              <a:rPr lang="en-US" altLang="fi-FI" dirty="0" smtClean="0"/>
              <a:t>. RTA </a:t>
            </a:r>
            <a:br>
              <a:rPr lang="en-US" altLang="fi-FI" dirty="0" smtClean="0"/>
            </a:br>
            <a:r>
              <a:rPr lang="en-US" altLang="fi-FI" dirty="0" smtClean="0"/>
              <a:t>(</a:t>
            </a:r>
            <a:r>
              <a:rPr lang="en-US" altLang="fi-FI" dirty="0" err="1" smtClean="0"/>
              <a:t>mikrobitulosten</a:t>
            </a:r>
            <a:r>
              <a:rPr lang="en-US" altLang="fi-FI" dirty="0" smtClean="0"/>
              <a:t> </a:t>
            </a:r>
            <a:r>
              <a:rPr lang="en-US" altLang="fi-FI" dirty="0" err="1" smtClean="0"/>
              <a:t>merkityksen</a:t>
            </a:r>
            <a:r>
              <a:rPr lang="en-US" altLang="fi-FI" dirty="0" smtClean="0"/>
              <a:t> </a:t>
            </a:r>
            <a:r>
              <a:rPr lang="en-US" altLang="fi-FI" dirty="0" err="1" smtClean="0"/>
              <a:t>arviointi</a:t>
            </a:r>
            <a:r>
              <a:rPr lang="en-US" altLang="fi-FI" dirty="0" smtClean="0"/>
              <a:t/>
            </a:r>
            <a:br>
              <a:rPr lang="en-US" altLang="fi-FI" dirty="0" smtClean="0"/>
            </a:br>
            <a:r>
              <a:rPr lang="en-US" altLang="fi-FI" dirty="0" smtClean="0"/>
              <a:t> </a:t>
            </a:r>
            <a:r>
              <a:rPr lang="en-US" altLang="fi-FI" dirty="0" err="1" smtClean="0"/>
              <a:t>suhteessa</a:t>
            </a:r>
            <a:r>
              <a:rPr lang="en-US" altLang="fi-FI" dirty="0" smtClean="0"/>
              <a:t> </a:t>
            </a:r>
            <a:r>
              <a:rPr lang="en-US" altLang="fi-FI" dirty="0" err="1" smtClean="0"/>
              <a:t>rakennusteknisiin</a:t>
            </a:r>
            <a:r>
              <a:rPr lang="en-US" altLang="fi-FI" dirty="0" smtClean="0"/>
              <a:t> </a:t>
            </a:r>
            <a:r>
              <a:rPr lang="en-US" altLang="fi-FI" dirty="0" err="1" smtClean="0"/>
              <a:t>havaintoihin</a:t>
            </a:r>
            <a:r>
              <a:rPr lang="en-US" altLang="fi-FI" dirty="0" smtClean="0"/>
              <a:t>)</a:t>
            </a:r>
            <a:endParaRPr lang="en-US" altLang="fi-FI" dirty="0">
              <a:latin typeface="Arial" panose="020B0604020202020204" pitchFamily="34" charset="0"/>
            </a:endParaRPr>
          </a:p>
        </p:txBody>
      </p:sp>
      <p:graphicFrame>
        <p:nvGraphicFramePr>
          <p:cNvPr id="167940" name="Object 4"/>
          <p:cNvGraphicFramePr>
            <a:graphicFrameLocks noChangeAspect="1"/>
          </p:cNvGraphicFramePr>
          <p:nvPr>
            <p:extLst>
              <p:ext uri="{D42A27DB-BD31-4B8C-83A1-F6EECF244321}">
                <p14:modId xmlns:p14="http://schemas.microsoft.com/office/powerpoint/2010/main" val="777041849"/>
              </p:ext>
            </p:extLst>
          </p:nvPr>
        </p:nvGraphicFramePr>
        <p:xfrm>
          <a:off x="6372200" y="2441556"/>
          <a:ext cx="1224136" cy="1743436"/>
        </p:xfrm>
        <a:graphic>
          <a:graphicData uri="http://schemas.openxmlformats.org/presentationml/2006/ole">
            <mc:AlternateContent xmlns:mc="http://schemas.openxmlformats.org/markup-compatibility/2006">
              <mc:Choice xmlns:v="urn:schemas-microsoft-com:vml" Requires="v">
                <p:oleObj spid="_x0000_s10364" name="Clip" r:id="rId3" imgW="3848040" imgH="5478120" progId="MS_ClipArt_Gallery.2">
                  <p:embed/>
                </p:oleObj>
              </mc:Choice>
              <mc:Fallback>
                <p:oleObj name="Clip" r:id="rId3" imgW="3848040" imgH="5478120" progId="MS_ClipArt_Gallery.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00" y="2441556"/>
                        <a:ext cx="1224136" cy="1743436"/>
                      </a:xfrm>
                      <a:prstGeom prst="rect">
                        <a:avLst/>
                      </a:prstGeom>
                      <a:noFill/>
                      <a:ln>
                        <a:noFill/>
                      </a:ln>
                      <a:effectLst/>
                      <a:extLst/>
                    </p:spPr>
                  </p:pic>
                </p:oleObj>
              </mc:Fallback>
            </mc:AlternateContent>
          </a:graphicData>
        </a:graphic>
      </p:graphicFrame>
      <p:graphicFrame>
        <p:nvGraphicFramePr>
          <p:cNvPr id="167941" name="Object 5"/>
          <p:cNvGraphicFramePr>
            <a:graphicFrameLocks noChangeAspect="1"/>
          </p:cNvGraphicFramePr>
          <p:nvPr>
            <p:extLst>
              <p:ext uri="{D42A27DB-BD31-4B8C-83A1-F6EECF244321}">
                <p14:modId xmlns:p14="http://schemas.microsoft.com/office/powerpoint/2010/main" val="2747407372"/>
              </p:ext>
            </p:extLst>
          </p:nvPr>
        </p:nvGraphicFramePr>
        <p:xfrm>
          <a:off x="1115616" y="2708920"/>
          <a:ext cx="1440160" cy="1548079"/>
        </p:xfrm>
        <a:graphic>
          <a:graphicData uri="http://schemas.openxmlformats.org/presentationml/2006/ole">
            <mc:AlternateContent xmlns:mc="http://schemas.openxmlformats.org/markup-compatibility/2006">
              <mc:Choice xmlns:v="urn:schemas-microsoft-com:vml" Requires="v">
                <p:oleObj spid="_x0000_s10365" name="Clip" r:id="rId5" imgW="3025440" imgH="3252600" progId="MS_ClipArt_Gallery.2">
                  <p:embed/>
                </p:oleObj>
              </mc:Choice>
              <mc:Fallback>
                <p:oleObj name="Clip" r:id="rId5" imgW="3025440" imgH="3252600" progId="MS_ClipArt_Gallery.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5616" y="2708920"/>
                        <a:ext cx="1440160" cy="1548079"/>
                      </a:xfrm>
                      <a:prstGeom prst="rect">
                        <a:avLst/>
                      </a:prstGeom>
                      <a:noFill/>
                      <a:ln>
                        <a:noFill/>
                      </a:ln>
                      <a:effectLst/>
                      <a:extLst/>
                    </p:spPr>
                  </p:pic>
                </p:oleObj>
              </mc:Fallback>
            </mc:AlternateContent>
          </a:graphicData>
        </a:graphic>
      </p:graphicFrame>
      <p:sp>
        <p:nvSpPr>
          <p:cNvPr id="2" name="Päivämäärän paikkamerkki 1"/>
          <p:cNvSpPr>
            <a:spLocks noGrp="1"/>
          </p:cNvSpPr>
          <p:nvPr>
            <p:ph type="dt" sz="half" idx="10"/>
          </p:nvPr>
        </p:nvSpPr>
        <p:spPr/>
        <p:txBody>
          <a:bodyPr/>
          <a:lstStyle/>
          <a:p>
            <a:endParaRPr lang="fi-FI"/>
          </a:p>
        </p:txBody>
      </p:sp>
      <p:sp>
        <p:nvSpPr>
          <p:cNvPr id="3" name="Dian numeron paikkamerkki 2"/>
          <p:cNvSpPr>
            <a:spLocks noGrp="1"/>
          </p:cNvSpPr>
          <p:nvPr>
            <p:ph type="sldNum" sz="quarter" idx="12"/>
          </p:nvPr>
        </p:nvSpPr>
        <p:spPr/>
        <p:txBody>
          <a:bodyPr/>
          <a:lstStyle/>
          <a:p>
            <a:fld id="{49246692-9764-4796-AF2E-897E79EBAFA7}" type="slidenum">
              <a:rPr lang="fi-FI" smtClean="0"/>
              <a:pPr/>
              <a:t>27</a:t>
            </a:fld>
            <a:endParaRPr lang="fi-FI"/>
          </a:p>
        </p:txBody>
      </p:sp>
    </p:spTree>
    <p:extLst>
      <p:ext uri="{BB962C8B-B14F-4D97-AF65-F5344CB8AC3E}">
        <p14:creationId xmlns:p14="http://schemas.microsoft.com/office/powerpoint/2010/main" val="1853785179"/>
      </p:ext>
    </p:extLst>
  </p:cSld>
  <p:clrMapOvr>
    <a:masterClrMapping/>
  </p:clrMapOvr>
  <p:transition spd="med">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805408" y="601702"/>
            <a:ext cx="7489824" cy="1079500"/>
          </a:xfrm>
        </p:spPr>
        <p:txBody>
          <a:bodyPr>
            <a:normAutofit/>
          </a:bodyPr>
          <a:lstStyle/>
          <a:p>
            <a:r>
              <a:rPr lang="en-GB" altLang="fi-FI" sz="2700" dirty="0" err="1" smtClean="0"/>
              <a:t>Miten</a:t>
            </a:r>
            <a:r>
              <a:rPr lang="en-GB" altLang="fi-FI" sz="2700" dirty="0" smtClean="0"/>
              <a:t> </a:t>
            </a:r>
            <a:r>
              <a:rPr lang="en-GB" altLang="fi-FI" sz="2700" dirty="0" err="1" smtClean="0"/>
              <a:t>mikrobialtistumista</a:t>
            </a:r>
            <a:r>
              <a:rPr lang="en-GB" altLang="fi-FI" sz="2700" dirty="0" smtClean="0"/>
              <a:t> </a:t>
            </a:r>
            <a:r>
              <a:rPr lang="en-GB" altLang="fi-FI" sz="2700" dirty="0" err="1" smtClean="0"/>
              <a:t>tulisi</a:t>
            </a:r>
            <a:r>
              <a:rPr lang="en-GB" altLang="fi-FI" sz="2700" dirty="0" smtClean="0"/>
              <a:t> </a:t>
            </a:r>
            <a:r>
              <a:rPr lang="en-GB" altLang="fi-FI" sz="2700" dirty="0" err="1" smtClean="0"/>
              <a:t>arvioida</a:t>
            </a:r>
            <a:r>
              <a:rPr lang="en-GB" altLang="fi-FI" sz="2700" dirty="0" smtClean="0"/>
              <a:t>?</a:t>
            </a:r>
            <a:br>
              <a:rPr lang="en-GB" altLang="fi-FI" sz="2700" dirty="0" smtClean="0"/>
            </a:br>
            <a:r>
              <a:rPr lang="en-GB" altLang="fi-FI" sz="2700" dirty="0" smtClean="0"/>
              <a:t>- </a:t>
            </a:r>
            <a:r>
              <a:rPr lang="en-GB" altLang="fi-FI" sz="2700" dirty="0" err="1" smtClean="0"/>
              <a:t>mitä</a:t>
            </a:r>
            <a:r>
              <a:rPr lang="en-GB" altLang="fi-FI" sz="2700" dirty="0" smtClean="0"/>
              <a:t> </a:t>
            </a:r>
            <a:r>
              <a:rPr lang="en-GB" altLang="fi-FI" sz="2700" dirty="0" err="1" smtClean="0"/>
              <a:t>näytteistä</a:t>
            </a:r>
            <a:r>
              <a:rPr lang="en-GB" altLang="fi-FI" sz="2700" dirty="0" smtClean="0"/>
              <a:t> </a:t>
            </a:r>
            <a:r>
              <a:rPr lang="en-GB" altLang="fi-FI" sz="2700" dirty="0" err="1" smtClean="0"/>
              <a:t>tulisi</a:t>
            </a:r>
            <a:r>
              <a:rPr lang="en-GB" altLang="fi-FI" sz="2700" dirty="0" smtClean="0"/>
              <a:t> </a:t>
            </a:r>
            <a:r>
              <a:rPr lang="en-GB" altLang="fi-FI" sz="2700" dirty="0" err="1" smtClean="0"/>
              <a:t>analysoida</a:t>
            </a:r>
            <a:r>
              <a:rPr lang="en-GB" altLang="fi-FI" sz="2700" dirty="0" smtClean="0"/>
              <a:t>? </a:t>
            </a:r>
            <a:endParaRPr lang="en-GB" altLang="fi-FI" sz="2700" dirty="0"/>
          </a:p>
        </p:txBody>
      </p:sp>
      <p:sp>
        <p:nvSpPr>
          <p:cNvPr id="24579" name="Rectangle 3"/>
          <p:cNvSpPr>
            <a:spLocks noGrp="1" noChangeArrowheads="1"/>
          </p:cNvSpPr>
          <p:nvPr>
            <p:ph idx="1"/>
          </p:nvPr>
        </p:nvSpPr>
        <p:spPr>
          <a:xfrm>
            <a:off x="827088" y="1806220"/>
            <a:ext cx="7489825" cy="4392614"/>
          </a:xfrm>
        </p:spPr>
        <p:txBody>
          <a:bodyPr/>
          <a:lstStyle/>
          <a:p>
            <a:pPr marL="0" indent="0">
              <a:buNone/>
            </a:pPr>
            <a:r>
              <a:rPr lang="en-GB" altLang="fi-FI" dirty="0" err="1" smtClean="0"/>
              <a:t>Määrää</a:t>
            </a:r>
            <a:r>
              <a:rPr lang="en-GB" altLang="fi-FI" dirty="0" smtClean="0"/>
              <a:t>?</a:t>
            </a:r>
          </a:p>
          <a:p>
            <a:pPr lvl="1"/>
            <a:r>
              <a:rPr lang="en-GB" altLang="fi-FI" dirty="0" err="1" smtClean="0"/>
              <a:t>Jotkin</a:t>
            </a:r>
            <a:r>
              <a:rPr lang="en-GB" altLang="fi-FI" dirty="0" smtClean="0"/>
              <a:t> </a:t>
            </a:r>
            <a:r>
              <a:rPr lang="en-GB" altLang="fi-FI" dirty="0" err="1" smtClean="0"/>
              <a:t>terveyshaitat</a:t>
            </a:r>
            <a:r>
              <a:rPr lang="en-GB" altLang="fi-FI" dirty="0" smtClean="0"/>
              <a:t>, </a:t>
            </a:r>
            <a:r>
              <a:rPr lang="en-GB" altLang="fi-FI" dirty="0" err="1" smtClean="0"/>
              <a:t>esimerkiksi</a:t>
            </a:r>
            <a:r>
              <a:rPr lang="en-GB" altLang="fi-FI" dirty="0" smtClean="0"/>
              <a:t> </a:t>
            </a:r>
            <a:r>
              <a:rPr lang="en-GB" altLang="fi-FI" dirty="0" err="1" smtClean="0"/>
              <a:t>homepölykeuhko</a:t>
            </a:r>
            <a:r>
              <a:rPr lang="en-GB" altLang="fi-FI" dirty="0" smtClean="0"/>
              <a:t>, </a:t>
            </a:r>
            <a:r>
              <a:rPr lang="en-GB" altLang="fi-FI" dirty="0" err="1" smtClean="0"/>
              <a:t>edellyttävät</a:t>
            </a:r>
            <a:r>
              <a:rPr lang="en-GB" altLang="fi-FI" dirty="0" smtClean="0"/>
              <a:t> </a:t>
            </a:r>
            <a:r>
              <a:rPr lang="en-GB" altLang="fi-FI" dirty="0" err="1" smtClean="0"/>
              <a:t>altistumista</a:t>
            </a:r>
            <a:r>
              <a:rPr lang="en-GB" altLang="fi-FI" dirty="0" smtClean="0"/>
              <a:t> </a:t>
            </a:r>
            <a:r>
              <a:rPr lang="en-GB" altLang="fi-FI" dirty="0" err="1" smtClean="0"/>
              <a:t>suurille</a:t>
            </a:r>
            <a:r>
              <a:rPr lang="en-GB" altLang="fi-FI" dirty="0" smtClean="0"/>
              <a:t> </a:t>
            </a:r>
            <a:r>
              <a:rPr lang="en-GB" altLang="fi-FI" dirty="0" err="1" smtClean="0"/>
              <a:t>itiöpitoisuuksille</a:t>
            </a:r>
            <a:r>
              <a:rPr lang="en-GB" altLang="fi-FI" dirty="0" smtClean="0"/>
              <a:t> (</a:t>
            </a:r>
            <a:r>
              <a:rPr lang="en-GB" altLang="fi-FI" dirty="0" err="1" smtClean="0"/>
              <a:t>noin</a:t>
            </a:r>
            <a:r>
              <a:rPr lang="en-GB" altLang="fi-FI" dirty="0" smtClean="0"/>
              <a:t> 10</a:t>
            </a:r>
            <a:r>
              <a:rPr lang="en-GB" altLang="fi-FI" baseline="30000" dirty="0" smtClean="0"/>
              <a:t>6</a:t>
            </a:r>
            <a:r>
              <a:rPr lang="en-GB" altLang="fi-FI" dirty="0" smtClean="0"/>
              <a:t> </a:t>
            </a:r>
            <a:r>
              <a:rPr lang="en-GB" altLang="fi-FI" dirty="0" err="1" smtClean="0"/>
              <a:t>cfu</a:t>
            </a:r>
            <a:r>
              <a:rPr lang="en-GB" altLang="fi-FI" dirty="0" smtClean="0"/>
              <a:t>/m</a:t>
            </a:r>
            <a:r>
              <a:rPr lang="en-GB" altLang="fi-FI" baseline="30000" dirty="0" smtClean="0"/>
              <a:t>3</a:t>
            </a:r>
            <a:r>
              <a:rPr lang="en-GB" altLang="fi-FI" dirty="0" smtClean="0"/>
              <a:t>).</a:t>
            </a:r>
          </a:p>
          <a:p>
            <a:pPr marL="266700" lvl="1" indent="0">
              <a:buNone/>
            </a:pPr>
            <a:endParaRPr lang="en-GB" altLang="fi-FI" dirty="0"/>
          </a:p>
          <a:p>
            <a:pPr marL="0" indent="0">
              <a:buNone/>
            </a:pPr>
            <a:r>
              <a:rPr lang="en-GB" altLang="fi-FI" dirty="0" err="1" smtClean="0"/>
              <a:t>Allergiaa</a:t>
            </a:r>
            <a:r>
              <a:rPr lang="en-GB" altLang="fi-FI" dirty="0" smtClean="0"/>
              <a:t> </a:t>
            </a:r>
            <a:r>
              <a:rPr lang="en-GB" altLang="fi-FI" dirty="0" err="1" smtClean="0"/>
              <a:t>aiheuttavia</a:t>
            </a:r>
            <a:r>
              <a:rPr lang="en-GB" altLang="fi-FI" dirty="0" smtClean="0"/>
              <a:t> </a:t>
            </a:r>
            <a:r>
              <a:rPr lang="en-GB" altLang="fi-FI" dirty="0" err="1" smtClean="0"/>
              <a:t>homeita</a:t>
            </a:r>
            <a:r>
              <a:rPr lang="en-GB" altLang="fi-FI" dirty="0" smtClean="0"/>
              <a:t>?</a:t>
            </a:r>
          </a:p>
          <a:p>
            <a:pPr lvl="1"/>
            <a:r>
              <a:rPr lang="en-GB" altLang="fi-FI" dirty="0" err="1" smtClean="0"/>
              <a:t>Joidenkin</a:t>
            </a:r>
            <a:r>
              <a:rPr lang="en-GB" altLang="fi-FI" dirty="0" smtClean="0"/>
              <a:t> </a:t>
            </a:r>
            <a:r>
              <a:rPr lang="en-GB" altLang="fi-FI" dirty="0" err="1" smtClean="0"/>
              <a:t>homeiden</a:t>
            </a:r>
            <a:r>
              <a:rPr lang="en-GB" altLang="fi-FI" dirty="0" smtClean="0"/>
              <a:t> </a:t>
            </a:r>
            <a:r>
              <a:rPr lang="en-GB" altLang="fi-FI" dirty="0" err="1" smtClean="0"/>
              <a:t>tiedetään</a:t>
            </a:r>
            <a:r>
              <a:rPr lang="en-GB" altLang="fi-FI" dirty="0" smtClean="0"/>
              <a:t> </a:t>
            </a:r>
            <a:r>
              <a:rPr lang="en-GB" altLang="fi-FI" dirty="0" err="1" smtClean="0"/>
              <a:t>aiheuttavan</a:t>
            </a:r>
            <a:r>
              <a:rPr lang="en-GB" altLang="fi-FI" dirty="0" smtClean="0"/>
              <a:t> </a:t>
            </a:r>
            <a:r>
              <a:rPr lang="en-GB" altLang="fi-FI" dirty="0" err="1" smtClean="0"/>
              <a:t>allergioita</a:t>
            </a:r>
            <a:r>
              <a:rPr lang="en-GB" altLang="fi-FI" dirty="0" smtClean="0"/>
              <a:t> </a:t>
            </a:r>
            <a:r>
              <a:rPr lang="en-GB" altLang="fi-FI" dirty="0" err="1" smtClean="0"/>
              <a:t>sisältämiensä</a:t>
            </a:r>
            <a:r>
              <a:rPr lang="en-GB" altLang="fi-FI" dirty="0" smtClean="0"/>
              <a:t> </a:t>
            </a:r>
            <a:r>
              <a:rPr lang="en-GB" altLang="fi-FI" dirty="0" err="1" smtClean="0"/>
              <a:t>allergeenien</a:t>
            </a:r>
            <a:r>
              <a:rPr lang="en-GB" altLang="fi-FI" dirty="0" smtClean="0"/>
              <a:t> </a:t>
            </a:r>
            <a:r>
              <a:rPr lang="en-GB" altLang="fi-FI" dirty="0" err="1" smtClean="0"/>
              <a:t>takia</a:t>
            </a:r>
            <a:r>
              <a:rPr lang="en-GB" altLang="fi-FI" dirty="0" smtClean="0"/>
              <a:t>.</a:t>
            </a:r>
          </a:p>
          <a:p>
            <a:pPr lvl="1"/>
            <a:endParaRPr lang="en-GB" altLang="fi-FI" dirty="0"/>
          </a:p>
          <a:p>
            <a:pPr marL="0" indent="0">
              <a:buNone/>
            </a:pPr>
            <a:r>
              <a:rPr lang="en-GB" altLang="fi-FI" dirty="0" err="1" smtClean="0"/>
              <a:t>Mahdollisia</a:t>
            </a:r>
            <a:r>
              <a:rPr lang="en-GB" altLang="fi-FI" dirty="0" smtClean="0"/>
              <a:t> </a:t>
            </a:r>
            <a:r>
              <a:rPr lang="en-GB" altLang="fi-FI" dirty="0" err="1" smtClean="0"/>
              <a:t>toksiinintuottajahomeita</a:t>
            </a:r>
            <a:r>
              <a:rPr lang="en-GB" altLang="fi-FI" dirty="0" smtClean="0"/>
              <a:t>? </a:t>
            </a:r>
          </a:p>
          <a:p>
            <a:pPr lvl="1"/>
            <a:r>
              <a:rPr lang="en-GB" altLang="fi-FI" dirty="0" err="1" smtClean="0"/>
              <a:t>Joidenkin</a:t>
            </a:r>
            <a:r>
              <a:rPr lang="en-GB" altLang="fi-FI" dirty="0" smtClean="0"/>
              <a:t> </a:t>
            </a:r>
            <a:r>
              <a:rPr lang="en-GB" altLang="fi-FI" dirty="0" err="1" smtClean="0"/>
              <a:t>homesienten</a:t>
            </a:r>
            <a:r>
              <a:rPr lang="en-GB" altLang="fi-FI" dirty="0" smtClean="0"/>
              <a:t> </a:t>
            </a:r>
            <a:r>
              <a:rPr lang="en-GB" altLang="fi-FI" dirty="0" err="1" smtClean="0"/>
              <a:t>tiedetään</a:t>
            </a:r>
            <a:r>
              <a:rPr lang="en-GB" altLang="fi-FI" dirty="0" smtClean="0"/>
              <a:t> </a:t>
            </a:r>
            <a:r>
              <a:rPr lang="en-GB" altLang="fi-FI" dirty="0" err="1" smtClean="0"/>
              <a:t>pystyvän</a:t>
            </a:r>
            <a:r>
              <a:rPr lang="en-GB" altLang="fi-FI" dirty="0" smtClean="0"/>
              <a:t> </a:t>
            </a:r>
            <a:r>
              <a:rPr lang="en-GB" altLang="fi-FI" dirty="0" err="1" smtClean="0"/>
              <a:t>tuottamaan</a:t>
            </a:r>
            <a:r>
              <a:rPr lang="en-GB" altLang="fi-FI" dirty="0" smtClean="0"/>
              <a:t> </a:t>
            </a:r>
            <a:r>
              <a:rPr lang="en-GB" altLang="fi-FI" dirty="0" err="1" smtClean="0"/>
              <a:t>myrkyllisiä</a:t>
            </a:r>
            <a:r>
              <a:rPr lang="en-GB" altLang="fi-FI" dirty="0" smtClean="0"/>
              <a:t> </a:t>
            </a:r>
            <a:r>
              <a:rPr lang="en-GB" altLang="fi-FI" dirty="0" err="1" smtClean="0"/>
              <a:t>yhdisteitä</a:t>
            </a:r>
            <a:r>
              <a:rPr lang="en-GB" altLang="fi-FI" dirty="0" smtClean="0"/>
              <a:t> </a:t>
            </a:r>
            <a:r>
              <a:rPr lang="en-GB" altLang="fi-FI" dirty="0" err="1" smtClean="0"/>
              <a:t>joissakin</a:t>
            </a:r>
            <a:r>
              <a:rPr lang="en-GB" altLang="fi-FI" dirty="0" smtClean="0"/>
              <a:t> </a:t>
            </a:r>
            <a:r>
              <a:rPr lang="en-GB" altLang="fi-FI" dirty="0" err="1" smtClean="0"/>
              <a:t>olosuhteissa</a:t>
            </a:r>
            <a:r>
              <a:rPr lang="en-GB" altLang="fi-FI" dirty="0" smtClean="0"/>
              <a:t> </a:t>
            </a:r>
            <a:r>
              <a:rPr lang="en-GB" altLang="fi-FI" dirty="0" err="1" smtClean="0"/>
              <a:t>jossakin</a:t>
            </a:r>
            <a:r>
              <a:rPr lang="en-GB" altLang="fi-FI" dirty="0" smtClean="0"/>
              <a:t> </a:t>
            </a:r>
            <a:r>
              <a:rPr lang="en-GB" altLang="fi-FI" dirty="0" err="1" smtClean="0"/>
              <a:t>elinkiertonsa</a:t>
            </a:r>
            <a:r>
              <a:rPr lang="en-GB" altLang="fi-FI" dirty="0" smtClean="0"/>
              <a:t> </a:t>
            </a:r>
            <a:r>
              <a:rPr lang="en-GB" altLang="fi-FI" dirty="0" err="1" smtClean="0"/>
              <a:t>vaiheessa</a:t>
            </a:r>
            <a:r>
              <a:rPr lang="en-GB" altLang="fi-FI" dirty="0" smtClean="0"/>
              <a:t>. </a:t>
            </a:r>
          </a:p>
        </p:txBody>
      </p:sp>
      <p:sp>
        <p:nvSpPr>
          <p:cNvPr id="2" name="Päivämäärän paikkamerkki 1"/>
          <p:cNvSpPr>
            <a:spLocks noGrp="1"/>
          </p:cNvSpPr>
          <p:nvPr>
            <p:ph type="dt" sz="half" idx="10"/>
          </p:nvPr>
        </p:nvSpPr>
        <p:spPr/>
        <p:txBody>
          <a:bodyPr/>
          <a:lstStyle/>
          <a:p>
            <a:endParaRPr lang="fi-FI"/>
          </a:p>
        </p:txBody>
      </p:sp>
      <p:sp>
        <p:nvSpPr>
          <p:cNvPr id="3" name="Dian numeron paikkamerkki 2"/>
          <p:cNvSpPr>
            <a:spLocks noGrp="1"/>
          </p:cNvSpPr>
          <p:nvPr>
            <p:ph type="sldNum" sz="quarter" idx="12"/>
          </p:nvPr>
        </p:nvSpPr>
        <p:spPr/>
        <p:txBody>
          <a:bodyPr/>
          <a:lstStyle/>
          <a:p>
            <a:fld id="{49246692-9764-4796-AF2E-897E79EBAFA7}" type="slidenum">
              <a:rPr lang="fi-FI" smtClean="0"/>
              <a:pPr/>
              <a:t>28</a:t>
            </a:fld>
            <a:endParaRPr lang="fi-FI"/>
          </a:p>
        </p:txBody>
      </p:sp>
    </p:spTree>
    <p:extLst>
      <p:ext uri="{BB962C8B-B14F-4D97-AF65-F5344CB8AC3E}">
        <p14:creationId xmlns:p14="http://schemas.microsoft.com/office/powerpoint/2010/main" val="611704232"/>
      </p:ext>
    </p:extLst>
  </p:cSld>
  <p:clrMapOvr>
    <a:masterClrMapping/>
  </p:clrMapOvr>
  <p:transition spd="med">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611560" y="701372"/>
            <a:ext cx="7419975" cy="576362"/>
          </a:xfrm>
        </p:spPr>
        <p:txBody>
          <a:bodyPr>
            <a:normAutofit fontScale="90000"/>
          </a:bodyPr>
          <a:lstStyle/>
          <a:p>
            <a:r>
              <a:rPr lang="en-GB" altLang="fi-FI" dirty="0" err="1"/>
              <a:t>Miten</a:t>
            </a:r>
            <a:r>
              <a:rPr lang="en-GB" altLang="fi-FI" dirty="0"/>
              <a:t> </a:t>
            </a:r>
            <a:r>
              <a:rPr lang="en-GB" altLang="fi-FI" dirty="0" err="1"/>
              <a:t>mikrobialtistumista</a:t>
            </a:r>
            <a:r>
              <a:rPr lang="en-GB" altLang="fi-FI" dirty="0"/>
              <a:t> </a:t>
            </a:r>
            <a:r>
              <a:rPr lang="en-GB" altLang="fi-FI" dirty="0" err="1"/>
              <a:t>tulisi</a:t>
            </a:r>
            <a:r>
              <a:rPr lang="en-GB" altLang="fi-FI" dirty="0"/>
              <a:t> </a:t>
            </a:r>
            <a:r>
              <a:rPr lang="en-GB" altLang="fi-FI" dirty="0" err="1"/>
              <a:t>arvioida</a:t>
            </a:r>
            <a:r>
              <a:rPr lang="en-GB" altLang="fi-FI" dirty="0" smtClean="0"/>
              <a:t>?</a:t>
            </a:r>
            <a:br>
              <a:rPr lang="en-GB" altLang="fi-FI" dirty="0" smtClean="0"/>
            </a:br>
            <a:r>
              <a:rPr lang="en-GB" altLang="fi-FI" sz="3200" dirty="0"/>
              <a:t>- </a:t>
            </a:r>
            <a:r>
              <a:rPr lang="en-GB" altLang="fi-FI" sz="3200" dirty="0" err="1"/>
              <a:t>mitä</a:t>
            </a:r>
            <a:r>
              <a:rPr lang="en-GB" altLang="fi-FI" sz="3200" dirty="0"/>
              <a:t> </a:t>
            </a:r>
            <a:r>
              <a:rPr lang="en-GB" altLang="fi-FI" sz="3200" dirty="0" err="1"/>
              <a:t>näytteistä</a:t>
            </a:r>
            <a:r>
              <a:rPr lang="en-GB" altLang="fi-FI" sz="3200" dirty="0"/>
              <a:t> </a:t>
            </a:r>
            <a:r>
              <a:rPr lang="en-GB" altLang="fi-FI" sz="3200" dirty="0" err="1"/>
              <a:t>tulisi</a:t>
            </a:r>
            <a:r>
              <a:rPr lang="en-GB" altLang="fi-FI" sz="3200" dirty="0"/>
              <a:t> </a:t>
            </a:r>
            <a:r>
              <a:rPr lang="en-GB" altLang="fi-FI" sz="3200" dirty="0" err="1"/>
              <a:t>analysoida</a:t>
            </a:r>
            <a:r>
              <a:rPr lang="en-GB" altLang="fi-FI" sz="3200" dirty="0"/>
              <a:t>?</a:t>
            </a:r>
            <a:r>
              <a:rPr lang="en-GB" altLang="fi-FI" dirty="0" smtClean="0"/>
              <a:t> </a:t>
            </a:r>
            <a:endParaRPr lang="fi-FI" altLang="fi-FI" dirty="0"/>
          </a:p>
        </p:txBody>
      </p:sp>
      <p:sp>
        <p:nvSpPr>
          <p:cNvPr id="26627" name="Rectangle 3"/>
          <p:cNvSpPr>
            <a:spLocks noGrp="1" noChangeArrowheads="1"/>
          </p:cNvSpPr>
          <p:nvPr>
            <p:ph type="body" idx="1"/>
          </p:nvPr>
        </p:nvSpPr>
        <p:spPr>
          <a:xfrm>
            <a:off x="395288" y="1451322"/>
            <a:ext cx="8495479" cy="4930074"/>
          </a:xfrm>
        </p:spPr>
        <p:txBody>
          <a:bodyPr>
            <a:normAutofit/>
          </a:bodyPr>
          <a:lstStyle/>
          <a:p>
            <a:r>
              <a:rPr lang="en-GB" altLang="fi-FI" dirty="0" err="1" smtClean="0"/>
              <a:t>Mahdollisia</a:t>
            </a:r>
            <a:r>
              <a:rPr lang="en-GB" altLang="fi-FI" dirty="0" smtClean="0"/>
              <a:t> </a:t>
            </a:r>
            <a:r>
              <a:rPr lang="en-GB" altLang="fi-FI" dirty="0" err="1" smtClean="0"/>
              <a:t>patogeenisia</a:t>
            </a:r>
            <a:r>
              <a:rPr lang="en-GB" altLang="fi-FI" dirty="0" smtClean="0"/>
              <a:t> </a:t>
            </a:r>
            <a:r>
              <a:rPr lang="en-GB" altLang="fi-FI" dirty="0" err="1" smtClean="0"/>
              <a:t>mikrobeja</a:t>
            </a:r>
            <a:r>
              <a:rPr lang="en-GB" altLang="fi-FI" dirty="0" smtClean="0"/>
              <a:t>?</a:t>
            </a:r>
          </a:p>
          <a:p>
            <a:pPr lvl="1"/>
            <a:r>
              <a:rPr lang="en-GB" altLang="fi-FI" dirty="0" err="1" smtClean="0"/>
              <a:t>Jotkin</a:t>
            </a:r>
            <a:r>
              <a:rPr lang="en-GB" altLang="fi-FI" dirty="0" smtClean="0"/>
              <a:t> </a:t>
            </a:r>
            <a:r>
              <a:rPr lang="en-GB" altLang="fi-FI" dirty="0" err="1" smtClean="0"/>
              <a:t>sisäympäristössä</a:t>
            </a:r>
            <a:r>
              <a:rPr lang="en-GB" altLang="fi-FI" dirty="0" smtClean="0"/>
              <a:t> </a:t>
            </a:r>
            <a:r>
              <a:rPr lang="en-GB" altLang="fi-FI" dirty="0" err="1" smtClean="0"/>
              <a:t>esiintyvät</a:t>
            </a:r>
            <a:r>
              <a:rPr lang="en-GB" altLang="fi-FI" dirty="0" smtClean="0"/>
              <a:t> </a:t>
            </a:r>
            <a:r>
              <a:rPr lang="en-GB" altLang="fi-FI" dirty="0" err="1" smtClean="0"/>
              <a:t>bakteerit</a:t>
            </a:r>
            <a:r>
              <a:rPr lang="en-GB" altLang="fi-FI" dirty="0" smtClean="0"/>
              <a:t> ja </a:t>
            </a:r>
            <a:r>
              <a:rPr lang="en-GB" altLang="fi-FI" dirty="0" err="1" smtClean="0"/>
              <a:t>homesienet</a:t>
            </a:r>
            <a:r>
              <a:rPr lang="en-GB" altLang="fi-FI" dirty="0" smtClean="0"/>
              <a:t> </a:t>
            </a:r>
            <a:r>
              <a:rPr lang="en-GB" altLang="fi-FI" dirty="0" err="1" smtClean="0"/>
              <a:t>ovat</a:t>
            </a:r>
            <a:r>
              <a:rPr lang="en-GB" altLang="fi-FI" dirty="0" smtClean="0"/>
              <a:t> </a:t>
            </a:r>
            <a:r>
              <a:rPr lang="en-GB" altLang="fi-FI" dirty="0" err="1" smtClean="0"/>
              <a:t>patogeenejä</a:t>
            </a:r>
            <a:r>
              <a:rPr lang="en-GB" altLang="fi-FI" dirty="0" smtClean="0"/>
              <a:t> </a:t>
            </a:r>
            <a:r>
              <a:rPr lang="en-GB" altLang="fi-FI" dirty="0" err="1" smtClean="0"/>
              <a:t>eli</a:t>
            </a:r>
            <a:r>
              <a:rPr lang="en-GB" altLang="fi-FI" dirty="0" smtClean="0"/>
              <a:t> </a:t>
            </a:r>
            <a:r>
              <a:rPr lang="en-GB" altLang="fi-FI" dirty="0" err="1" smtClean="0"/>
              <a:t>niille</a:t>
            </a:r>
            <a:r>
              <a:rPr lang="en-GB" altLang="fi-FI" dirty="0" smtClean="0"/>
              <a:t> </a:t>
            </a:r>
            <a:r>
              <a:rPr lang="en-GB" altLang="fi-FI" dirty="0" err="1" smtClean="0"/>
              <a:t>altistuminen</a:t>
            </a:r>
            <a:r>
              <a:rPr lang="en-GB" altLang="fi-FI" dirty="0" smtClean="0"/>
              <a:t> </a:t>
            </a:r>
            <a:r>
              <a:rPr lang="en-GB" altLang="fi-FI" dirty="0" err="1" smtClean="0"/>
              <a:t>voi</a:t>
            </a:r>
            <a:r>
              <a:rPr lang="en-GB" altLang="fi-FI" dirty="0" smtClean="0"/>
              <a:t> </a:t>
            </a:r>
            <a:r>
              <a:rPr lang="en-GB" altLang="fi-FI" dirty="0" err="1" smtClean="0"/>
              <a:t>aiheuttaa</a:t>
            </a:r>
            <a:r>
              <a:rPr lang="en-GB" altLang="fi-FI" dirty="0" smtClean="0"/>
              <a:t> </a:t>
            </a:r>
            <a:r>
              <a:rPr lang="en-GB" altLang="fi-FI" dirty="0" err="1" smtClean="0"/>
              <a:t>infektioita</a:t>
            </a:r>
            <a:r>
              <a:rPr lang="en-GB" altLang="fi-FI" dirty="0" smtClean="0"/>
              <a:t> ja </a:t>
            </a:r>
            <a:r>
              <a:rPr lang="en-GB" altLang="fi-FI" dirty="0" err="1" smtClean="0"/>
              <a:t>kasvaa</a:t>
            </a:r>
            <a:r>
              <a:rPr lang="en-GB" altLang="fi-FI" dirty="0" smtClean="0"/>
              <a:t> </a:t>
            </a:r>
            <a:r>
              <a:rPr lang="en-GB" altLang="fi-FI" dirty="0" err="1" smtClean="0"/>
              <a:t>ihmisen</a:t>
            </a:r>
            <a:r>
              <a:rPr lang="en-GB" altLang="fi-FI" dirty="0" smtClean="0"/>
              <a:t> </a:t>
            </a:r>
            <a:r>
              <a:rPr lang="en-GB" altLang="fi-FI" dirty="0" err="1" smtClean="0"/>
              <a:t>elimistössä</a:t>
            </a:r>
            <a:r>
              <a:rPr lang="en-GB" altLang="fi-FI" dirty="0" smtClean="0"/>
              <a:t>. </a:t>
            </a:r>
            <a:r>
              <a:rPr lang="en-GB" altLang="fi-FI" dirty="0" err="1" smtClean="0"/>
              <a:t>Tällainen</a:t>
            </a:r>
            <a:r>
              <a:rPr lang="en-GB" altLang="fi-FI" dirty="0" smtClean="0"/>
              <a:t> on </a:t>
            </a:r>
            <a:r>
              <a:rPr lang="en-GB" altLang="fi-FI" dirty="0" err="1" smtClean="0"/>
              <a:t>kuitenkin</a:t>
            </a:r>
            <a:r>
              <a:rPr lang="en-GB" altLang="fi-FI" dirty="0" smtClean="0"/>
              <a:t> </a:t>
            </a:r>
            <a:r>
              <a:rPr lang="en-GB" altLang="fi-FI" dirty="0" err="1" smtClean="0"/>
              <a:t>erittäin</a:t>
            </a:r>
            <a:r>
              <a:rPr lang="en-GB" altLang="fi-FI" dirty="0" smtClean="0"/>
              <a:t> </a:t>
            </a:r>
            <a:r>
              <a:rPr lang="en-GB" altLang="fi-FI" dirty="0" err="1" smtClean="0"/>
              <a:t>harvinaista</a:t>
            </a:r>
            <a:r>
              <a:rPr lang="en-GB" altLang="fi-FI" dirty="0" smtClean="0"/>
              <a:t>.</a:t>
            </a:r>
          </a:p>
          <a:p>
            <a:pPr lvl="1"/>
            <a:endParaRPr lang="en-GB" altLang="fi-FI" dirty="0"/>
          </a:p>
          <a:p>
            <a:r>
              <a:rPr lang="en-GB" altLang="fi-FI" dirty="0" err="1" smtClean="0"/>
              <a:t>Mikrobien</a:t>
            </a:r>
            <a:r>
              <a:rPr lang="en-GB" altLang="fi-FI" dirty="0" smtClean="0"/>
              <a:t> </a:t>
            </a:r>
            <a:r>
              <a:rPr lang="en-GB" altLang="fi-FI" dirty="0" err="1" smtClean="0"/>
              <a:t>aineenvaihduntatuotteita</a:t>
            </a:r>
            <a:r>
              <a:rPr lang="en-GB" altLang="fi-FI" dirty="0" smtClean="0"/>
              <a:t>?</a:t>
            </a:r>
          </a:p>
          <a:p>
            <a:pPr lvl="1"/>
            <a:r>
              <a:rPr lang="en-GB" altLang="fi-FI" dirty="0" err="1" smtClean="0"/>
              <a:t>Mikrobien</a:t>
            </a:r>
            <a:r>
              <a:rPr lang="en-GB" altLang="fi-FI" dirty="0" smtClean="0"/>
              <a:t> </a:t>
            </a:r>
            <a:r>
              <a:rPr lang="en-GB" altLang="fi-FI" dirty="0" err="1" smtClean="0"/>
              <a:t>ensisijaiset</a:t>
            </a:r>
            <a:r>
              <a:rPr lang="en-GB" altLang="fi-FI" dirty="0" smtClean="0"/>
              <a:t> </a:t>
            </a:r>
            <a:r>
              <a:rPr lang="en-GB" altLang="fi-FI" dirty="0" err="1" smtClean="0"/>
              <a:t>aineenvaihduntatuotteista</a:t>
            </a:r>
            <a:r>
              <a:rPr lang="en-GB" altLang="fi-FI" dirty="0" smtClean="0"/>
              <a:t> </a:t>
            </a:r>
            <a:r>
              <a:rPr lang="en-GB" altLang="fi-FI" dirty="0" err="1" smtClean="0"/>
              <a:t>osa</a:t>
            </a:r>
            <a:r>
              <a:rPr lang="en-GB" altLang="fi-FI" dirty="0" smtClean="0"/>
              <a:t> on </a:t>
            </a:r>
            <a:r>
              <a:rPr lang="en-GB" altLang="fi-FI" dirty="0" err="1" smtClean="0"/>
              <a:t>haisevia</a:t>
            </a:r>
            <a:r>
              <a:rPr lang="en-GB" altLang="fi-FI" dirty="0" smtClean="0"/>
              <a:t> </a:t>
            </a:r>
            <a:r>
              <a:rPr lang="en-GB" altLang="fi-FI" dirty="0" err="1" smtClean="0"/>
              <a:t>yhdisteitä</a:t>
            </a:r>
            <a:r>
              <a:rPr lang="en-GB" altLang="fi-FI" dirty="0" smtClean="0"/>
              <a:t>, </a:t>
            </a:r>
            <a:r>
              <a:rPr lang="en-GB" altLang="fi-FI" dirty="0" err="1" smtClean="0"/>
              <a:t>mutta</a:t>
            </a:r>
            <a:r>
              <a:rPr lang="en-GB" altLang="fi-FI" dirty="0" smtClean="0"/>
              <a:t> ne </a:t>
            </a:r>
            <a:r>
              <a:rPr lang="en-GB" altLang="fi-FI" dirty="0" err="1" smtClean="0"/>
              <a:t>eivät</a:t>
            </a:r>
            <a:r>
              <a:rPr lang="en-GB" altLang="fi-FI" dirty="0" smtClean="0"/>
              <a:t> </a:t>
            </a:r>
            <a:r>
              <a:rPr lang="en-GB" altLang="fi-FI" dirty="0" err="1" smtClean="0"/>
              <a:t>todennäköisesti</a:t>
            </a:r>
            <a:r>
              <a:rPr lang="en-GB" altLang="fi-FI" dirty="0" smtClean="0"/>
              <a:t> </a:t>
            </a:r>
            <a:r>
              <a:rPr lang="en-GB" altLang="fi-FI" dirty="0" err="1" smtClean="0"/>
              <a:t>liity</a:t>
            </a:r>
            <a:r>
              <a:rPr lang="en-GB" altLang="fi-FI" dirty="0" smtClean="0"/>
              <a:t> </a:t>
            </a:r>
            <a:r>
              <a:rPr lang="en-GB" altLang="fi-FI" dirty="0" err="1" smtClean="0"/>
              <a:t>terveyshaittoihin</a:t>
            </a:r>
            <a:r>
              <a:rPr lang="en-GB" altLang="fi-FI" dirty="0" smtClean="0"/>
              <a:t>.</a:t>
            </a:r>
          </a:p>
          <a:p>
            <a:pPr lvl="1"/>
            <a:endParaRPr lang="en-GB" altLang="fi-FI" dirty="0" smtClean="0"/>
          </a:p>
          <a:p>
            <a:r>
              <a:rPr lang="en-GB" altLang="fi-FI" dirty="0" err="1" smtClean="0"/>
              <a:t>Mikrobien</a:t>
            </a:r>
            <a:r>
              <a:rPr lang="en-GB" altLang="fi-FI" dirty="0" smtClean="0"/>
              <a:t> </a:t>
            </a:r>
            <a:r>
              <a:rPr lang="en-GB" altLang="fi-FI" dirty="0" err="1" smtClean="0"/>
              <a:t>rakenneosia</a:t>
            </a:r>
            <a:r>
              <a:rPr lang="en-GB" altLang="fi-FI" dirty="0" smtClean="0"/>
              <a:t>?: 1,3-beeta-D-glukaanit</a:t>
            </a:r>
            <a:r>
              <a:rPr lang="en-GB" altLang="fi-FI" dirty="0"/>
              <a:t>; </a:t>
            </a:r>
            <a:r>
              <a:rPr lang="en-GB" altLang="fi-FI" dirty="0" err="1"/>
              <a:t>ergosteroli</a:t>
            </a:r>
            <a:r>
              <a:rPr lang="en-GB" altLang="fi-FI" dirty="0"/>
              <a:t>; </a:t>
            </a:r>
            <a:r>
              <a:rPr lang="en-GB" altLang="fi-FI" dirty="0" err="1"/>
              <a:t>ekstrasellulaariset</a:t>
            </a:r>
            <a:r>
              <a:rPr lang="en-GB" altLang="fi-FI" dirty="0"/>
              <a:t> </a:t>
            </a:r>
            <a:r>
              <a:rPr lang="en-GB" altLang="fi-FI" dirty="0" err="1"/>
              <a:t>polysakkaridit</a:t>
            </a:r>
            <a:r>
              <a:rPr lang="en-GB" altLang="fi-FI" dirty="0"/>
              <a:t> (EPS</a:t>
            </a:r>
            <a:r>
              <a:rPr lang="en-GB" altLang="fi-FI" dirty="0" smtClean="0"/>
              <a:t>)</a:t>
            </a:r>
          </a:p>
          <a:p>
            <a:pPr lvl="1"/>
            <a:r>
              <a:rPr lang="en-GB" altLang="fi-FI" dirty="0" err="1" smtClean="0"/>
              <a:t>Näitä</a:t>
            </a:r>
            <a:r>
              <a:rPr lang="en-GB" altLang="fi-FI" dirty="0" smtClean="0"/>
              <a:t> on </a:t>
            </a:r>
            <a:r>
              <a:rPr lang="en-GB" altLang="fi-FI" dirty="0" err="1" smtClean="0"/>
              <a:t>tutkittu</a:t>
            </a:r>
            <a:r>
              <a:rPr lang="en-GB" altLang="fi-FI" dirty="0" smtClean="0"/>
              <a:t> </a:t>
            </a:r>
            <a:r>
              <a:rPr lang="en-GB" altLang="fi-FI" dirty="0" err="1" smtClean="0"/>
              <a:t>tieteellisissä</a:t>
            </a:r>
            <a:r>
              <a:rPr lang="en-GB" altLang="fi-FI" dirty="0" smtClean="0"/>
              <a:t> </a:t>
            </a:r>
            <a:r>
              <a:rPr lang="en-GB" altLang="fi-FI" dirty="0" err="1" smtClean="0"/>
              <a:t>tutkimuksissa</a:t>
            </a:r>
            <a:r>
              <a:rPr lang="en-GB" altLang="fi-FI" dirty="0" smtClean="0"/>
              <a:t>, </a:t>
            </a:r>
            <a:r>
              <a:rPr lang="en-GB" altLang="fi-FI" dirty="0" err="1" smtClean="0"/>
              <a:t>mutta</a:t>
            </a:r>
            <a:r>
              <a:rPr lang="en-GB" altLang="fi-FI" dirty="0" smtClean="0"/>
              <a:t> </a:t>
            </a:r>
            <a:r>
              <a:rPr lang="en-GB" altLang="fi-FI" dirty="0" err="1" smtClean="0"/>
              <a:t>niiden</a:t>
            </a:r>
            <a:r>
              <a:rPr lang="en-GB" altLang="fi-FI" dirty="0" smtClean="0"/>
              <a:t> </a:t>
            </a:r>
            <a:r>
              <a:rPr lang="en-GB" altLang="fi-FI" dirty="0" err="1" smtClean="0"/>
              <a:t>yhteyttä</a:t>
            </a:r>
            <a:r>
              <a:rPr lang="en-GB" altLang="fi-FI" dirty="0" smtClean="0"/>
              <a:t> </a:t>
            </a:r>
            <a:r>
              <a:rPr lang="en-GB" altLang="fi-FI" dirty="0" err="1" smtClean="0"/>
              <a:t>terveyshaittoihin</a:t>
            </a:r>
            <a:r>
              <a:rPr lang="en-GB" altLang="fi-FI" dirty="0" smtClean="0"/>
              <a:t> </a:t>
            </a:r>
            <a:r>
              <a:rPr lang="en-GB" altLang="fi-FI" dirty="0" err="1" smtClean="0"/>
              <a:t>ei</a:t>
            </a:r>
            <a:r>
              <a:rPr lang="en-GB" altLang="fi-FI" dirty="0" smtClean="0"/>
              <a:t> ole </a:t>
            </a:r>
            <a:r>
              <a:rPr lang="en-GB" altLang="fi-FI" dirty="0" err="1" smtClean="0"/>
              <a:t>voitu</a:t>
            </a:r>
            <a:r>
              <a:rPr lang="en-GB" altLang="fi-FI" dirty="0" smtClean="0"/>
              <a:t> </a:t>
            </a:r>
            <a:r>
              <a:rPr lang="en-GB" altLang="fi-FI" dirty="0" err="1" smtClean="0"/>
              <a:t>vahvistaa</a:t>
            </a:r>
            <a:r>
              <a:rPr lang="en-GB" altLang="fi-FI" dirty="0" smtClean="0"/>
              <a:t>.</a:t>
            </a:r>
          </a:p>
          <a:p>
            <a:pPr marL="0" indent="0">
              <a:buNone/>
            </a:pPr>
            <a:endParaRPr lang="en-GB" altLang="fi-FI" dirty="0"/>
          </a:p>
          <a:p>
            <a:endParaRPr lang="en-GB" altLang="fi-FI" dirty="0"/>
          </a:p>
        </p:txBody>
      </p:sp>
      <p:sp>
        <p:nvSpPr>
          <p:cNvPr id="2" name="Päivämäärän paikkamerkki 1"/>
          <p:cNvSpPr>
            <a:spLocks noGrp="1"/>
          </p:cNvSpPr>
          <p:nvPr>
            <p:ph type="dt" sz="half" idx="10"/>
          </p:nvPr>
        </p:nvSpPr>
        <p:spPr/>
        <p:txBody>
          <a:bodyPr/>
          <a:lstStyle/>
          <a:p>
            <a:endParaRPr lang="fi-FI"/>
          </a:p>
        </p:txBody>
      </p:sp>
      <p:sp>
        <p:nvSpPr>
          <p:cNvPr id="3" name="Dian numeron paikkamerkki 2"/>
          <p:cNvSpPr>
            <a:spLocks noGrp="1"/>
          </p:cNvSpPr>
          <p:nvPr>
            <p:ph type="sldNum" sz="quarter" idx="12"/>
          </p:nvPr>
        </p:nvSpPr>
        <p:spPr/>
        <p:txBody>
          <a:bodyPr/>
          <a:lstStyle/>
          <a:p>
            <a:fld id="{49246692-9764-4796-AF2E-897E79EBAFA7}" type="slidenum">
              <a:rPr lang="fi-FI" smtClean="0"/>
              <a:pPr/>
              <a:t>29</a:t>
            </a:fld>
            <a:endParaRPr lang="fi-FI"/>
          </a:p>
        </p:txBody>
      </p:sp>
    </p:spTree>
    <p:extLst>
      <p:ext uri="{BB962C8B-B14F-4D97-AF65-F5344CB8AC3E}">
        <p14:creationId xmlns:p14="http://schemas.microsoft.com/office/powerpoint/2010/main" val="590725596"/>
      </p:ext>
    </p:extLst>
  </p:cSld>
  <p:clrMapOvr>
    <a:masterClrMapping/>
  </p:clrMapOvr>
  <p:transition spd="med">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i-FI" sz="2000" dirty="0" smtClean="0"/>
              <a:t>Sisällysluettelo</a:t>
            </a:r>
            <a:endParaRPr lang="fi-FI" sz="2000" dirty="0"/>
          </a:p>
        </p:txBody>
      </p:sp>
      <p:sp>
        <p:nvSpPr>
          <p:cNvPr id="4" name="Content Placeholder 3"/>
          <p:cNvSpPr>
            <a:spLocks noGrp="1"/>
          </p:cNvSpPr>
          <p:nvPr>
            <p:ph sz="half" idx="1"/>
          </p:nvPr>
        </p:nvSpPr>
        <p:spPr/>
        <p:txBody>
          <a:bodyPr>
            <a:normAutofit fontScale="92500" lnSpcReduction="10000"/>
          </a:bodyPr>
          <a:lstStyle/>
          <a:p>
            <a:pPr marL="0" indent="0">
              <a:buNone/>
            </a:pPr>
            <a:r>
              <a:rPr lang="fi-FI" sz="1200" b="1" dirty="0" smtClean="0"/>
              <a:t>1 Biologiset epäpuhtaudet</a:t>
            </a:r>
          </a:p>
          <a:p>
            <a:pPr marL="0" indent="0">
              <a:buNone/>
            </a:pPr>
            <a:r>
              <a:rPr lang="fi-FI" sz="1200" dirty="0"/>
              <a:t>1.1 </a:t>
            </a:r>
            <a:r>
              <a:rPr lang="fi-FI" sz="1200" dirty="0" smtClean="0"/>
              <a:t>Johdanto sisäympäristökokonaisuuteen - opetussisältö</a:t>
            </a:r>
          </a:p>
          <a:p>
            <a:pPr marL="0" indent="0">
              <a:buNone/>
            </a:pPr>
            <a:r>
              <a:rPr lang="fi-FI" sz="1200" dirty="0" smtClean="0">
                <a:solidFill>
                  <a:srgbClr val="FF0000"/>
                </a:solidFill>
              </a:rPr>
              <a:t>1.2 Mikrobiologian orientaatio</a:t>
            </a:r>
          </a:p>
          <a:p>
            <a:pPr marL="0" indent="0">
              <a:buNone/>
            </a:pPr>
            <a:r>
              <a:rPr lang="fi-FI" sz="1200" dirty="0" smtClean="0"/>
              <a:t>1.3 Mikrobiologian perusteet</a:t>
            </a:r>
          </a:p>
          <a:p>
            <a:pPr marL="0" indent="0">
              <a:buNone/>
            </a:pPr>
            <a:r>
              <a:rPr lang="fi-FI" sz="1200" dirty="0" smtClean="0"/>
              <a:t>1.4 Mikrobien elinkaari homehtuminen </a:t>
            </a:r>
            <a:r>
              <a:rPr lang="fi-FI" sz="1200" dirty="0"/>
              <a:t>ja </a:t>
            </a:r>
            <a:r>
              <a:rPr lang="fi-FI" sz="1200" dirty="0" smtClean="0"/>
              <a:t>lahoaminen</a:t>
            </a:r>
          </a:p>
          <a:p>
            <a:pPr marL="0" indent="0">
              <a:buNone/>
            </a:pPr>
            <a:r>
              <a:rPr lang="fi-FI" sz="1200" dirty="0" smtClean="0"/>
              <a:t>1.5 Materiaalien </a:t>
            </a:r>
            <a:r>
              <a:rPr lang="fi-FI" sz="1200" dirty="0"/>
              <a:t>ja pintojen </a:t>
            </a:r>
            <a:r>
              <a:rPr lang="fi-FI" sz="1200" dirty="0" smtClean="0"/>
              <a:t>mikrobisto</a:t>
            </a:r>
          </a:p>
          <a:p>
            <a:pPr marL="0" indent="0">
              <a:buNone/>
            </a:pPr>
            <a:r>
              <a:rPr lang="fi-FI" sz="1200" dirty="0"/>
              <a:t>1.6  Puun homeet ja </a:t>
            </a:r>
            <a:r>
              <a:rPr lang="fi-FI" sz="1200" dirty="0" smtClean="0"/>
              <a:t>lahot</a:t>
            </a:r>
          </a:p>
          <a:p>
            <a:pPr marL="0" indent="0">
              <a:buNone/>
            </a:pPr>
            <a:r>
              <a:rPr lang="fi-FI" sz="1200" dirty="0"/>
              <a:t>1.7 Rakenteiden vauriot ja </a:t>
            </a:r>
            <a:r>
              <a:rPr lang="fi-FI" sz="1200" dirty="0" smtClean="0"/>
              <a:t>vioittuminen</a:t>
            </a:r>
          </a:p>
          <a:p>
            <a:pPr marL="0" indent="0">
              <a:buNone/>
            </a:pPr>
            <a:r>
              <a:rPr lang="fi-FI" sz="1200" dirty="0" smtClean="0"/>
              <a:t>1.8.1 Ilman </a:t>
            </a:r>
            <a:r>
              <a:rPr lang="fi-FI" sz="1200" dirty="0"/>
              <a:t>mikrobisto asunnoissa, kouluissa ja </a:t>
            </a:r>
            <a:r>
              <a:rPr lang="fi-FI" sz="1200" dirty="0" smtClean="0"/>
              <a:t>päiväkodeissa</a:t>
            </a:r>
          </a:p>
          <a:p>
            <a:pPr marL="0" indent="0">
              <a:buNone/>
            </a:pPr>
            <a:r>
              <a:rPr lang="fi-FI" sz="1200" dirty="0" smtClean="0"/>
              <a:t>1.8.2 Ilman </a:t>
            </a:r>
            <a:r>
              <a:rPr lang="fi-FI" sz="1200" dirty="0"/>
              <a:t>mikrobisto tuotannollisissa ympäristöissä ja </a:t>
            </a:r>
            <a:r>
              <a:rPr lang="fi-FI" sz="1200" dirty="0" smtClean="0"/>
              <a:t>toimistoissa</a:t>
            </a:r>
          </a:p>
          <a:p>
            <a:pPr marL="0" indent="0">
              <a:buNone/>
            </a:pPr>
            <a:r>
              <a:rPr lang="fi-FI" sz="1200" dirty="0" smtClean="0"/>
              <a:t>1.9 Kosteusvauriorakennusten mikrobilajistoa</a:t>
            </a:r>
          </a:p>
          <a:p>
            <a:pPr marL="0" indent="0">
              <a:buNone/>
            </a:pPr>
            <a:r>
              <a:rPr lang="fi-FI" sz="1200" dirty="0"/>
              <a:t>1.10.1 </a:t>
            </a:r>
            <a:r>
              <a:rPr lang="fi-FI" sz="1200" dirty="0" err="1" smtClean="0"/>
              <a:t>Mykotoksiinit</a:t>
            </a:r>
            <a:endParaRPr lang="fi-FI" sz="1200" dirty="0" smtClean="0"/>
          </a:p>
          <a:p>
            <a:pPr marL="0" indent="0">
              <a:buNone/>
            </a:pPr>
            <a:r>
              <a:rPr lang="fi-FI" sz="1200" dirty="0" smtClean="0"/>
              <a:t>1.10.2 </a:t>
            </a:r>
            <a:r>
              <a:rPr lang="fi-FI" sz="1200" dirty="0" err="1" smtClean="0"/>
              <a:t>MVOCit</a:t>
            </a:r>
            <a:endParaRPr lang="fi-FI" sz="1200" dirty="0" smtClean="0"/>
          </a:p>
          <a:p>
            <a:pPr marL="0" indent="0">
              <a:buNone/>
            </a:pPr>
            <a:r>
              <a:rPr lang="fi-FI" sz="1200" dirty="0" smtClean="0"/>
              <a:t>1.10.3 </a:t>
            </a:r>
            <a:r>
              <a:rPr lang="fi-FI" sz="1200" dirty="0" err="1" smtClean="0"/>
              <a:t>Endotoksiinit</a:t>
            </a:r>
            <a:endParaRPr lang="fi-FI" sz="1200" dirty="0" smtClean="0"/>
          </a:p>
          <a:p>
            <a:pPr marL="0" indent="0">
              <a:buNone/>
            </a:pPr>
            <a:r>
              <a:rPr lang="fi-FI" sz="1200" dirty="0" smtClean="0"/>
              <a:t>1.10.4 Muut </a:t>
            </a:r>
            <a:r>
              <a:rPr lang="fi-FI" sz="1200" dirty="0"/>
              <a:t>mikrobien </a:t>
            </a:r>
            <a:r>
              <a:rPr lang="fi-FI" sz="1200" dirty="0" smtClean="0"/>
              <a:t>rakennekomponentit</a:t>
            </a:r>
          </a:p>
          <a:p>
            <a:pPr marL="0" indent="0">
              <a:buNone/>
            </a:pPr>
            <a:r>
              <a:rPr lang="fi-FI" sz="1200" dirty="0" smtClean="0"/>
              <a:t>1.11 Muut </a:t>
            </a:r>
            <a:r>
              <a:rPr lang="fi-FI" sz="1200" dirty="0"/>
              <a:t>sisäilman kannalta erityiset </a:t>
            </a:r>
            <a:r>
              <a:rPr lang="fi-FI" sz="1200" dirty="0" smtClean="0"/>
              <a:t>mikrobit</a:t>
            </a:r>
          </a:p>
          <a:p>
            <a:pPr marL="0" indent="0">
              <a:buNone/>
            </a:pPr>
            <a:r>
              <a:rPr lang="fi-FI" sz="1200" dirty="0" smtClean="0"/>
              <a:t>1.12 Punkit </a:t>
            </a:r>
            <a:r>
              <a:rPr lang="fi-FI" sz="1200" dirty="0"/>
              <a:t>ja </a:t>
            </a:r>
            <a:r>
              <a:rPr lang="fi-FI" sz="1200" dirty="0" smtClean="0"/>
              <a:t>allergeenit</a:t>
            </a:r>
          </a:p>
          <a:p>
            <a:pPr marL="0" indent="0">
              <a:buNone/>
            </a:pPr>
            <a:r>
              <a:rPr lang="fi-FI" sz="1200" dirty="0" smtClean="0"/>
              <a:t>1.13 Sisätilojen tuholaiset</a:t>
            </a:r>
          </a:p>
          <a:p>
            <a:pPr marL="0" indent="0">
              <a:buNone/>
            </a:pPr>
            <a:r>
              <a:rPr lang="fi-FI" sz="1200" b="1" dirty="0"/>
              <a:t>2 Kemialliset </a:t>
            </a:r>
            <a:r>
              <a:rPr lang="fi-FI" sz="1200" b="1" dirty="0" smtClean="0"/>
              <a:t>epäpuhtaudet – opetussisältö</a:t>
            </a:r>
          </a:p>
          <a:p>
            <a:pPr marL="0" indent="0">
              <a:buNone/>
            </a:pPr>
            <a:r>
              <a:rPr lang="fi-FI" sz="1200" b="1" dirty="0"/>
              <a:t>3 Terveydellisen merkityksen </a:t>
            </a:r>
            <a:r>
              <a:rPr lang="fi-FI" sz="1200" b="1" dirty="0" smtClean="0"/>
              <a:t>arviointi – opetussisältö</a:t>
            </a:r>
          </a:p>
          <a:p>
            <a:pPr marL="0" indent="0">
              <a:buNone/>
            </a:pPr>
            <a:endParaRPr lang="fi-FI" sz="1000" dirty="0" smtClean="0"/>
          </a:p>
          <a:p>
            <a:pPr marL="0" indent="0">
              <a:buNone/>
            </a:pPr>
            <a:endParaRPr lang="fi-FI" sz="1600" dirty="0"/>
          </a:p>
        </p:txBody>
      </p:sp>
      <p:sp>
        <p:nvSpPr>
          <p:cNvPr id="5" name="Content Placeholder 4"/>
          <p:cNvSpPr>
            <a:spLocks noGrp="1"/>
          </p:cNvSpPr>
          <p:nvPr>
            <p:ph sz="half" idx="2"/>
          </p:nvPr>
        </p:nvSpPr>
        <p:spPr/>
        <p:txBody>
          <a:bodyPr>
            <a:normAutofit fontScale="92500" lnSpcReduction="10000"/>
          </a:bodyPr>
          <a:lstStyle/>
          <a:p>
            <a:pPr marL="0" indent="0">
              <a:buNone/>
            </a:pPr>
            <a:r>
              <a:rPr lang="fi-FI" sz="1200" b="1" dirty="0"/>
              <a:t>4 Sisäympäristön tutkimukset ja raportointi</a:t>
            </a:r>
          </a:p>
          <a:p>
            <a:pPr marL="0" indent="0">
              <a:buNone/>
            </a:pPr>
            <a:r>
              <a:rPr lang="fi-FI" sz="1200" dirty="0"/>
              <a:t>4.1 Tutkimusstrategian laatiminen</a:t>
            </a:r>
          </a:p>
          <a:p>
            <a:pPr marL="0" indent="0">
              <a:buNone/>
            </a:pPr>
            <a:r>
              <a:rPr lang="fi-FI" sz="1200" dirty="0"/>
              <a:t>4.2 Näytteenotto mikrobiologisiin analyyseihin</a:t>
            </a:r>
          </a:p>
          <a:p>
            <a:pPr marL="0" indent="0">
              <a:buNone/>
            </a:pPr>
            <a:r>
              <a:rPr lang="fi-FI" sz="1200" dirty="0"/>
              <a:t>4.3 Mikrobien analysointi</a:t>
            </a:r>
          </a:p>
          <a:p>
            <a:pPr marL="0" indent="0">
              <a:buNone/>
            </a:pPr>
            <a:r>
              <a:rPr lang="fi-FI" sz="1200" dirty="0"/>
              <a:t>4.4 Mikrobien ohjearvot ja tulosten tulkinta</a:t>
            </a:r>
          </a:p>
          <a:p>
            <a:pPr marL="0" indent="0">
              <a:buNone/>
            </a:pPr>
            <a:r>
              <a:rPr lang="fi-FI" sz="1200" dirty="0"/>
              <a:t>4.5 Riskinarviointi</a:t>
            </a:r>
          </a:p>
          <a:p>
            <a:pPr marL="0" indent="0">
              <a:buNone/>
            </a:pPr>
            <a:r>
              <a:rPr lang="fi-FI" sz="1200" dirty="0"/>
              <a:t>4.6 Sisäympäristön tutkimukset ja raportointi</a:t>
            </a:r>
          </a:p>
          <a:p>
            <a:pPr marL="0" indent="0">
              <a:buNone/>
            </a:pPr>
            <a:r>
              <a:rPr lang="fi-FI" sz="1200" b="1" dirty="0" smtClean="0"/>
              <a:t>5 </a:t>
            </a:r>
            <a:r>
              <a:rPr lang="fi-FI" sz="1200" b="1" dirty="0"/>
              <a:t>Sisäilman laadun hallinta </a:t>
            </a:r>
            <a:r>
              <a:rPr lang="fi-FI" sz="1200" b="1" dirty="0" smtClean="0"/>
              <a:t>korjausprosessissa</a:t>
            </a:r>
          </a:p>
          <a:p>
            <a:pPr marL="0" indent="0">
              <a:buNone/>
            </a:pPr>
            <a:r>
              <a:rPr lang="fi-FI" sz="1200" dirty="0"/>
              <a:t>5.1 Homekorjaustyömaan kosteuden ja puhtauden </a:t>
            </a:r>
            <a:r>
              <a:rPr lang="fi-FI" sz="1200" dirty="0" smtClean="0"/>
              <a:t>hallinta – opetussisältö</a:t>
            </a:r>
          </a:p>
          <a:p>
            <a:pPr marL="0" indent="0">
              <a:buNone/>
            </a:pPr>
            <a:r>
              <a:rPr lang="fi-FI" sz="1200" dirty="0" smtClean="0"/>
              <a:t>5.2 Homekorjauksen työsuojelunäkökohdat – opetussisältö</a:t>
            </a:r>
          </a:p>
          <a:p>
            <a:pPr marL="0" indent="0">
              <a:buNone/>
            </a:pPr>
            <a:r>
              <a:rPr lang="fi-FI" sz="1200" dirty="0" smtClean="0"/>
              <a:t>5.3 Siivous- ja homesiivous</a:t>
            </a:r>
          </a:p>
          <a:p>
            <a:pPr marL="0" indent="0">
              <a:buNone/>
            </a:pPr>
            <a:r>
              <a:rPr lang="fi-FI" sz="1200" dirty="0" smtClean="0"/>
              <a:t>5.4 Rakenteiden toimivuus</a:t>
            </a:r>
          </a:p>
          <a:p>
            <a:pPr marL="0" indent="0">
              <a:buNone/>
            </a:pPr>
            <a:r>
              <a:rPr lang="fi-FI" sz="1200" b="1" dirty="0"/>
              <a:t>6. Sisäilmasto-ongelmien hallinta </a:t>
            </a:r>
            <a:r>
              <a:rPr lang="fi-FI" sz="1200" b="1" dirty="0" smtClean="0"/>
              <a:t>yhteistyönä</a:t>
            </a:r>
          </a:p>
          <a:p>
            <a:pPr marL="0" indent="0">
              <a:buNone/>
            </a:pPr>
            <a:r>
              <a:rPr lang="fi-FI" sz="1200" dirty="0" smtClean="0"/>
              <a:t>6.1 Toimintamallit </a:t>
            </a:r>
            <a:r>
              <a:rPr lang="fi-FI" sz="1200" dirty="0"/>
              <a:t>sisäilmasto-ongelmien </a:t>
            </a:r>
            <a:r>
              <a:rPr lang="fi-FI" sz="1200" dirty="0" smtClean="0"/>
              <a:t>ratkaisemisessa – opetussisältö</a:t>
            </a:r>
          </a:p>
          <a:p>
            <a:pPr marL="0" indent="0">
              <a:buNone/>
            </a:pPr>
            <a:r>
              <a:rPr lang="fi-FI" sz="1200" dirty="0" smtClean="0"/>
              <a:t>6.2 Sisäilmaryhmätoiminta – opetussisältö</a:t>
            </a:r>
          </a:p>
          <a:p>
            <a:pPr marL="0" indent="0">
              <a:buNone/>
            </a:pPr>
            <a:r>
              <a:rPr lang="fi-FI" sz="1200" dirty="0" smtClean="0"/>
              <a:t>6.3 Viranomaistoiminta </a:t>
            </a:r>
            <a:r>
              <a:rPr lang="fi-FI" sz="1200" dirty="0"/>
              <a:t>ja </a:t>
            </a:r>
            <a:r>
              <a:rPr lang="fi-FI" sz="1200" dirty="0" smtClean="0"/>
              <a:t>yhteistyö – opetussisältö</a:t>
            </a:r>
          </a:p>
          <a:p>
            <a:pPr marL="0" indent="0">
              <a:buNone/>
            </a:pPr>
            <a:r>
              <a:rPr lang="fi-FI" sz="1200" dirty="0" smtClean="0"/>
              <a:t>6.4 Viestintä</a:t>
            </a:r>
            <a:r>
              <a:rPr lang="fi-FI" sz="1200" dirty="0"/>
              <a:t>, ml. </a:t>
            </a:r>
            <a:r>
              <a:rPr lang="fi-FI" sz="1200" dirty="0" smtClean="0"/>
              <a:t>Riskiviestintä - opetussisältö</a:t>
            </a:r>
            <a:endParaRPr lang="fi-FI" sz="1200" dirty="0"/>
          </a:p>
        </p:txBody>
      </p:sp>
      <p:sp>
        <p:nvSpPr>
          <p:cNvPr id="3" name="Päivämäärän paikkamerkki 2"/>
          <p:cNvSpPr>
            <a:spLocks noGrp="1"/>
          </p:cNvSpPr>
          <p:nvPr>
            <p:ph type="dt" sz="half" idx="10"/>
          </p:nvPr>
        </p:nvSpPr>
        <p:spPr/>
        <p:txBody>
          <a:bodyPr/>
          <a:lstStyle/>
          <a:p>
            <a:endParaRPr lang="fi-FI"/>
          </a:p>
        </p:txBody>
      </p:sp>
      <p:sp>
        <p:nvSpPr>
          <p:cNvPr id="6" name="Dian numeron paikkamerkki 5"/>
          <p:cNvSpPr>
            <a:spLocks noGrp="1"/>
          </p:cNvSpPr>
          <p:nvPr>
            <p:ph type="sldNum" sz="quarter" idx="12"/>
          </p:nvPr>
        </p:nvSpPr>
        <p:spPr/>
        <p:txBody>
          <a:bodyPr/>
          <a:lstStyle/>
          <a:p>
            <a:fld id="{49246692-9764-4796-AF2E-897E79EBAFA7}" type="slidenum">
              <a:rPr lang="fi-FI" smtClean="0"/>
              <a:pPr/>
              <a:t>3</a:t>
            </a:fld>
            <a:endParaRPr lang="fi-FI"/>
          </a:p>
        </p:txBody>
      </p:sp>
    </p:spTree>
    <p:extLst>
      <p:ext uri="{BB962C8B-B14F-4D97-AF65-F5344CB8AC3E}">
        <p14:creationId xmlns:p14="http://schemas.microsoft.com/office/powerpoint/2010/main" val="501752583"/>
      </p:ext>
    </p:extLst>
  </p:cSld>
  <p:clrMapOvr>
    <a:masterClrMapping/>
  </p:clrMapOvr>
  <p:transition spd="med">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normAutofit/>
          </a:bodyPr>
          <a:lstStyle/>
          <a:p>
            <a:r>
              <a:rPr lang="en-US" altLang="fi-FI" sz="3300" dirty="0" err="1"/>
              <a:t>Näytteiden</a:t>
            </a:r>
            <a:r>
              <a:rPr lang="en-US" altLang="fi-FI" sz="3300" dirty="0"/>
              <a:t> </a:t>
            </a:r>
            <a:r>
              <a:rPr lang="en-US" altLang="fi-FI" sz="3300" dirty="0" err="1" smtClean="0"/>
              <a:t>analysointi</a:t>
            </a:r>
            <a:endParaRPr lang="fi-FI" altLang="fi-FI" sz="2000" dirty="0"/>
          </a:p>
        </p:txBody>
      </p:sp>
      <p:sp>
        <p:nvSpPr>
          <p:cNvPr id="131075" name="Rectangle 3"/>
          <p:cNvSpPr>
            <a:spLocks noGrp="1" noChangeArrowheads="1"/>
          </p:cNvSpPr>
          <p:nvPr>
            <p:ph idx="1"/>
          </p:nvPr>
        </p:nvSpPr>
        <p:spPr/>
        <p:txBody>
          <a:bodyPr>
            <a:normAutofit lnSpcReduction="10000"/>
          </a:bodyPr>
          <a:lstStyle/>
          <a:p>
            <a:pPr marL="0" indent="0">
              <a:lnSpc>
                <a:spcPct val="90000"/>
              </a:lnSpc>
              <a:buNone/>
            </a:pPr>
            <a:r>
              <a:rPr lang="en-US" altLang="fi-FI" dirty="0" err="1" smtClean="0"/>
              <a:t>Käytännössä</a:t>
            </a:r>
            <a:r>
              <a:rPr lang="en-US" altLang="fi-FI" dirty="0" smtClean="0"/>
              <a:t> </a:t>
            </a:r>
            <a:r>
              <a:rPr lang="en-US" altLang="fi-FI" dirty="0" err="1"/>
              <a:t>nykyään</a:t>
            </a:r>
            <a:r>
              <a:rPr lang="en-US" altLang="fi-FI" dirty="0"/>
              <a:t> </a:t>
            </a:r>
            <a:r>
              <a:rPr lang="en-US" altLang="fi-FI" dirty="0" err="1"/>
              <a:t>arvioidaan</a:t>
            </a:r>
            <a:r>
              <a:rPr lang="en-US" altLang="fi-FI" dirty="0"/>
              <a:t> </a:t>
            </a:r>
            <a:r>
              <a:rPr lang="en-US" altLang="fi-FI" dirty="0" err="1"/>
              <a:t>useimmiten</a:t>
            </a:r>
            <a:r>
              <a:rPr lang="en-US" altLang="fi-FI" dirty="0"/>
              <a:t> </a:t>
            </a:r>
            <a:r>
              <a:rPr lang="en-US" altLang="fi-FI" dirty="0" err="1"/>
              <a:t>elinkykyisiä</a:t>
            </a:r>
            <a:r>
              <a:rPr lang="en-US" altLang="fi-FI" dirty="0"/>
              <a:t> </a:t>
            </a:r>
            <a:r>
              <a:rPr lang="en-US" altLang="fi-FI" dirty="0" err="1"/>
              <a:t>mikrobeja</a:t>
            </a:r>
            <a:r>
              <a:rPr lang="en-US" altLang="fi-FI" dirty="0"/>
              <a:t> </a:t>
            </a:r>
            <a:r>
              <a:rPr lang="en-US" altLang="fi-FI" dirty="0" err="1"/>
              <a:t>kasvatuksellisilla</a:t>
            </a:r>
            <a:r>
              <a:rPr lang="en-US" altLang="fi-FI" dirty="0"/>
              <a:t> </a:t>
            </a:r>
            <a:r>
              <a:rPr lang="en-US" altLang="fi-FI" dirty="0" err="1" smtClean="0"/>
              <a:t>menetelmillä</a:t>
            </a:r>
            <a:endParaRPr lang="en-US" altLang="fi-FI" dirty="0" smtClean="0"/>
          </a:p>
          <a:p>
            <a:pPr marL="0" indent="0">
              <a:lnSpc>
                <a:spcPct val="90000"/>
              </a:lnSpc>
              <a:buNone/>
            </a:pPr>
            <a:endParaRPr lang="en-US" altLang="fi-FI" dirty="0" smtClean="0"/>
          </a:p>
          <a:p>
            <a:pPr>
              <a:lnSpc>
                <a:spcPct val="90000"/>
              </a:lnSpc>
            </a:pPr>
            <a:r>
              <a:rPr lang="en-US" altLang="fi-FI" dirty="0" err="1" smtClean="0"/>
              <a:t>Kasvatukselliset</a:t>
            </a:r>
            <a:r>
              <a:rPr lang="en-US" altLang="fi-FI" dirty="0" smtClean="0"/>
              <a:t> </a:t>
            </a:r>
            <a:r>
              <a:rPr lang="en-US" altLang="fi-FI" dirty="0" err="1"/>
              <a:t>menetelmät</a:t>
            </a:r>
            <a:r>
              <a:rPr lang="en-US" altLang="fi-FI" dirty="0"/>
              <a:t> </a:t>
            </a:r>
            <a:endParaRPr lang="en-US" altLang="fi-FI" dirty="0" smtClean="0"/>
          </a:p>
          <a:p>
            <a:pPr lvl="1">
              <a:lnSpc>
                <a:spcPct val="90000"/>
              </a:lnSpc>
            </a:pPr>
            <a:r>
              <a:rPr lang="en-US" altLang="fi-FI" dirty="0" err="1" smtClean="0"/>
              <a:t>viljelykelpoiset</a:t>
            </a:r>
            <a:r>
              <a:rPr lang="en-US" altLang="fi-FI" dirty="0" smtClean="0"/>
              <a:t> </a:t>
            </a:r>
            <a:r>
              <a:rPr lang="en-US" altLang="fi-FI" dirty="0" err="1" smtClean="0"/>
              <a:t>mikrobi</a:t>
            </a:r>
            <a:r>
              <a:rPr lang="en-US" altLang="fi-FI" dirty="0" err="1"/>
              <a:t>t</a:t>
            </a:r>
            <a:endParaRPr lang="en-US" altLang="fi-FI" dirty="0"/>
          </a:p>
          <a:p>
            <a:pPr lvl="1">
              <a:lnSpc>
                <a:spcPct val="90000"/>
              </a:lnSpc>
            </a:pPr>
            <a:r>
              <a:rPr lang="en-US" altLang="fi-FI" dirty="0" err="1"/>
              <a:t>mahdollistaa</a:t>
            </a:r>
            <a:r>
              <a:rPr lang="en-US" altLang="fi-FI" dirty="0"/>
              <a:t> </a:t>
            </a:r>
            <a:r>
              <a:rPr lang="en-US" altLang="fi-FI" dirty="0" err="1"/>
              <a:t>mikrobien</a:t>
            </a:r>
            <a:r>
              <a:rPr lang="en-US" altLang="fi-FI" dirty="0"/>
              <a:t> </a:t>
            </a:r>
            <a:r>
              <a:rPr lang="en-US" altLang="fi-FI" dirty="0" err="1"/>
              <a:t>tunnistamisen</a:t>
            </a:r>
            <a:endParaRPr lang="en-US" altLang="fi-FI" dirty="0"/>
          </a:p>
          <a:p>
            <a:pPr marL="0" indent="0">
              <a:lnSpc>
                <a:spcPct val="90000"/>
              </a:lnSpc>
              <a:buNone/>
            </a:pPr>
            <a:endParaRPr lang="en-US" altLang="fi-FI" dirty="0"/>
          </a:p>
          <a:p>
            <a:pPr>
              <a:lnSpc>
                <a:spcPct val="90000"/>
              </a:lnSpc>
            </a:pPr>
            <a:r>
              <a:rPr lang="en-US" altLang="fi-FI" dirty="0" err="1"/>
              <a:t>M</a:t>
            </a:r>
            <a:r>
              <a:rPr lang="en-US" altLang="fi-FI" dirty="0" err="1" smtClean="0"/>
              <a:t>ikroskooppiset</a:t>
            </a:r>
            <a:r>
              <a:rPr lang="en-US" altLang="fi-FI" dirty="0" smtClean="0"/>
              <a:t> </a:t>
            </a:r>
            <a:r>
              <a:rPr lang="en-US" altLang="fi-FI" dirty="0" err="1" smtClean="0"/>
              <a:t>menetelmät</a:t>
            </a:r>
            <a:r>
              <a:rPr lang="en-US" altLang="fi-FI" dirty="0" smtClean="0"/>
              <a:t> </a:t>
            </a:r>
            <a:r>
              <a:rPr lang="en-US" altLang="fi-FI" dirty="0"/>
              <a:t>	</a:t>
            </a:r>
          </a:p>
          <a:p>
            <a:pPr lvl="1">
              <a:lnSpc>
                <a:spcPct val="90000"/>
              </a:lnSpc>
            </a:pPr>
            <a:r>
              <a:rPr lang="en-US" altLang="fi-FI" dirty="0" err="1" smtClean="0"/>
              <a:t>mikrobien</a:t>
            </a:r>
            <a:r>
              <a:rPr lang="en-US" altLang="fi-FI" dirty="0" smtClean="0"/>
              <a:t> </a:t>
            </a:r>
            <a:r>
              <a:rPr lang="en-US" altLang="fi-FI" dirty="0" err="1" smtClean="0"/>
              <a:t>kokonaismäärä</a:t>
            </a:r>
            <a:endParaRPr lang="en-US" altLang="fi-FI" dirty="0"/>
          </a:p>
          <a:p>
            <a:pPr lvl="1">
              <a:lnSpc>
                <a:spcPct val="90000"/>
              </a:lnSpc>
            </a:pPr>
            <a:r>
              <a:rPr lang="en-US" altLang="fi-FI" dirty="0" err="1"/>
              <a:t>mikrobien</a:t>
            </a:r>
            <a:r>
              <a:rPr lang="en-US" altLang="fi-FI" dirty="0"/>
              <a:t> </a:t>
            </a:r>
            <a:r>
              <a:rPr lang="en-US" altLang="fi-FI" dirty="0" err="1"/>
              <a:t>tunnistaminen</a:t>
            </a:r>
            <a:r>
              <a:rPr lang="en-US" altLang="fi-FI" dirty="0"/>
              <a:t> </a:t>
            </a:r>
            <a:r>
              <a:rPr lang="en-US" altLang="fi-FI" dirty="0" err="1" smtClean="0"/>
              <a:t>vaikeaa</a:t>
            </a:r>
            <a:endParaRPr lang="en-US" altLang="fi-FI" dirty="0" smtClean="0"/>
          </a:p>
          <a:p>
            <a:pPr lvl="1">
              <a:lnSpc>
                <a:spcPct val="90000"/>
              </a:lnSpc>
            </a:pPr>
            <a:endParaRPr lang="en-US" altLang="fi-FI" sz="2000" dirty="0"/>
          </a:p>
          <a:p>
            <a:pPr>
              <a:lnSpc>
                <a:spcPct val="90000"/>
              </a:lnSpc>
            </a:pPr>
            <a:r>
              <a:rPr lang="fi-FI" altLang="fi-FI" dirty="0"/>
              <a:t>M</a:t>
            </a:r>
            <a:r>
              <a:rPr lang="fi-FI" altLang="fi-FI" dirty="0" smtClean="0"/>
              <a:t>olekyylibiologiset </a:t>
            </a:r>
            <a:r>
              <a:rPr lang="fi-FI" altLang="fi-FI" dirty="0"/>
              <a:t>menetelmät </a:t>
            </a:r>
            <a:endParaRPr lang="fi-FI" altLang="fi-FI" dirty="0" smtClean="0"/>
          </a:p>
          <a:p>
            <a:pPr lvl="1">
              <a:lnSpc>
                <a:spcPct val="90000"/>
              </a:lnSpc>
            </a:pPr>
            <a:r>
              <a:rPr lang="fi-FI" altLang="fi-FI" dirty="0" err="1"/>
              <a:t>q</a:t>
            </a:r>
            <a:r>
              <a:rPr lang="fi-FI" altLang="fi-FI" dirty="0" err="1" smtClean="0"/>
              <a:t>PCR</a:t>
            </a:r>
            <a:endParaRPr lang="fi-FI" altLang="fi-FI" dirty="0" smtClean="0"/>
          </a:p>
          <a:p>
            <a:pPr lvl="1">
              <a:lnSpc>
                <a:spcPct val="90000"/>
              </a:lnSpc>
            </a:pPr>
            <a:r>
              <a:rPr lang="fi-FI" altLang="fi-FI" dirty="0" smtClean="0"/>
              <a:t>geenisekvensointi</a:t>
            </a:r>
            <a:endParaRPr lang="en-US" altLang="fi-FI" dirty="0"/>
          </a:p>
        </p:txBody>
      </p:sp>
      <p:sp>
        <p:nvSpPr>
          <p:cNvPr id="2" name="Päivämäärän paikkamerkki 1"/>
          <p:cNvSpPr>
            <a:spLocks noGrp="1"/>
          </p:cNvSpPr>
          <p:nvPr>
            <p:ph type="dt" sz="half" idx="10"/>
          </p:nvPr>
        </p:nvSpPr>
        <p:spPr/>
        <p:txBody>
          <a:bodyPr/>
          <a:lstStyle/>
          <a:p>
            <a:endParaRPr lang="fi-FI"/>
          </a:p>
        </p:txBody>
      </p:sp>
      <p:sp>
        <p:nvSpPr>
          <p:cNvPr id="3" name="Dian numeron paikkamerkki 2"/>
          <p:cNvSpPr>
            <a:spLocks noGrp="1"/>
          </p:cNvSpPr>
          <p:nvPr>
            <p:ph type="sldNum" sz="quarter" idx="12"/>
          </p:nvPr>
        </p:nvSpPr>
        <p:spPr/>
        <p:txBody>
          <a:bodyPr/>
          <a:lstStyle/>
          <a:p>
            <a:fld id="{49246692-9764-4796-AF2E-897E79EBAFA7}" type="slidenum">
              <a:rPr lang="fi-FI" smtClean="0"/>
              <a:pPr/>
              <a:t>30</a:t>
            </a:fld>
            <a:endParaRPr lang="fi-FI"/>
          </a:p>
        </p:txBody>
      </p:sp>
    </p:spTree>
    <p:extLst>
      <p:ext uri="{BB962C8B-B14F-4D97-AF65-F5344CB8AC3E}">
        <p14:creationId xmlns:p14="http://schemas.microsoft.com/office/powerpoint/2010/main" val="2616369190"/>
      </p:ext>
    </p:extLst>
  </p:cSld>
  <p:clrMapOvr>
    <a:masterClrMapping/>
  </p:clrMapOvr>
  <p:transition spd="med">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p:txBody>
          <a:bodyPr/>
          <a:lstStyle/>
          <a:p>
            <a:r>
              <a:rPr lang="en-US" altLang="fi-FI" dirty="0" err="1"/>
              <a:t>Mikrobitulosten</a:t>
            </a:r>
            <a:r>
              <a:rPr lang="en-US" altLang="fi-FI" dirty="0"/>
              <a:t> </a:t>
            </a:r>
            <a:r>
              <a:rPr lang="en-US" altLang="fi-FI" dirty="0" err="1" smtClean="0"/>
              <a:t>tulkinta</a:t>
            </a:r>
            <a:r>
              <a:rPr lang="en-US" altLang="fi-FI" dirty="0" smtClean="0"/>
              <a:t> </a:t>
            </a:r>
            <a:r>
              <a:rPr lang="en-US" altLang="fi-FI" dirty="0" err="1" smtClean="0"/>
              <a:t>osana</a:t>
            </a:r>
            <a:r>
              <a:rPr lang="en-US" altLang="fi-FI" dirty="0" smtClean="0"/>
              <a:t> </a:t>
            </a:r>
            <a:r>
              <a:rPr lang="en-US" altLang="fi-FI" dirty="0" err="1" smtClean="0"/>
              <a:t>kokonaisuutta</a:t>
            </a:r>
            <a:endParaRPr lang="en-US" altLang="fi-FI" dirty="0"/>
          </a:p>
        </p:txBody>
      </p:sp>
      <p:sp>
        <p:nvSpPr>
          <p:cNvPr id="168963" name="Rectangle 3"/>
          <p:cNvSpPr>
            <a:spLocks noGrp="1" noChangeArrowheads="1"/>
          </p:cNvSpPr>
          <p:nvPr>
            <p:ph idx="1"/>
          </p:nvPr>
        </p:nvSpPr>
        <p:spPr>
          <a:xfrm>
            <a:off x="827088" y="1628775"/>
            <a:ext cx="7849368" cy="4392614"/>
          </a:xfrm>
          <a:noFill/>
          <a:ln>
            <a:noFill/>
          </a:ln>
          <a:effectLst/>
        </p:spPr>
        <p:style>
          <a:lnRef idx="1">
            <a:schemeClr val="accent4"/>
          </a:lnRef>
          <a:fillRef idx="2">
            <a:schemeClr val="accent4"/>
          </a:fillRef>
          <a:effectRef idx="1">
            <a:schemeClr val="accent4"/>
          </a:effectRef>
          <a:fontRef idx="minor">
            <a:schemeClr val="dk1"/>
          </a:fontRef>
        </p:style>
        <p:txBody>
          <a:bodyPr/>
          <a:lstStyle/>
          <a:p>
            <a:pPr>
              <a:lnSpc>
                <a:spcPct val="90000"/>
              </a:lnSpc>
            </a:pPr>
            <a:r>
              <a:rPr lang="en-US" altLang="fi-FI" dirty="0" err="1">
                <a:solidFill>
                  <a:schemeClr val="tx1"/>
                </a:solidFill>
              </a:rPr>
              <a:t>Tulkinta</a:t>
            </a:r>
            <a:r>
              <a:rPr lang="en-US" altLang="fi-FI" dirty="0">
                <a:solidFill>
                  <a:schemeClr val="tx1"/>
                </a:solidFill>
              </a:rPr>
              <a:t> </a:t>
            </a:r>
            <a:r>
              <a:rPr lang="en-US" altLang="fi-FI" dirty="0" err="1">
                <a:solidFill>
                  <a:schemeClr val="tx1"/>
                </a:solidFill>
              </a:rPr>
              <a:t>perustuu</a:t>
            </a:r>
            <a:r>
              <a:rPr lang="en-US" altLang="fi-FI" dirty="0">
                <a:solidFill>
                  <a:schemeClr val="tx1"/>
                </a:solidFill>
              </a:rPr>
              <a:t> </a:t>
            </a:r>
            <a:r>
              <a:rPr lang="en-US" altLang="fi-FI" dirty="0" err="1">
                <a:solidFill>
                  <a:schemeClr val="tx1"/>
                </a:solidFill>
              </a:rPr>
              <a:t>mikrobien</a:t>
            </a:r>
            <a:r>
              <a:rPr lang="en-US" altLang="fi-FI" dirty="0">
                <a:solidFill>
                  <a:schemeClr val="tx1"/>
                </a:solidFill>
              </a:rPr>
              <a:t> </a:t>
            </a:r>
            <a:r>
              <a:rPr lang="en-US" altLang="fi-FI" dirty="0" err="1">
                <a:solidFill>
                  <a:schemeClr val="tx1"/>
                </a:solidFill>
              </a:rPr>
              <a:t>määrään</a:t>
            </a:r>
            <a:r>
              <a:rPr lang="en-US" altLang="fi-FI" dirty="0">
                <a:solidFill>
                  <a:schemeClr val="tx1"/>
                </a:solidFill>
              </a:rPr>
              <a:t> ja </a:t>
            </a:r>
            <a:r>
              <a:rPr lang="en-US" altLang="fi-FI" dirty="0" err="1">
                <a:solidFill>
                  <a:schemeClr val="tx1"/>
                </a:solidFill>
              </a:rPr>
              <a:t>lajistoon</a:t>
            </a:r>
            <a:endParaRPr lang="en-US" altLang="fi-FI" dirty="0">
              <a:solidFill>
                <a:schemeClr val="tx1"/>
              </a:solidFill>
            </a:endParaRPr>
          </a:p>
          <a:p>
            <a:pPr>
              <a:lnSpc>
                <a:spcPct val="90000"/>
              </a:lnSpc>
            </a:pPr>
            <a:r>
              <a:rPr lang="fi-FI" altLang="fi-FI" dirty="0">
                <a:solidFill>
                  <a:schemeClr val="tx1"/>
                </a:solidFill>
              </a:rPr>
              <a:t>Mikrobitulosten tulkinta auttaa materiaalien kunnon ja vaurion laajuuden arvioinnissa.</a:t>
            </a:r>
          </a:p>
          <a:p>
            <a:pPr>
              <a:lnSpc>
                <a:spcPct val="90000"/>
              </a:lnSpc>
            </a:pPr>
            <a:endParaRPr lang="en-US" altLang="fi-FI" dirty="0">
              <a:solidFill>
                <a:schemeClr val="tx1"/>
              </a:solidFill>
            </a:endParaRPr>
          </a:p>
          <a:p>
            <a:pPr>
              <a:lnSpc>
                <a:spcPct val="90000"/>
              </a:lnSpc>
            </a:pPr>
            <a:r>
              <a:rPr lang="en-US" altLang="fi-FI" dirty="0" err="1">
                <a:solidFill>
                  <a:schemeClr val="tx1"/>
                </a:solidFill>
              </a:rPr>
              <a:t>Viite</a:t>
            </a:r>
            <a:r>
              <a:rPr lang="en-US" altLang="fi-FI" dirty="0">
                <a:solidFill>
                  <a:schemeClr val="tx1"/>
                </a:solidFill>
              </a:rPr>
              <a:t>- tai </a:t>
            </a:r>
            <a:r>
              <a:rPr lang="en-US" altLang="fi-FI" dirty="0" err="1">
                <a:solidFill>
                  <a:schemeClr val="tx1"/>
                </a:solidFill>
              </a:rPr>
              <a:t>normaaliarvoista</a:t>
            </a:r>
            <a:r>
              <a:rPr lang="en-US" altLang="fi-FI" dirty="0">
                <a:solidFill>
                  <a:schemeClr val="tx1"/>
                </a:solidFill>
              </a:rPr>
              <a:t> </a:t>
            </a:r>
            <a:r>
              <a:rPr lang="en-US" altLang="fi-FI" dirty="0" err="1">
                <a:solidFill>
                  <a:schemeClr val="tx1"/>
                </a:solidFill>
              </a:rPr>
              <a:t>poikkeavat</a:t>
            </a:r>
            <a:r>
              <a:rPr lang="en-US" altLang="fi-FI" dirty="0">
                <a:solidFill>
                  <a:schemeClr val="tx1"/>
                </a:solidFill>
              </a:rPr>
              <a:t> </a:t>
            </a:r>
            <a:r>
              <a:rPr lang="en-US" altLang="fi-FI" dirty="0" err="1">
                <a:solidFill>
                  <a:schemeClr val="tx1"/>
                </a:solidFill>
              </a:rPr>
              <a:t>tulokset</a:t>
            </a:r>
            <a:r>
              <a:rPr lang="en-US" altLang="fi-FI" dirty="0">
                <a:solidFill>
                  <a:schemeClr val="tx1"/>
                </a:solidFill>
              </a:rPr>
              <a:t> </a:t>
            </a:r>
            <a:r>
              <a:rPr lang="en-US" altLang="fi-FI" dirty="0" err="1">
                <a:solidFill>
                  <a:schemeClr val="tx1"/>
                </a:solidFill>
              </a:rPr>
              <a:t>ovat</a:t>
            </a:r>
            <a:r>
              <a:rPr lang="en-US" altLang="fi-FI" dirty="0">
                <a:solidFill>
                  <a:schemeClr val="tx1"/>
                </a:solidFill>
              </a:rPr>
              <a:t> </a:t>
            </a:r>
            <a:r>
              <a:rPr lang="en-US" altLang="fi-FI" dirty="0" err="1">
                <a:solidFill>
                  <a:schemeClr val="tx1"/>
                </a:solidFill>
              </a:rPr>
              <a:t>usein</a:t>
            </a:r>
            <a:r>
              <a:rPr lang="en-US" altLang="fi-FI" dirty="0">
                <a:solidFill>
                  <a:schemeClr val="tx1"/>
                </a:solidFill>
              </a:rPr>
              <a:t> </a:t>
            </a:r>
            <a:r>
              <a:rPr lang="en-US" altLang="fi-FI" dirty="0" err="1">
                <a:solidFill>
                  <a:schemeClr val="tx1"/>
                </a:solidFill>
              </a:rPr>
              <a:t>osoituksena</a:t>
            </a:r>
            <a:r>
              <a:rPr lang="en-US" altLang="fi-FI" dirty="0">
                <a:solidFill>
                  <a:schemeClr val="tx1"/>
                </a:solidFill>
              </a:rPr>
              <a:t> </a:t>
            </a:r>
            <a:r>
              <a:rPr lang="en-US" altLang="fi-FI" dirty="0" err="1">
                <a:solidFill>
                  <a:schemeClr val="tx1"/>
                </a:solidFill>
              </a:rPr>
              <a:t>siitä</a:t>
            </a:r>
            <a:r>
              <a:rPr lang="en-US" altLang="fi-FI" dirty="0">
                <a:solidFill>
                  <a:schemeClr val="tx1"/>
                </a:solidFill>
              </a:rPr>
              <a:t>, </a:t>
            </a:r>
            <a:r>
              <a:rPr lang="en-US" altLang="fi-FI" dirty="0" err="1">
                <a:solidFill>
                  <a:schemeClr val="tx1"/>
                </a:solidFill>
              </a:rPr>
              <a:t>että</a:t>
            </a:r>
            <a:r>
              <a:rPr lang="en-US" altLang="fi-FI" dirty="0">
                <a:solidFill>
                  <a:schemeClr val="tx1"/>
                </a:solidFill>
              </a:rPr>
              <a:t> </a:t>
            </a:r>
            <a:r>
              <a:rPr lang="en-US" altLang="fi-FI" dirty="0" err="1">
                <a:solidFill>
                  <a:schemeClr val="tx1"/>
                </a:solidFill>
              </a:rPr>
              <a:t>rakennuksessa</a:t>
            </a:r>
            <a:r>
              <a:rPr lang="en-US" altLang="fi-FI" dirty="0">
                <a:solidFill>
                  <a:schemeClr val="tx1"/>
                </a:solidFill>
              </a:rPr>
              <a:t> on </a:t>
            </a:r>
            <a:r>
              <a:rPr lang="en-US" altLang="fi-FI" dirty="0" err="1">
                <a:solidFill>
                  <a:schemeClr val="tx1"/>
                </a:solidFill>
              </a:rPr>
              <a:t>jokin</a:t>
            </a:r>
            <a:r>
              <a:rPr lang="en-US" altLang="fi-FI" dirty="0">
                <a:solidFill>
                  <a:schemeClr val="tx1"/>
                </a:solidFill>
              </a:rPr>
              <a:t> </a:t>
            </a:r>
            <a:r>
              <a:rPr lang="en-US" altLang="fi-FI" dirty="0" err="1">
                <a:solidFill>
                  <a:schemeClr val="tx1"/>
                </a:solidFill>
              </a:rPr>
              <a:t>poikkeavaa</a:t>
            </a:r>
            <a:r>
              <a:rPr lang="en-US" altLang="fi-FI" dirty="0">
                <a:solidFill>
                  <a:schemeClr val="tx1"/>
                </a:solidFill>
              </a:rPr>
              <a:t> </a:t>
            </a:r>
            <a:r>
              <a:rPr lang="en-US" altLang="fi-FI" dirty="0" err="1">
                <a:solidFill>
                  <a:schemeClr val="tx1"/>
                </a:solidFill>
              </a:rPr>
              <a:t>mikrobistoa</a:t>
            </a:r>
            <a:r>
              <a:rPr lang="en-US" altLang="fi-FI" dirty="0">
                <a:solidFill>
                  <a:schemeClr val="tx1"/>
                </a:solidFill>
              </a:rPr>
              <a:t> (</a:t>
            </a:r>
            <a:r>
              <a:rPr lang="en-US" altLang="fi-FI" dirty="0" err="1">
                <a:solidFill>
                  <a:schemeClr val="tx1"/>
                </a:solidFill>
              </a:rPr>
              <a:t>määrä</a:t>
            </a:r>
            <a:r>
              <a:rPr lang="en-US" altLang="fi-FI" dirty="0">
                <a:solidFill>
                  <a:schemeClr val="tx1"/>
                </a:solidFill>
              </a:rPr>
              <a:t> ja/tai </a:t>
            </a:r>
            <a:r>
              <a:rPr lang="en-US" altLang="fi-FI" dirty="0" err="1">
                <a:solidFill>
                  <a:schemeClr val="tx1"/>
                </a:solidFill>
              </a:rPr>
              <a:t>lajisto</a:t>
            </a:r>
            <a:r>
              <a:rPr lang="en-US" altLang="fi-FI" dirty="0">
                <a:solidFill>
                  <a:schemeClr val="tx1"/>
                </a:solidFill>
              </a:rPr>
              <a:t>) </a:t>
            </a:r>
            <a:r>
              <a:rPr lang="en-US" altLang="fi-FI" dirty="0" err="1">
                <a:solidFill>
                  <a:schemeClr val="tx1"/>
                </a:solidFill>
              </a:rPr>
              <a:t>ylläpitävä</a:t>
            </a:r>
            <a:r>
              <a:rPr lang="en-US" altLang="fi-FI" dirty="0">
                <a:solidFill>
                  <a:schemeClr val="tx1"/>
                </a:solidFill>
              </a:rPr>
              <a:t>  </a:t>
            </a:r>
            <a:r>
              <a:rPr lang="en-US" altLang="fi-FI" dirty="0" err="1">
                <a:solidFill>
                  <a:schemeClr val="tx1"/>
                </a:solidFill>
              </a:rPr>
              <a:t>tekijä</a:t>
            </a:r>
            <a:r>
              <a:rPr lang="en-US" altLang="fi-FI" dirty="0">
                <a:solidFill>
                  <a:schemeClr val="tx1"/>
                </a:solidFill>
              </a:rPr>
              <a:t>!</a:t>
            </a:r>
          </a:p>
          <a:p>
            <a:endParaRPr lang="en-US" altLang="fi-FI" sz="2400" b="1" dirty="0">
              <a:solidFill>
                <a:schemeClr val="accent1"/>
              </a:solidFill>
              <a:latin typeface="Arial" panose="020B0604020202020204" pitchFamily="34" charset="0"/>
            </a:endParaRPr>
          </a:p>
          <a:p>
            <a:endParaRPr lang="en-US" altLang="fi-FI" sz="1600" dirty="0">
              <a:latin typeface="Arial" panose="020B0604020202020204" pitchFamily="34" charset="0"/>
            </a:endParaRPr>
          </a:p>
          <a:p>
            <a:endParaRPr lang="en-US" altLang="fi-FI" sz="1600" dirty="0">
              <a:latin typeface="Arial" panose="020B0604020202020204" pitchFamily="34" charset="0"/>
            </a:endParaRPr>
          </a:p>
        </p:txBody>
      </p:sp>
      <p:sp>
        <p:nvSpPr>
          <p:cNvPr id="2" name="Päivämäärän paikkamerkki 1"/>
          <p:cNvSpPr>
            <a:spLocks noGrp="1"/>
          </p:cNvSpPr>
          <p:nvPr>
            <p:ph type="dt" sz="half" idx="10"/>
          </p:nvPr>
        </p:nvSpPr>
        <p:spPr/>
        <p:txBody>
          <a:bodyPr/>
          <a:lstStyle/>
          <a:p>
            <a:endParaRPr lang="fi-FI"/>
          </a:p>
        </p:txBody>
      </p:sp>
      <p:sp>
        <p:nvSpPr>
          <p:cNvPr id="3" name="Dian numeron paikkamerkki 2"/>
          <p:cNvSpPr>
            <a:spLocks noGrp="1"/>
          </p:cNvSpPr>
          <p:nvPr>
            <p:ph type="sldNum" sz="quarter" idx="12"/>
          </p:nvPr>
        </p:nvSpPr>
        <p:spPr/>
        <p:txBody>
          <a:bodyPr/>
          <a:lstStyle/>
          <a:p>
            <a:fld id="{49246692-9764-4796-AF2E-897E79EBAFA7}" type="slidenum">
              <a:rPr lang="fi-FI" smtClean="0"/>
              <a:pPr/>
              <a:t>31</a:t>
            </a:fld>
            <a:endParaRPr lang="fi-FI"/>
          </a:p>
        </p:txBody>
      </p:sp>
    </p:spTree>
    <p:extLst>
      <p:ext uri="{BB962C8B-B14F-4D97-AF65-F5344CB8AC3E}">
        <p14:creationId xmlns:p14="http://schemas.microsoft.com/office/powerpoint/2010/main" val="1767832152"/>
      </p:ext>
    </p:extLst>
  </p:cSld>
  <p:clrMapOvr>
    <a:masterClrMapping/>
  </p:clrMapOvr>
  <p:transition spd="med">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a:xfrm>
            <a:off x="683568" y="370585"/>
            <a:ext cx="8209408" cy="1079500"/>
          </a:xfrm>
        </p:spPr>
        <p:txBody>
          <a:bodyPr>
            <a:noAutofit/>
          </a:bodyPr>
          <a:lstStyle/>
          <a:p>
            <a:r>
              <a:rPr lang="en-US" altLang="fi-FI" sz="2400" dirty="0" err="1">
                <a:latin typeface="Arial" panose="020B0604020202020204" pitchFamily="34" charset="0"/>
                <a:cs typeface="Arial" panose="020B0604020202020204" pitchFamily="34" charset="0"/>
              </a:rPr>
              <a:t>Mikrobialtistumisen</a:t>
            </a:r>
            <a:r>
              <a:rPr lang="en-US" altLang="fi-FI" sz="2400" dirty="0">
                <a:latin typeface="Arial" panose="020B0604020202020204" pitchFamily="34" charset="0"/>
                <a:cs typeface="Arial" panose="020B0604020202020204" pitchFamily="34" charset="0"/>
              </a:rPr>
              <a:t> </a:t>
            </a:r>
            <a:r>
              <a:rPr lang="en-US" altLang="fi-FI" sz="2400" dirty="0" err="1">
                <a:latin typeface="Arial" panose="020B0604020202020204" pitchFamily="34" charset="0"/>
                <a:cs typeface="Arial" panose="020B0604020202020204" pitchFamily="34" charset="0"/>
              </a:rPr>
              <a:t>riskinarviointi</a:t>
            </a:r>
            <a:r>
              <a:rPr lang="en-US" altLang="fi-FI" sz="2400" dirty="0">
                <a:latin typeface="Arial" panose="020B0604020202020204" pitchFamily="34" charset="0"/>
                <a:cs typeface="Arial" panose="020B0604020202020204" pitchFamily="34" charset="0"/>
              </a:rPr>
              <a:t> </a:t>
            </a:r>
            <a:r>
              <a:rPr lang="en-US" altLang="fi-FI" sz="2400" dirty="0" smtClean="0">
                <a:latin typeface="Arial" panose="020B0604020202020204" pitchFamily="34" charset="0"/>
                <a:cs typeface="Arial" panose="020B0604020202020204" pitchFamily="34" charset="0"/>
              </a:rPr>
              <a:t>ja </a:t>
            </a:r>
            <a:r>
              <a:rPr lang="en-US" altLang="fi-FI" sz="2400" dirty="0" err="1" smtClean="0">
                <a:latin typeface="Arial" panose="020B0604020202020204" pitchFamily="34" charset="0"/>
                <a:cs typeface="Arial" panose="020B0604020202020204" pitchFamily="34" charset="0"/>
              </a:rPr>
              <a:t>vaurion</a:t>
            </a:r>
            <a:r>
              <a:rPr lang="en-US" altLang="fi-FI" sz="2400" dirty="0" smtClean="0">
                <a:latin typeface="Arial" panose="020B0604020202020204" pitchFamily="34" charset="0"/>
                <a:cs typeface="Arial" panose="020B0604020202020204" pitchFamily="34" charset="0"/>
              </a:rPr>
              <a:t> </a:t>
            </a:r>
            <a:r>
              <a:rPr lang="en-US" altLang="fi-FI" sz="2400" dirty="0" err="1" smtClean="0">
                <a:latin typeface="Arial" panose="020B0604020202020204" pitchFamily="34" charset="0"/>
                <a:cs typeface="Arial" panose="020B0604020202020204" pitchFamily="34" charset="0"/>
              </a:rPr>
              <a:t>vakavuuden</a:t>
            </a:r>
            <a:r>
              <a:rPr lang="en-US" altLang="fi-FI" sz="2400" dirty="0" smtClean="0">
                <a:latin typeface="Arial" panose="020B0604020202020204" pitchFamily="34" charset="0"/>
                <a:cs typeface="Arial" panose="020B0604020202020204" pitchFamily="34" charset="0"/>
              </a:rPr>
              <a:t> </a:t>
            </a:r>
            <a:r>
              <a:rPr lang="en-US" altLang="fi-FI" sz="2400" dirty="0" err="1" smtClean="0">
                <a:latin typeface="Arial" panose="020B0604020202020204" pitchFamily="34" charset="0"/>
                <a:cs typeface="Arial" panose="020B0604020202020204" pitchFamily="34" charset="0"/>
              </a:rPr>
              <a:t>arviointi</a:t>
            </a:r>
            <a:r>
              <a:rPr lang="en-US" altLang="fi-FI" sz="2400" dirty="0" smtClean="0">
                <a:latin typeface="Arial" panose="020B0604020202020204" pitchFamily="34" charset="0"/>
                <a:cs typeface="Arial" panose="020B0604020202020204" pitchFamily="34" charset="0"/>
              </a:rPr>
              <a:t> </a:t>
            </a:r>
            <a:r>
              <a:rPr lang="en-US" altLang="fi-FI" sz="2400" dirty="0" err="1" smtClean="0">
                <a:latin typeface="Arial" panose="020B0604020202020204" pitchFamily="34" charset="0"/>
                <a:cs typeface="Arial" panose="020B0604020202020204" pitchFamily="34" charset="0"/>
              </a:rPr>
              <a:t>kosteusvauriorakennuksissa</a:t>
            </a:r>
            <a:endParaRPr lang="en-US" altLang="fi-FI" sz="2400" dirty="0">
              <a:solidFill>
                <a:srgbClr val="44697D"/>
              </a:solidFill>
              <a:latin typeface="Arial" panose="020B0604020202020204" pitchFamily="34" charset="0"/>
              <a:cs typeface="Arial" panose="020B0604020202020204" pitchFamily="34" charset="0"/>
            </a:endParaRPr>
          </a:p>
        </p:txBody>
      </p:sp>
      <p:sp>
        <p:nvSpPr>
          <p:cNvPr id="181251" name="Rectangle 3"/>
          <p:cNvSpPr>
            <a:spLocks noGrp="1" noChangeArrowheads="1"/>
          </p:cNvSpPr>
          <p:nvPr>
            <p:ph idx="1"/>
          </p:nvPr>
        </p:nvSpPr>
        <p:spPr>
          <a:noFill/>
          <a:ln>
            <a:noFill/>
          </a:ln>
          <a:effectLst/>
        </p:spPr>
        <p:style>
          <a:lnRef idx="1">
            <a:schemeClr val="accent4"/>
          </a:lnRef>
          <a:fillRef idx="2">
            <a:schemeClr val="accent4"/>
          </a:fillRef>
          <a:effectRef idx="1">
            <a:schemeClr val="accent4"/>
          </a:effectRef>
          <a:fontRef idx="minor">
            <a:schemeClr val="dk1"/>
          </a:fontRef>
        </p:style>
        <p:txBody>
          <a:bodyPr>
            <a:normAutofit/>
          </a:bodyPr>
          <a:lstStyle/>
          <a:p>
            <a:pPr marL="0" indent="0">
              <a:buNone/>
            </a:pPr>
            <a:r>
              <a:rPr lang="en-US" altLang="fi-FI" dirty="0" err="1">
                <a:latin typeface="Arial" panose="020B0604020202020204" pitchFamily="34" charset="0"/>
                <a:cs typeface="Arial" panose="020B0604020202020204" pitchFamily="34" charset="0"/>
              </a:rPr>
              <a:t>Edellyttää</a:t>
            </a:r>
            <a:r>
              <a:rPr lang="en-US" altLang="fi-FI" dirty="0">
                <a:latin typeface="Arial" panose="020B0604020202020204" pitchFamily="34" charset="0"/>
                <a:cs typeface="Arial" panose="020B0604020202020204" pitchFamily="34" charset="0"/>
              </a:rPr>
              <a:t> </a:t>
            </a:r>
            <a:r>
              <a:rPr lang="en-US" altLang="fi-FI" dirty="0" err="1">
                <a:latin typeface="Arial" panose="020B0604020202020204" pitchFamily="34" charset="0"/>
                <a:cs typeface="Arial" panose="020B0604020202020204" pitchFamily="34" charset="0"/>
              </a:rPr>
              <a:t>monipuolista</a:t>
            </a:r>
            <a:r>
              <a:rPr lang="en-US" altLang="fi-FI" dirty="0">
                <a:latin typeface="Arial" panose="020B0604020202020204" pitchFamily="34" charset="0"/>
                <a:cs typeface="Arial" panose="020B0604020202020204" pitchFamily="34" charset="0"/>
              </a:rPr>
              <a:t> </a:t>
            </a:r>
            <a:r>
              <a:rPr lang="en-US" altLang="fi-FI" dirty="0" err="1">
                <a:latin typeface="Arial" panose="020B0604020202020204" pitchFamily="34" charset="0"/>
                <a:cs typeface="Arial" panose="020B0604020202020204" pitchFamily="34" charset="0"/>
              </a:rPr>
              <a:t>osaamista</a:t>
            </a:r>
            <a:r>
              <a:rPr lang="en-US" altLang="fi-FI" dirty="0">
                <a:latin typeface="Arial" panose="020B0604020202020204" pitchFamily="34" charset="0"/>
                <a:cs typeface="Arial" panose="020B0604020202020204" pitchFamily="34" charset="0"/>
              </a:rPr>
              <a:t> ja </a:t>
            </a:r>
            <a:r>
              <a:rPr lang="en-US" altLang="fi-FI" dirty="0" err="1">
                <a:latin typeface="Arial" panose="020B0604020202020204" pitchFamily="34" charset="0"/>
                <a:cs typeface="Arial" panose="020B0604020202020204" pitchFamily="34" charset="0"/>
              </a:rPr>
              <a:t>usein</a:t>
            </a:r>
            <a:r>
              <a:rPr lang="en-US" altLang="fi-FI" dirty="0">
                <a:latin typeface="Arial" panose="020B0604020202020204" pitchFamily="34" charset="0"/>
                <a:cs typeface="Arial" panose="020B0604020202020204" pitchFamily="34" charset="0"/>
              </a:rPr>
              <a:t> </a:t>
            </a:r>
            <a:r>
              <a:rPr lang="en-US" altLang="fi-FI" dirty="0" err="1">
                <a:latin typeface="Arial" panose="020B0604020202020204" pitchFamily="34" charset="0"/>
                <a:cs typeface="Arial" panose="020B0604020202020204" pitchFamily="34" charset="0"/>
              </a:rPr>
              <a:t>moniammatillista</a:t>
            </a:r>
            <a:r>
              <a:rPr lang="en-US" altLang="fi-FI" dirty="0">
                <a:latin typeface="Arial" panose="020B0604020202020204" pitchFamily="34" charset="0"/>
                <a:cs typeface="Arial" panose="020B0604020202020204" pitchFamily="34" charset="0"/>
              </a:rPr>
              <a:t> </a:t>
            </a:r>
            <a:r>
              <a:rPr lang="en-US" altLang="fi-FI" dirty="0" err="1" smtClean="0">
                <a:latin typeface="Arial" panose="020B0604020202020204" pitchFamily="34" charset="0"/>
                <a:cs typeface="Arial" panose="020B0604020202020204" pitchFamily="34" charset="0"/>
              </a:rPr>
              <a:t>yhteistyötä</a:t>
            </a:r>
            <a:endParaRPr lang="en-US" altLang="fi-FI" dirty="0">
              <a:latin typeface="Arial" panose="020B0604020202020204" pitchFamily="34" charset="0"/>
              <a:cs typeface="Arial" panose="020B0604020202020204" pitchFamily="34" charset="0"/>
            </a:endParaRPr>
          </a:p>
          <a:p>
            <a:r>
              <a:rPr lang="en-US" altLang="fi-FI" dirty="0" err="1">
                <a:latin typeface="Arial" panose="020B0604020202020204" pitchFamily="34" charset="0"/>
                <a:cs typeface="Arial" panose="020B0604020202020204" pitchFamily="34" charset="0"/>
              </a:rPr>
              <a:t>M</a:t>
            </a:r>
            <a:r>
              <a:rPr lang="en-US" altLang="fi-FI" dirty="0" err="1" smtClean="0">
                <a:latin typeface="Arial" panose="020B0604020202020204" pitchFamily="34" charset="0"/>
                <a:cs typeface="Arial" panose="020B0604020202020204" pitchFamily="34" charset="0"/>
              </a:rPr>
              <a:t>ikrobien</a:t>
            </a:r>
            <a:r>
              <a:rPr lang="en-US" altLang="fi-FI" dirty="0" smtClean="0">
                <a:latin typeface="Arial" panose="020B0604020202020204" pitchFamily="34" charset="0"/>
                <a:cs typeface="Arial" panose="020B0604020202020204" pitchFamily="34" charset="0"/>
              </a:rPr>
              <a:t> </a:t>
            </a:r>
            <a:r>
              <a:rPr lang="en-US" altLang="fi-FI" dirty="0" err="1" smtClean="0">
                <a:latin typeface="Arial" panose="020B0604020202020204" pitchFamily="34" charset="0"/>
                <a:cs typeface="Arial" panose="020B0604020202020204" pitchFamily="34" charset="0"/>
              </a:rPr>
              <a:t>määrä</a:t>
            </a:r>
            <a:r>
              <a:rPr lang="en-US" altLang="fi-FI" dirty="0" smtClean="0">
                <a:latin typeface="Arial" panose="020B0604020202020204" pitchFamily="34" charset="0"/>
                <a:cs typeface="Arial" panose="020B0604020202020204" pitchFamily="34" charset="0"/>
              </a:rPr>
              <a:t> ja </a:t>
            </a:r>
            <a:r>
              <a:rPr lang="en-US" altLang="fi-FI" dirty="0" err="1" smtClean="0">
                <a:latin typeface="Arial" panose="020B0604020202020204" pitchFamily="34" charset="0"/>
                <a:cs typeface="Arial" panose="020B0604020202020204" pitchFamily="34" charset="0"/>
              </a:rPr>
              <a:t>lajisto</a:t>
            </a:r>
            <a:endParaRPr lang="en-US" altLang="fi-FI" dirty="0">
              <a:latin typeface="Arial" panose="020B0604020202020204" pitchFamily="34" charset="0"/>
              <a:cs typeface="Arial" panose="020B0604020202020204" pitchFamily="34" charset="0"/>
            </a:endParaRPr>
          </a:p>
          <a:p>
            <a:r>
              <a:rPr lang="en-US" altLang="fi-FI" dirty="0" err="1">
                <a:latin typeface="Arial" panose="020B0604020202020204" pitchFamily="34" charset="0"/>
                <a:cs typeface="Arial" panose="020B0604020202020204" pitchFamily="34" charset="0"/>
              </a:rPr>
              <a:t>M</a:t>
            </a:r>
            <a:r>
              <a:rPr lang="en-US" altLang="fi-FI" dirty="0" err="1" smtClean="0">
                <a:latin typeface="Arial" panose="020B0604020202020204" pitchFamily="34" charset="0"/>
                <a:cs typeface="Arial" panose="020B0604020202020204" pitchFamily="34" charset="0"/>
              </a:rPr>
              <a:t>ikrobivaurioituneen</a:t>
            </a:r>
            <a:r>
              <a:rPr lang="en-US" altLang="fi-FI" dirty="0" smtClean="0">
                <a:latin typeface="Arial" panose="020B0604020202020204" pitchFamily="34" charset="0"/>
                <a:cs typeface="Arial" panose="020B0604020202020204" pitchFamily="34" charset="0"/>
              </a:rPr>
              <a:t> </a:t>
            </a:r>
            <a:r>
              <a:rPr lang="en-US" altLang="fi-FI" dirty="0" err="1" smtClean="0">
                <a:latin typeface="Arial" panose="020B0604020202020204" pitchFamily="34" charset="0"/>
                <a:cs typeface="Arial" panose="020B0604020202020204" pitchFamily="34" charset="0"/>
              </a:rPr>
              <a:t>rakenteen</a:t>
            </a:r>
            <a:r>
              <a:rPr lang="en-US" altLang="fi-FI" dirty="0" smtClean="0">
                <a:latin typeface="Arial" panose="020B0604020202020204" pitchFamily="34" charset="0"/>
                <a:cs typeface="Arial" panose="020B0604020202020204" pitchFamily="34" charset="0"/>
              </a:rPr>
              <a:t> </a:t>
            </a:r>
            <a:r>
              <a:rPr lang="en-US" altLang="fi-FI" dirty="0" err="1" smtClean="0">
                <a:latin typeface="Arial" panose="020B0604020202020204" pitchFamily="34" charset="0"/>
                <a:cs typeface="Arial" panose="020B0604020202020204" pitchFamily="34" charset="0"/>
              </a:rPr>
              <a:t>laajuus</a:t>
            </a:r>
            <a:endParaRPr lang="en-US" altLang="fi-FI" dirty="0" smtClean="0">
              <a:latin typeface="Arial" panose="020B0604020202020204" pitchFamily="34" charset="0"/>
              <a:cs typeface="Arial" panose="020B0604020202020204" pitchFamily="34" charset="0"/>
            </a:endParaRPr>
          </a:p>
          <a:p>
            <a:r>
              <a:rPr lang="en-US" altLang="fi-FI" dirty="0" err="1">
                <a:latin typeface="Arial" panose="020B0604020202020204" pitchFamily="34" charset="0"/>
                <a:cs typeface="Arial" panose="020B0604020202020204" pitchFamily="34" charset="0"/>
              </a:rPr>
              <a:t>K</a:t>
            </a:r>
            <a:r>
              <a:rPr lang="en-US" altLang="fi-FI" dirty="0" err="1" smtClean="0">
                <a:latin typeface="Arial" panose="020B0604020202020204" pitchFamily="34" charset="0"/>
                <a:cs typeface="Arial" panose="020B0604020202020204" pitchFamily="34" charset="0"/>
              </a:rPr>
              <a:t>osteusvaurion</a:t>
            </a:r>
            <a:r>
              <a:rPr lang="en-US" altLang="fi-FI" dirty="0" smtClean="0">
                <a:latin typeface="Arial" panose="020B0604020202020204" pitchFamily="34" charset="0"/>
                <a:cs typeface="Arial" panose="020B0604020202020204" pitchFamily="34" charset="0"/>
              </a:rPr>
              <a:t> </a:t>
            </a:r>
            <a:r>
              <a:rPr lang="en-US" altLang="fi-FI" dirty="0" err="1" smtClean="0">
                <a:latin typeface="Arial" panose="020B0604020202020204" pitchFamily="34" charset="0"/>
                <a:cs typeface="Arial" panose="020B0604020202020204" pitchFamily="34" charset="0"/>
              </a:rPr>
              <a:t>sijainti</a:t>
            </a:r>
            <a:r>
              <a:rPr lang="en-US" altLang="fi-FI" dirty="0" smtClean="0">
                <a:latin typeface="Arial" panose="020B0604020202020204" pitchFamily="34" charset="0"/>
                <a:cs typeface="Arial" panose="020B0604020202020204" pitchFamily="34" charset="0"/>
              </a:rPr>
              <a:t> </a:t>
            </a:r>
            <a:r>
              <a:rPr lang="en-US" altLang="fi-FI" dirty="0" err="1" smtClean="0">
                <a:latin typeface="Arial" panose="020B0604020202020204" pitchFamily="34" charset="0"/>
                <a:cs typeface="Arial" panose="020B0604020202020204" pitchFamily="34" charset="0"/>
              </a:rPr>
              <a:t>rakennuksessa</a:t>
            </a:r>
            <a:r>
              <a:rPr lang="en-US" altLang="fi-FI" dirty="0" smtClean="0">
                <a:latin typeface="Arial" panose="020B0604020202020204" pitchFamily="34" charset="0"/>
                <a:cs typeface="Arial" panose="020B0604020202020204" pitchFamily="34" charset="0"/>
              </a:rPr>
              <a:t> ja </a:t>
            </a:r>
            <a:r>
              <a:rPr lang="en-US" altLang="fi-FI" dirty="0" err="1" smtClean="0">
                <a:latin typeface="Arial" panose="020B0604020202020204" pitchFamily="34" charset="0"/>
                <a:cs typeface="Arial" panose="020B0604020202020204" pitchFamily="34" charset="0"/>
              </a:rPr>
              <a:t>rakenteessa</a:t>
            </a:r>
            <a:endParaRPr lang="en-US" altLang="fi-FI" dirty="0" smtClean="0">
              <a:latin typeface="Arial" panose="020B0604020202020204" pitchFamily="34" charset="0"/>
              <a:cs typeface="Arial" panose="020B0604020202020204" pitchFamily="34" charset="0"/>
            </a:endParaRPr>
          </a:p>
          <a:p>
            <a:r>
              <a:rPr lang="en-US" altLang="fi-FI" dirty="0" err="1">
                <a:latin typeface="Arial" panose="020B0604020202020204" pitchFamily="34" charset="0"/>
                <a:cs typeface="Arial" panose="020B0604020202020204" pitchFamily="34" charset="0"/>
              </a:rPr>
              <a:t>I</a:t>
            </a:r>
            <a:r>
              <a:rPr lang="en-US" altLang="fi-FI" dirty="0" err="1" smtClean="0">
                <a:latin typeface="Arial" panose="020B0604020202020204" pitchFamily="34" charset="0"/>
                <a:cs typeface="Arial" panose="020B0604020202020204" pitchFamily="34" charset="0"/>
              </a:rPr>
              <a:t>lmanvaihdon</a:t>
            </a:r>
            <a:r>
              <a:rPr lang="en-US" altLang="fi-FI" dirty="0" smtClean="0">
                <a:latin typeface="Arial" panose="020B0604020202020204" pitchFamily="34" charset="0"/>
                <a:cs typeface="Arial" panose="020B0604020202020204" pitchFamily="34" charset="0"/>
              </a:rPr>
              <a:t> </a:t>
            </a:r>
            <a:r>
              <a:rPr lang="en-US" altLang="fi-FI" dirty="0" err="1" smtClean="0">
                <a:latin typeface="Arial" panose="020B0604020202020204" pitchFamily="34" charset="0"/>
                <a:cs typeface="Arial" panose="020B0604020202020204" pitchFamily="34" charset="0"/>
              </a:rPr>
              <a:t>toimivuus</a:t>
            </a:r>
            <a:r>
              <a:rPr lang="en-US" altLang="fi-FI" dirty="0" smtClean="0">
                <a:latin typeface="Arial" panose="020B0604020202020204" pitchFamily="34" charset="0"/>
                <a:cs typeface="Arial" panose="020B0604020202020204" pitchFamily="34" charset="0"/>
              </a:rPr>
              <a:t>, </a:t>
            </a:r>
            <a:r>
              <a:rPr lang="en-US" altLang="fi-FI" dirty="0" err="1" smtClean="0">
                <a:latin typeface="Arial" panose="020B0604020202020204" pitchFamily="34" charset="0"/>
                <a:cs typeface="Arial" panose="020B0604020202020204" pitchFamily="34" charset="0"/>
              </a:rPr>
              <a:t>laitteiston</a:t>
            </a:r>
            <a:r>
              <a:rPr lang="en-US" altLang="fi-FI" dirty="0" smtClean="0">
                <a:latin typeface="Arial" panose="020B0604020202020204" pitchFamily="34" charset="0"/>
                <a:cs typeface="Arial" panose="020B0604020202020204" pitchFamily="34" charset="0"/>
              </a:rPr>
              <a:t> </a:t>
            </a:r>
            <a:r>
              <a:rPr lang="en-US" altLang="fi-FI" dirty="0" err="1" smtClean="0">
                <a:latin typeface="Arial" panose="020B0604020202020204" pitchFamily="34" charset="0"/>
                <a:cs typeface="Arial" panose="020B0604020202020204" pitchFamily="34" charset="0"/>
              </a:rPr>
              <a:t>kunto</a:t>
            </a:r>
            <a:r>
              <a:rPr lang="en-US" altLang="fi-FI" dirty="0" smtClean="0">
                <a:latin typeface="Arial" panose="020B0604020202020204" pitchFamily="34" charset="0"/>
                <a:cs typeface="Arial" panose="020B0604020202020204" pitchFamily="34" charset="0"/>
              </a:rPr>
              <a:t> ja </a:t>
            </a:r>
            <a:r>
              <a:rPr lang="en-US" altLang="fi-FI" dirty="0" err="1" smtClean="0">
                <a:latin typeface="Arial" panose="020B0604020202020204" pitchFamily="34" charset="0"/>
                <a:cs typeface="Arial" panose="020B0604020202020204" pitchFamily="34" charset="0"/>
              </a:rPr>
              <a:t>puhtaus</a:t>
            </a:r>
            <a:endParaRPr lang="en-US" altLang="fi-FI" dirty="0" smtClean="0">
              <a:latin typeface="Arial" panose="020B0604020202020204" pitchFamily="34" charset="0"/>
              <a:cs typeface="Arial" panose="020B0604020202020204" pitchFamily="34" charset="0"/>
            </a:endParaRPr>
          </a:p>
          <a:p>
            <a:r>
              <a:rPr lang="en-US" altLang="fi-FI" dirty="0" err="1">
                <a:latin typeface="Arial" panose="020B0604020202020204" pitchFamily="34" charset="0"/>
                <a:cs typeface="Arial" panose="020B0604020202020204" pitchFamily="34" charset="0"/>
              </a:rPr>
              <a:t>S</a:t>
            </a:r>
            <a:r>
              <a:rPr lang="en-US" altLang="fi-FI" dirty="0" err="1" smtClean="0">
                <a:latin typeface="Arial" panose="020B0604020202020204" pitchFamily="34" charset="0"/>
                <a:cs typeface="Arial" panose="020B0604020202020204" pitchFamily="34" charset="0"/>
              </a:rPr>
              <a:t>isäilman</a:t>
            </a:r>
            <a:r>
              <a:rPr lang="en-US" altLang="fi-FI" dirty="0" smtClean="0">
                <a:latin typeface="Arial" panose="020B0604020202020204" pitchFamily="34" charset="0"/>
                <a:cs typeface="Arial" panose="020B0604020202020204" pitchFamily="34" charset="0"/>
              </a:rPr>
              <a:t> </a:t>
            </a:r>
            <a:r>
              <a:rPr lang="en-US" altLang="fi-FI" dirty="0" err="1" smtClean="0">
                <a:latin typeface="Arial" panose="020B0604020202020204" pitchFamily="34" charset="0"/>
                <a:cs typeface="Arial" panose="020B0604020202020204" pitchFamily="34" charset="0"/>
              </a:rPr>
              <a:t>laatu</a:t>
            </a:r>
            <a:endParaRPr lang="en-US" altLang="fi-FI" dirty="0">
              <a:latin typeface="Arial" panose="020B0604020202020204" pitchFamily="34" charset="0"/>
              <a:cs typeface="Arial" panose="020B0604020202020204" pitchFamily="34" charset="0"/>
            </a:endParaRPr>
          </a:p>
          <a:p>
            <a:r>
              <a:rPr lang="en-US" altLang="fi-FI" dirty="0" err="1">
                <a:latin typeface="Arial" panose="020B0604020202020204" pitchFamily="34" charset="0"/>
                <a:cs typeface="Arial" panose="020B0604020202020204" pitchFamily="34" charset="0"/>
              </a:rPr>
              <a:t>S</a:t>
            </a:r>
            <a:r>
              <a:rPr lang="en-US" altLang="fi-FI" dirty="0" err="1" smtClean="0">
                <a:latin typeface="Arial" panose="020B0604020202020204" pitchFamily="34" charset="0"/>
                <a:cs typeface="Arial" panose="020B0604020202020204" pitchFamily="34" charset="0"/>
              </a:rPr>
              <a:t>isäilmaan</a:t>
            </a:r>
            <a:r>
              <a:rPr lang="en-US" altLang="fi-FI" dirty="0" smtClean="0">
                <a:latin typeface="Arial" panose="020B0604020202020204" pitchFamily="34" charset="0"/>
                <a:cs typeface="Arial" panose="020B0604020202020204" pitchFamily="34" charset="0"/>
              </a:rPr>
              <a:t> </a:t>
            </a:r>
            <a:r>
              <a:rPr lang="en-US" altLang="fi-FI" dirty="0" err="1">
                <a:latin typeface="Arial" panose="020B0604020202020204" pitchFamily="34" charset="0"/>
                <a:cs typeface="Arial" panose="020B0604020202020204" pitchFamily="34" charset="0"/>
              </a:rPr>
              <a:t>pääsyn</a:t>
            </a:r>
            <a:r>
              <a:rPr lang="en-US" altLang="fi-FI" dirty="0">
                <a:latin typeface="Arial" panose="020B0604020202020204" pitchFamily="34" charset="0"/>
                <a:cs typeface="Arial" panose="020B0604020202020204" pitchFamily="34" charset="0"/>
              </a:rPr>
              <a:t> </a:t>
            </a:r>
            <a:r>
              <a:rPr lang="en-US" altLang="fi-FI" dirty="0" err="1" smtClean="0">
                <a:latin typeface="Arial" panose="020B0604020202020204" pitchFamily="34" charset="0"/>
                <a:cs typeface="Arial" panose="020B0604020202020204" pitchFamily="34" charset="0"/>
              </a:rPr>
              <a:t>todennäköisyys</a:t>
            </a:r>
            <a:r>
              <a:rPr lang="en-US" altLang="fi-FI" dirty="0" smtClean="0">
                <a:latin typeface="Arial" panose="020B0604020202020204" pitchFamily="34" charset="0"/>
                <a:cs typeface="Arial" panose="020B0604020202020204" pitchFamily="34" charset="0"/>
              </a:rPr>
              <a:t> </a:t>
            </a:r>
          </a:p>
          <a:p>
            <a:pPr marL="0" indent="0">
              <a:buNone/>
            </a:pPr>
            <a:r>
              <a:rPr lang="en-US" altLang="fi-FI" dirty="0">
                <a:latin typeface="Arial" panose="020B0604020202020204" pitchFamily="34" charset="0"/>
                <a:cs typeface="Arial" panose="020B0604020202020204" pitchFamily="34" charset="0"/>
              </a:rPr>
              <a:t> </a:t>
            </a:r>
            <a:r>
              <a:rPr lang="en-US" altLang="fi-FI" dirty="0" smtClean="0">
                <a:latin typeface="Arial" panose="020B0604020202020204" pitchFamily="34" charset="0"/>
                <a:cs typeface="Arial" panose="020B0604020202020204" pitchFamily="34" charset="0"/>
              </a:rPr>
              <a:t>  (</a:t>
            </a:r>
            <a:r>
              <a:rPr lang="en-US" altLang="fi-FI" dirty="0" err="1" smtClean="0">
                <a:latin typeface="Arial" panose="020B0604020202020204" pitchFamily="34" charset="0"/>
                <a:cs typeface="Arial" panose="020B0604020202020204" pitchFamily="34" charset="0"/>
              </a:rPr>
              <a:t>ilmavuotoreitit</a:t>
            </a:r>
            <a:r>
              <a:rPr lang="en-US" altLang="fi-FI" dirty="0" smtClean="0">
                <a:latin typeface="Arial" panose="020B0604020202020204" pitchFamily="34" charset="0"/>
                <a:cs typeface="Arial" panose="020B0604020202020204" pitchFamily="34" charset="0"/>
              </a:rPr>
              <a:t>, </a:t>
            </a:r>
            <a:r>
              <a:rPr lang="en-US" altLang="fi-FI" dirty="0" err="1" smtClean="0">
                <a:latin typeface="Arial" panose="020B0604020202020204" pitchFamily="34" charset="0"/>
                <a:cs typeface="Arial" panose="020B0604020202020204" pitchFamily="34" charset="0"/>
              </a:rPr>
              <a:t>paine-erot</a:t>
            </a:r>
            <a:r>
              <a:rPr lang="en-US" altLang="fi-FI" dirty="0" smtClean="0">
                <a:latin typeface="Arial" panose="020B0604020202020204" pitchFamily="34" charset="0"/>
                <a:cs typeface="Arial" panose="020B0604020202020204" pitchFamily="34" charset="0"/>
              </a:rPr>
              <a:t>)</a:t>
            </a:r>
            <a:endParaRPr lang="en-US" altLang="fi-FI" dirty="0">
              <a:latin typeface="Arial" panose="020B0604020202020204" pitchFamily="34" charset="0"/>
              <a:cs typeface="Arial" panose="020B0604020202020204" pitchFamily="34" charset="0"/>
            </a:endParaRPr>
          </a:p>
          <a:p>
            <a:r>
              <a:rPr lang="en-US" altLang="fi-FI" dirty="0" err="1">
                <a:latin typeface="Arial" panose="020B0604020202020204" pitchFamily="34" charset="0"/>
                <a:cs typeface="Arial" panose="020B0604020202020204" pitchFamily="34" charset="0"/>
              </a:rPr>
              <a:t>R</a:t>
            </a:r>
            <a:r>
              <a:rPr lang="en-US" altLang="fi-FI" dirty="0" err="1" smtClean="0">
                <a:latin typeface="Arial" panose="020B0604020202020204" pitchFamily="34" charset="0"/>
                <a:cs typeface="Arial" panose="020B0604020202020204" pitchFamily="34" charset="0"/>
              </a:rPr>
              <a:t>akennuksen</a:t>
            </a:r>
            <a:r>
              <a:rPr lang="en-US" altLang="fi-FI" dirty="0" smtClean="0">
                <a:latin typeface="Arial" panose="020B0604020202020204" pitchFamily="34" charset="0"/>
                <a:cs typeface="Arial" panose="020B0604020202020204" pitchFamily="34" charset="0"/>
              </a:rPr>
              <a:t> </a:t>
            </a:r>
            <a:r>
              <a:rPr lang="en-US" altLang="fi-FI" dirty="0" err="1">
                <a:latin typeface="Arial" panose="020B0604020202020204" pitchFamily="34" charset="0"/>
                <a:cs typeface="Arial" panose="020B0604020202020204" pitchFamily="34" charset="0"/>
              </a:rPr>
              <a:t>käyttäjien</a:t>
            </a:r>
            <a:r>
              <a:rPr lang="en-US" altLang="fi-FI" dirty="0">
                <a:latin typeface="Arial" panose="020B0604020202020204" pitchFamily="34" charset="0"/>
                <a:cs typeface="Arial" panose="020B0604020202020204" pitchFamily="34" charset="0"/>
              </a:rPr>
              <a:t> </a:t>
            </a:r>
            <a:r>
              <a:rPr lang="en-US" altLang="fi-FI" dirty="0" err="1">
                <a:latin typeface="Arial" panose="020B0604020202020204" pitchFamily="34" charset="0"/>
                <a:cs typeface="Arial" panose="020B0604020202020204" pitchFamily="34" charset="0"/>
              </a:rPr>
              <a:t>oireilu</a:t>
            </a:r>
            <a:endParaRPr lang="en-US" altLang="fi-FI" dirty="0">
              <a:latin typeface="Arial" panose="020B0604020202020204" pitchFamily="34" charset="0"/>
              <a:cs typeface="Arial" panose="020B0604020202020204" pitchFamily="34" charset="0"/>
            </a:endParaRPr>
          </a:p>
        </p:txBody>
      </p:sp>
      <p:sp>
        <p:nvSpPr>
          <p:cNvPr id="2" name="Päivämäärän paikkamerkki 1"/>
          <p:cNvSpPr>
            <a:spLocks noGrp="1"/>
          </p:cNvSpPr>
          <p:nvPr>
            <p:ph type="dt" sz="half" idx="10"/>
          </p:nvPr>
        </p:nvSpPr>
        <p:spPr/>
        <p:txBody>
          <a:bodyPr/>
          <a:lstStyle/>
          <a:p>
            <a:endParaRPr lang="fi-FI"/>
          </a:p>
        </p:txBody>
      </p:sp>
      <p:sp>
        <p:nvSpPr>
          <p:cNvPr id="3" name="Dian numeron paikkamerkki 2"/>
          <p:cNvSpPr>
            <a:spLocks noGrp="1"/>
          </p:cNvSpPr>
          <p:nvPr>
            <p:ph type="sldNum" sz="quarter" idx="12"/>
          </p:nvPr>
        </p:nvSpPr>
        <p:spPr/>
        <p:txBody>
          <a:bodyPr/>
          <a:lstStyle/>
          <a:p>
            <a:fld id="{49246692-9764-4796-AF2E-897E79EBAFA7}" type="slidenum">
              <a:rPr lang="fi-FI" smtClean="0"/>
              <a:pPr/>
              <a:t>32</a:t>
            </a:fld>
            <a:endParaRPr lang="fi-FI"/>
          </a:p>
        </p:txBody>
      </p:sp>
    </p:spTree>
    <p:extLst>
      <p:ext uri="{BB962C8B-B14F-4D97-AF65-F5344CB8AC3E}">
        <p14:creationId xmlns:p14="http://schemas.microsoft.com/office/powerpoint/2010/main" val="59174183"/>
      </p:ext>
    </p:extLst>
  </p:cSld>
  <p:clrMapOvr>
    <a:masterClrMapping/>
  </p:clrMapOvr>
  <p:transition spd="med">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694752" y="925845"/>
            <a:ext cx="7489328" cy="685830"/>
          </a:xfrm>
        </p:spPr>
        <p:txBody>
          <a:bodyPr>
            <a:noAutofit/>
          </a:bodyPr>
          <a:lstStyle/>
          <a:p>
            <a:r>
              <a:rPr lang="fi-FI" altLang="fi-FI" dirty="0" smtClean="0"/>
              <a:t>Terveydellisen riskin arviointi</a:t>
            </a:r>
            <a:r>
              <a:rPr lang="fi-FI" altLang="fi-FI" dirty="0"/>
              <a:t/>
            </a:r>
            <a:br>
              <a:rPr lang="fi-FI" altLang="fi-FI" dirty="0"/>
            </a:br>
            <a:endParaRPr lang="fi-FI" altLang="fi-FI" dirty="0"/>
          </a:p>
        </p:txBody>
      </p:sp>
      <p:sp>
        <p:nvSpPr>
          <p:cNvPr id="92163" name="Rectangle 3"/>
          <p:cNvSpPr>
            <a:spLocks noGrp="1" noChangeArrowheads="1"/>
          </p:cNvSpPr>
          <p:nvPr>
            <p:ph type="body" idx="1"/>
          </p:nvPr>
        </p:nvSpPr>
        <p:spPr>
          <a:xfrm>
            <a:off x="689036" y="1268760"/>
            <a:ext cx="8131436" cy="4680520"/>
          </a:xfrm>
        </p:spPr>
        <p:txBody>
          <a:bodyPr>
            <a:normAutofit fontScale="85000" lnSpcReduction="20000"/>
          </a:bodyPr>
          <a:lstStyle/>
          <a:p>
            <a:r>
              <a:rPr lang="fi-FI" altLang="fi-FI" sz="2400" dirty="0" smtClean="0"/>
              <a:t>Rakennuksesta terveydelle aiheutuvaa </a:t>
            </a:r>
            <a:r>
              <a:rPr lang="fi-FI" altLang="fi-FI" sz="2400" dirty="0"/>
              <a:t>riskiä arvioitaessa </a:t>
            </a:r>
            <a:r>
              <a:rPr lang="fi-FI" altLang="fi-FI" sz="2400" dirty="0" smtClean="0"/>
              <a:t>tarvitaan </a:t>
            </a:r>
            <a:r>
              <a:rPr lang="fi-FI" altLang="fi-FI" sz="2400" dirty="0"/>
              <a:t>tieto tai mahdollisimman hyvä arvio tilojen käyttäjien altistumisesta </a:t>
            </a:r>
            <a:r>
              <a:rPr lang="fi-FI" altLang="fi-FI" sz="2400" dirty="0" smtClean="0"/>
              <a:t>haittaa aiheuttavalle </a:t>
            </a:r>
            <a:r>
              <a:rPr lang="fi-FI" altLang="fi-FI" sz="2400" dirty="0"/>
              <a:t>epäpuhtaudelle tai </a:t>
            </a:r>
            <a:r>
              <a:rPr lang="fi-FI" altLang="fi-FI" sz="2400" dirty="0" smtClean="0"/>
              <a:t>olosuhteelle.</a:t>
            </a:r>
          </a:p>
          <a:p>
            <a:endParaRPr lang="fi-FI" altLang="fi-FI" sz="2400" dirty="0" smtClean="0"/>
          </a:p>
          <a:p>
            <a:r>
              <a:rPr lang="fi-FI" altLang="fi-FI" sz="2400" dirty="0" smtClean="0"/>
              <a:t>Terveyshaittojen</a:t>
            </a:r>
            <a:r>
              <a:rPr lang="fi-FI" altLang="fi-FI" sz="2400" dirty="0" smtClean="0">
                <a:solidFill>
                  <a:schemeClr val="accent5">
                    <a:lumMod val="50000"/>
                  </a:schemeClr>
                </a:solidFill>
              </a:rPr>
              <a:t> todennäköisyyden </a:t>
            </a:r>
            <a:r>
              <a:rPr lang="fi-FI" altLang="fi-FI" sz="2400" dirty="0" smtClean="0"/>
              <a:t>arvioinnissa </a:t>
            </a:r>
            <a:r>
              <a:rPr lang="fi-FI" altLang="fi-FI" sz="2400" dirty="0"/>
              <a:t>tulee huomioida </a:t>
            </a:r>
          </a:p>
          <a:p>
            <a:pPr lvl="1"/>
            <a:r>
              <a:rPr lang="fi-FI" altLang="fi-FI" sz="2400" dirty="0"/>
              <a:t>millaisia				</a:t>
            </a:r>
          </a:p>
          <a:p>
            <a:pPr lvl="1"/>
            <a:r>
              <a:rPr lang="fi-FI" altLang="fi-FI" sz="2400" dirty="0"/>
              <a:t>kuinka </a:t>
            </a:r>
            <a:r>
              <a:rPr lang="fi-FI" altLang="fi-FI" sz="2400" dirty="0" smtClean="0"/>
              <a:t>voimakkaita		 epäpuhtauslähteet tai</a:t>
            </a:r>
          </a:p>
          <a:p>
            <a:pPr lvl="1"/>
            <a:r>
              <a:rPr lang="fi-FI" altLang="fi-FI" sz="2400" dirty="0" smtClean="0"/>
              <a:t>miten </a:t>
            </a:r>
            <a:r>
              <a:rPr lang="fi-FI" altLang="fi-FI" sz="2400" dirty="0"/>
              <a:t>laajalle levinneitä	 </a:t>
            </a:r>
            <a:r>
              <a:rPr lang="fi-FI" altLang="fi-FI" sz="2400" dirty="0" smtClean="0"/>
              <a:t>kosteusvauriot ovat</a:t>
            </a:r>
          </a:p>
          <a:p>
            <a:pPr lvl="1"/>
            <a:r>
              <a:rPr lang="fi-FI" altLang="fi-FI" sz="2400" dirty="0"/>
              <a:t>m</a:t>
            </a:r>
            <a:r>
              <a:rPr lang="fi-FI" altLang="fi-FI" sz="2400" dirty="0" smtClean="0"/>
              <a:t>issä rakenteissa</a:t>
            </a:r>
            <a:endParaRPr lang="fi-FI" altLang="fi-FI" sz="2400" dirty="0"/>
          </a:p>
          <a:p>
            <a:pPr marL="0" indent="0">
              <a:buNone/>
            </a:pPr>
            <a:r>
              <a:rPr lang="fi-FI" altLang="fi-FI" sz="2400" dirty="0" smtClean="0"/>
              <a:t> </a:t>
            </a:r>
          </a:p>
          <a:p>
            <a:r>
              <a:rPr lang="fi-FI" altLang="fi-FI" sz="2400" dirty="0" smtClean="0"/>
              <a:t>Terveyshaittojen</a:t>
            </a:r>
            <a:r>
              <a:rPr lang="fi-FI" altLang="fi-FI" sz="2400" dirty="0" smtClean="0">
                <a:solidFill>
                  <a:schemeClr val="accent5">
                    <a:lumMod val="50000"/>
                  </a:schemeClr>
                </a:solidFill>
              </a:rPr>
              <a:t> vakavuuden </a:t>
            </a:r>
            <a:r>
              <a:rPr lang="fi-FI" altLang="fi-FI" sz="2400" dirty="0" smtClean="0"/>
              <a:t>(ärsytys, oire, sairaus tms.) arvioi lääketieteenasiantuntija.</a:t>
            </a:r>
          </a:p>
          <a:p>
            <a:endParaRPr lang="fi-FI" altLang="fi-FI" sz="2400" dirty="0" smtClean="0"/>
          </a:p>
          <a:p>
            <a:r>
              <a:rPr lang="fi-FI" altLang="fi-FI" sz="2400" dirty="0" smtClean="0">
                <a:solidFill>
                  <a:schemeClr val="accent2"/>
                </a:solidFill>
              </a:rPr>
              <a:t>Riskinarviointi tarkoittaa sisäilman epäpuhtauksien ja olosuhteiden aiheuttamien </a:t>
            </a:r>
            <a:r>
              <a:rPr lang="fi-FI" altLang="fi-FI" sz="2400" dirty="0">
                <a:solidFill>
                  <a:schemeClr val="accent2"/>
                </a:solidFill>
              </a:rPr>
              <a:t>terveyshaittojen </a:t>
            </a:r>
            <a:r>
              <a:rPr lang="fi-FI" altLang="fi-FI" sz="2400" dirty="0" smtClean="0">
                <a:solidFill>
                  <a:schemeClr val="accent2"/>
                </a:solidFill>
              </a:rPr>
              <a:t>todennäköisyyden </a:t>
            </a:r>
            <a:r>
              <a:rPr lang="fi-FI" altLang="fi-FI" sz="2400" dirty="0">
                <a:solidFill>
                  <a:schemeClr val="accent2"/>
                </a:solidFill>
              </a:rPr>
              <a:t>ja </a:t>
            </a:r>
            <a:r>
              <a:rPr lang="fi-FI" altLang="fi-FI" sz="2400" dirty="0" smtClean="0">
                <a:solidFill>
                  <a:schemeClr val="accent2"/>
                </a:solidFill>
              </a:rPr>
              <a:t>vakavuuden samanaikaista arviointia. </a:t>
            </a:r>
            <a:endParaRPr lang="fi-FI" altLang="fi-FI" sz="2400" dirty="0">
              <a:solidFill>
                <a:schemeClr val="accent2"/>
              </a:solidFill>
            </a:endParaRPr>
          </a:p>
          <a:p>
            <a:endParaRPr lang="fi-FI" altLang="fi-FI" sz="2400" dirty="0">
              <a:solidFill>
                <a:schemeClr val="accent2"/>
              </a:solidFill>
            </a:endParaRPr>
          </a:p>
          <a:p>
            <a:endParaRPr lang="fi-FI" altLang="fi-FI" sz="2400" dirty="0">
              <a:solidFill>
                <a:schemeClr val="accent2"/>
              </a:solidFill>
            </a:endParaRPr>
          </a:p>
        </p:txBody>
      </p:sp>
      <p:sp>
        <p:nvSpPr>
          <p:cNvPr id="2" name="Right Brace 1"/>
          <p:cNvSpPr/>
          <p:nvPr/>
        </p:nvSpPr>
        <p:spPr>
          <a:xfrm>
            <a:off x="4067944" y="2708920"/>
            <a:ext cx="371472" cy="1080740"/>
          </a:xfrm>
          <a:prstGeom prst="rightBrace">
            <a:avLst/>
          </a:prstGeom>
          <a:ln>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i-FI"/>
          </a:p>
        </p:txBody>
      </p:sp>
      <p:sp>
        <p:nvSpPr>
          <p:cNvPr id="3" name="Päivämäärän paikkamerkki 2"/>
          <p:cNvSpPr>
            <a:spLocks noGrp="1"/>
          </p:cNvSpPr>
          <p:nvPr>
            <p:ph type="dt" sz="half" idx="10"/>
          </p:nvPr>
        </p:nvSpPr>
        <p:spPr/>
        <p:txBody>
          <a:bodyPr/>
          <a:lstStyle/>
          <a:p>
            <a:endParaRPr lang="fi-FI"/>
          </a:p>
        </p:txBody>
      </p:sp>
      <p:sp>
        <p:nvSpPr>
          <p:cNvPr id="6" name="Dian numeron paikkamerkki 5"/>
          <p:cNvSpPr>
            <a:spLocks noGrp="1"/>
          </p:cNvSpPr>
          <p:nvPr>
            <p:ph type="sldNum" sz="quarter" idx="12"/>
          </p:nvPr>
        </p:nvSpPr>
        <p:spPr/>
        <p:txBody>
          <a:bodyPr/>
          <a:lstStyle/>
          <a:p>
            <a:fld id="{49246692-9764-4796-AF2E-897E79EBAFA7}" type="slidenum">
              <a:rPr lang="fi-FI" smtClean="0"/>
              <a:pPr/>
              <a:t>33</a:t>
            </a:fld>
            <a:endParaRPr lang="fi-FI"/>
          </a:p>
        </p:txBody>
      </p:sp>
    </p:spTree>
    <p:extLst>
      <p:ext uri="{BB962C8B-B14F-4D97-AF65-F5344CB8AC3E}">
        <p14:creationId xmlns:p14="http://schemas.microsoft.com/office/powerpoint/2010/main" val="2414213444"/>
      </p:ext>
    </p:extLst>
  </p:cSld>
  <p:clrMapOvr>
    <a:masterClrMapping/>
  </p:clrMapOvr>
  <p:transition spd="med">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r>
              <a:rPr lang="fi-FI" altLang="fi-FI"/>
              <a:t>Laadukas sisäilma ja bioaerosolit</a:t>
            </a:r>
          </a:p>
        </p:txBody>
      </p:sp>
      <p:sp>
        <p:nvSpPr>
          <p:cNvPr id="107523" name="Rectangle 3"/>
          <p:cNvSpPr>
            <a:spLocks noGrp="1" noChangeArrowheads="1"/>
          </p:cNvSpPr>
          <p:nvPr>
            <p:ph idx="1"/>
          </p:nvPr>
        </p:nvSpPr>
        <p:spPr/>
        <p:txBody>
          <a:bodyPr/>
          <a:lstStyle/>
          <a:p>
            <a:pPr marL="0" indent="0">
              <a:buNone/>
            </a:pPr>
            <a:r>
              <a:rPr lang="fi-FI" altLang="fi-FI" dirty="0"/>
              <a:t>Laadukas sisäilma </a:t>
            </a:r>
          </a:p>
          <a:p>
            <a:r>
              <a:rPr lang="fi-FI" altLang="fi-FI" dirty="0"/>
              <a:t>E</a:t>
            </a:r>
            <a:r>
              <a:rPr lang="fi-FI" altLang="fi-FI" dirty="0" smtClean="0"/>
              <a:t>i </a:t>
            </a:r>
            <a:r>
              <a:rPr lang="fi-FI" altLang="fi-FI" dirty="0"/>
              <a:t>aiheuta terveys- tai viihtyvyyshaittoja</a:t>
            </a:r>
          </a:p>
          <a:p>
            <a:r>
              <a:rPr lang="fi-FI" altLang="fi-FI" dirty="0"/>
              <a:t>E</a:t>
            </a:r>
            <a:r>
              <a:rPr lang="fi-FI" altLang="fi-FI" dirty="0" smtClean="0"/>
              <a:t>ikä </a:t>
            </a:r>
            <a:r>
              <a:rPr lang="fi-FI" altLang="fi-FI" dirty="0"/>
              <a:t>siis sisällä tavanomaista enemmän bioaerosoleja, joiden alkuperä voi </a:t>
            </a:r>
            <a:r>
              <a:rPr lang="fi-FI" altLang="fi-FI" dirty="0" smtClean="0"/>
              <a:t>olla</a:t>
            </a:r>
          </a:p>
          <a:p>
            <a:pPr marL="0" indent="0">
              <a:buNone/>
            </a:pPr>
            <a:endParaRPr lang="fi-FI" altLang="fi-FI" dirty="0"/>
          </a:p>
          <a:p>
            <a:pPr lvl="1">
              <a:buFont typeface="Courier New" panose="02070309020205020404" pitchFamily="49" charset="0"/>
              <a:buChar char="o"/>
            </a:pPr>
            <a:r>
              <a:rPr lang="fi-FI" altLang="fi-FI" dirty="0"/>
              <a:t>ulkoilma, esim. siitepölyt ja sieni-itiöt</a:t>
            </a:r>
          </a:p>
          <a:p>
            <a:pPr lvl="1">
              <a:buFont typeface="Courier New" panose="02070309020205020404" pitchFamily="49" charset="0"/>
              <a:buChar char="o"/>
            </a:pPr>
            <a:r>
              <a:rPr lang="fi-FI" altLang="fi-FI" dirty="0"/>
              <a:t>rakennus, esim. kasviallergeenit</a:t>
            </a:r>
          </a:p>
          <a:p>
            <a:pPr lvl="1">
              <a:buFont typeface="Courier New" panose="02070309020205020404" pitchFamily="49" charset="0"/>
              <a:buChar char="o"/>
            </a:pPr>
            <a:r>
              <a:rPr lang="fi-FI" altLang="fi-FI" dirty="0"/>
              <a:t>rakennuksen kosteusvauriot, esim. homeet, sädesienet ja punkit</a:t>
            </a:r>
          </a:p>
          <a:p>
            <a:pPr lvl="1">
              <a:buFont typeface="Courier New" panose="02070309020205020404" pitchFamily="49" charset="0"/>
              <a:buChar char="o"/>
            </a:pPr>
            <a:r>
              <a:rPr lang="fi-FI" altLang="fi-FI" dirty="0"/>
              <a:t>käyttäjien vapaa-ajan ympäristöt, esim. eläinallergeenit</a:t>
            </a:r>
          </a:p>
          <a:p>
            <a:endParaRPr lang="fi-FI" altLang="fi-FI" dirty="0"/>
          </a:p>
        </p:txBody>
      </p:sp>
      <p:sp>
        <p:nvSpPr>
          <p:cNvPr id="2" name="Päivämäärän paikkamerkki 1"/>
          <p:cNvSpPr>
            <a:spLocks noGrp="1"/>
          </p:cNvSpPr>
          <p:nvPr>
            <p:ph type="dt" sz="half" idx="10"/>
          </p:nvPr>
        </p:nvSpPr>
        <p:spPr/>
        <p:txBody>
          <a:bodyPr/>
          <a:lstStyle/>
          <a:p>
            <a:endParaRPr lang="fi-FI"/>
          </a:p>
        </p:txBody>
      </p:sp>
      <p:sp>
        <p:nvSpPr>
          <p:cNvPr id="3" name="Dian numeron paikkamerkki 2"/>
          <p:cNvSpPr>
            <a:spLocks noGrp="1"/>
          </p:cNvSpPr>
          <p:nvPr>
            <p:ph type="sldNum" sz="quarter" idx="12"/>
          </p:nvPr>
        </p:nvSpPr>
        <p:spPr/>
        <p:txBody>
          <a:bodyPr/>
          <a:lstStyle/>
          <a:p>
            <a:fld id="{49246692-9764-4796-AF2E-897E79EBAFA7}" type="slidenum">
              <a:rPr lang="fi-FI" smtClean="0"/>
              <a:pPr/>
              <a:t>34</a:t>
            </a:fld>
            <a:endParaRPr lang="fi-FI"/>
          </a:p>
        </p:txBody>
      </p:sp>
    </p:spTree>
    <p:extLst>
      <p:ext uri="{BB962C8B-B14F-4D97-AF65-F5344CB8AC3E}">
        <p14:creationId xmlns:p14="http://schemas.microsoft.com/office/powerpoint/2010/main" val="1936856510"/>
      </p:ext>
    </p:extLst>
  </p:cSld>
  <p:clrMapOvr>
    <a:masterClrMapping/>
  </p:clrMapOvr>
  <p:transition spd="med">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827088" y="361595"/>
            <a:ext cx="7489824" cy="1079500"/>
          </a:xfrm>
        </p:spPr>
        <p:txBody>
          <a:bodyPr>
            <a:noAutofit/>
          </a:bodyPr>
          <a:lstStyle/>
          <a:p>
            <a:r>
              <a:rPr lang="fi-FI" altLang="fi-FI" dirty="0">
                <a:latin typeface="Arial" panose="020B0604020202020204" pitchFamily="34" charset="0"/>
                <a:cs typeface="Arial" panose="020B0604020202020204" pitchFamily="34" charset="0"/>
              </a:rPr>
              <a:t>Tervetuloa mikrobien ihmeelliseen </a:t>
            </a:r>
            <a:r>
              <a:rPr lang="fi-FI" altLang="fi-FI" dirty="0" smtClean="0">
                <a:latin typeface="Arial" panose="020B0604020202020204" pitchFamily="34" charset="0"/>
                <a:cs typeface="Arial" panose="020B0604020202020204" pitchFamily="34" charset="0"/>
              </a:rPr>
              <a:t>maailmaan! Onnea </a:t>
            </a:r>
            <a:r>
              <a:rPr lang="fi-FI" altLang="fi-FI" dirty="0">
                <a:latin typeface="Arial" panose="020B0604020202020204" pitchFamily="34" charset="0"/>
                <a:cs typeface="Arial" panose="020B0604020202020204" pitchFamily="34" charset="0"/>
              </a:rPr>
              <a:t>ja innostusta!</a:t>
            </a:r>
          </a:p>
        </p:txBody>
      </p:sp>
      <p:sp>
        <p:nvSpPr>
          <p:cNvPr id="182275" name="Rectangle 3"/>
          <p:cNvSpPr>
            <a:spLocks noGrp="1" noChangeArrowheads="1"/>
          </p:cNvSpPr>
          <p:nvPr>
            <p:ph sz="half" idx="1"/>
          </p:nvPr>
        </p:nvSpPr>
        <p:spPr>
          <a:xfrm>
            <a:off x="824848" y="1679948"/>
            <a:ext cx="3668712" cy="4392613"/>
          </a:xfrm>
          <a:noFill/>
        </p:spPr>
        <p:txBody>
          <a:bodyPr/>
          <a:lstStyle/>
          <a:p>
            <a:endParaRPr lang="fi-FI" altLang="fi-FI" sz="1800" dirty="0"/>
          </a:p>
          <a:p>
            <a:r>
              <a:rPr lang="fi-FI" altLang="fi-FI" i="1" dirty="0" err="1"/>
              <a:t>Trichoderma</a:t>
            </a:r>
            <a:r>
              <a:rPr lang="fi-FI" altLang="fi-FI" i="1" dirty="0"/>
              <a:t> </a:t>
            </a:r>
            <a:endParaRPr lang="fi-FI" altLang="fi-FI" dirty="0"/>
          </a:p>
          <a:p>
            <a:pPr>
              <a:buFontTx/>
              <a:buNone/>
            </a:pPr>
            <a:r>
              <a:rPr lang="fi-FI" altLang="fi-FI" dirty="0"/>
              <a:t>   on selluloosaa hajottava, </a:t>
            </a:r>
          </a:p>
          <a:p>
            <a:pPr>
              <a:buFontTx/>
              <a:buNone/>
            </a:pPr>
            <a:r>
              <a:rPr lang="fi-FI" altLang="fi-FI" dirty="0"/>
              <a:t>   puulle tyypillinen homesieni.</a:t>
            </a:r>
          </a:p>
        </p:txBody>
      </p:sp>
      <p:pic>
        <p:nvPicPr>
          <p:cNvPr id="182276" name="Picture 4" descr="Tharzianum1"/>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l="3273" r="3273"/>
          <a:stretch>
            <a:fillRect/>
          </a:stretch>
        </p:blipFill>
        <p:spPr>
          <a:xfrm>
            <a:off x="5146675" y="1743084"/>
            <a:ext cx="3673475" cy="43926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äivämäärän paikkamerkki 1"/>
          <p:cNvSpPr>
            <a:spLocks noGrp="1"/>
          </p:cNvSpPr>
          <p:nvPr>
            <p:ph type="dt" sz="half" idx="10"/>
          </p:nvPr>
        </p:nvSpPr>
        <p:spPr/>
        <p:txBody>
          <a:bodyPr/>
          <a:lstStyle/>
          <a:p>
            <a:endParaRPr lang="fi-FI"/>
          </a:p>
        </p:txBody>
      </p:sp>
      <p:sp>
        <p:nvSpPr>
          <p:cNvPr id="3" name="Dian numeron paikkamerkki 2"/>
          <p:cNvSpPr>
            <a:spLocks noGrp="1"/>
          </p:cNvSpPr>
          <p:nvPr>
            <p:ph type="sldNum" sz="quarter" idx="12"/>
          </p:nvPr>
        </p:nvSpPr>
        <p:spPr/>
        <p:txBody>
          <a:bodyPr/>
          <a:lstStyle/>
          <a:p>
            <a:fld id="{49246692-9764-4796-AF2E-897E79EBAFA7}" type="slidenum">
              <a:rPr lang="fi-FI" smtClean="0"/>
              <a:pPr/>
              <a:t>35</a:t>
            </a:fld>
            <a:endParaRPr lang="fi-FI"/>
          </a:p>
        </p:txBody>
      </p:sp>
    </p:spTree>
    <p:extLst>
      <p:ext uri="{BB962C8B-B14F-4D97-AF65-F5344CB8AC3E}">
        <p14:creationId xmlns:p14="http://schemas.microsoft.com/office/powerpoint/2010/main" val="4183264456"/>
      </p:ext>
    </p:extLst>
  </p:cSld>
  <p:clrMapOvr>
    <a:masterClrMapping/>
  </p:clrMapOvr>
  <p:transition spd="med">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088" y="333376"/>
            <a:ext cx="7489824" cy="791368"/>
          </a:xfrm>
        </p:spPr>
        <p:txBody>
          <a:bodyPr/>
          <a:lstStyle/>
          <a:p>
            <a:r>
              <a:rPr lang="fi-FI" dirty="0" smtClean="0"/>
              <a:t>Miksi mikrobiologiaa?</a:t>
            </a:r>
            <a:endParaRPr lang="fi-FI" dirty="0"/>
          </a:p>
        </p:txBody>
      </p:sp>
      <p:sp>
        <p:nvSpPr>
          <p:cNvPr id="3" name="Content Placeholder 2"/>
          <p:cNvSpPr>
            <a:spLocks noGrp="1"/>
          </p:cNvSpPr>
          <p:nvPr>
            <p:ph idx="1"/>
          </p:nvPr>
        </p:nvSpPr>
        <p:spPr>
          <a:xfrm>
            <a:off x="827087" y="1340768"/>
            <a:ext cx="7489825" cy="4392614"/>
          </a:xfrm>
        </p:spPr>
        <p:txBody>
          <a:bodyPr>
            <a:normAutofit lnSpcReduction="10000"/>
          </a:bodyPr>
          <a:lstStyle/>
          <a:p>
            <a:r>
              <a:rPr lang="fi-FI" dirty="0" smtClean="0"/>
              <a:t>Vaikka mikrobeja onkin kaikkialla, kaikenlaiset mikrobit eivät kuuluu rakennukseen, eivätkä suurina määrinä.</a:t>
            </a:r>
          </a:p>
          <a:p>
            <a:endParaRPr lang="fi-FI" dirty="0"/>
          </a:p>
          <a:p>
            <a:r>
              <a:rPr lang="fi-FI" dirty="0" smtClean="0"/>
              <a:t>Mikrobeista saatu tieto täydentää muilla tavoin saatua tietoa rakennuksen kunnosta.</a:t>
            </a:r>
          </a:p>
          <a:p>
            <a:endParaRPr lang="fi-FI" dirty="0"/>
          </a:p>
          <a:p>
            <a:r>
              <a:rPr lang="fi-FI" dirty="0" smtClean="0"/>
              <a:t>Poikkeava mikrobisto liittyy useimmiten rakennuksen teknisiin ongelmiin ja rakenteiden liialliseen kosteuteen.</a:t>
            </a:r>
          </a:p>
          <a:p>
            <a:endParaRPr lang="fi-FI" dirty="0"/>
          </a:p>
          <a:p>
            <a:r>
              <a:rPr lang="fi-FI" dirty="0" smtClean="0"/>
              <a:t>Jotta ”rakennuksen poikkeava mikrobisto” –käsite tulee ymmärretyksi, tarvitaan perustietoa mikrobiologiasta, ympäristön tavallisista mikrobeista ja niiden esiintymiseen vaikuttavista tekijöistä.</a:t>
            </a:r>
            <a:endParaRPr lang="fi-FI" dirty="0"/>
          </a:p>
        </p:txBody>
      </p:sp>
      <p:sp>
        <p:nvSpPr>
          <p:cNvPr id="4" name="Päivämäärän paikkamerkki 3"/>
          <p:cNvSpPr>
            <a:spLocks noGrp="1"/>
          </p:cNvSpPr>
          <p:nvPr>
            <p:ph type="dt" sz="half" idx="10"/>
          </p:nvPr>
        </p:nvSpPr>
        <p:spPr/>
        <p:txBody>
          <a:bodyPr/>
          <a:lstStyle/>
          <a:p>
            <a:endParaRPr lang="fi-FI"/>
          </a:p>
        </p:txBody>
      </p:sp>
      <p:sp>
        <p:nvSpPr>
          <p:cNvPr id="5" name="Dian numeron paikkamerkki 4"/>
          <p:cNvSpPr>
            <a:spLocks noGrp="1"/>
          </p:cNvSpPr>
          <p:nvPr>
            <p:ph type="sldNum" sz="quarter" idx="12"/>
          </p:nvPr>
        </p:nvSpPr>
        <p:spPr/>
        <p:txBody>
          <a:bodyPr/>
          <a:lstStyle/>
          <a:p>
            <a:fld id="{49246692-9764-4796-AF2E-897E79EBAFA7}" type="slidenum">
              <a:rPr lang="fi-FI" smtClean="0"/>
              <a:pPr/>
              <a:t>4</a:t>
            </a:fld>
            <a:endParaRPr lang="fi-FI"/>
          </a:p>
        </p:txBody>
      </p:sp>
    </p:spTree>
    <p:extLst>
      <p:ext uri="{BB962C8B-B14F-4D97-AF65-F5344CB8AC3E}">
        <p14:creationId xmlns:p14="http://schemas.microsoft.com/office/powerpoint/2010/main" val="2324232152"/>
      </p:ext>
    </p:extLst>
  </p:cSld>
  <p:clrMapOvr>
    <a:masterClrMapping/>
  </p:clrMapOvr>
  <p:transition spd="med">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3" name="Line 1031"/>
          <p:cNvSpPr>
            <a:spLocks noChangeShapeType="1"/>
          </p:cNvSpPr>
          <p:nvPr/>
        </p:nvSpPr>
        <p:spPr bwMode="auto">
          <a:xfrm flipV="1">
            <a:off x="2461846" y="2590800"/>
            <a:ext cx="0" cy="304800"/>
          </a:xfrm>
          <a:prstGeom prst="line">
            <a:avLst/>
          </a:prstGeom>
          <a:noFill/>
          <a:ln w="76200">
            <a:solidFill>
              <a:srgbClr val="333399"/>
            </a:solidFill>
            <a:prstDash val="sysDot"/>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i-FI"/>
          </a:p>
        </p:txBody>
      </p:sp>
      <p:sp>
        <p:nvSpPr>
          <p:cNvPr id="96264" name="Line 1032"/>
          <p:cNvSpPr>
            <a:spLocks noChangeShapeType="1"/>
          </p:cNvSpPr>
          <p:nvPr/>
        </p:nvSpPr>
        <p:spPr bwMode="auto">
          <a:xfrm>
            <a:off x="2883877" y="2819400"/>
            <a:ext cx="0" cy="152400"/>
          </a:xfrm>
          <a:prstGeom prst="line">
            <a:avLst/>
          </a:prstGeom>
          <a:noFill/>
          <a:ln w="76200">
            <a:solidFill>
              <a:srgbClr val="333399"/>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i-FI"/>
          </a:p>
        </p:txBody>
      </p:sp>
      <p:sp>
        <p:nvSpPr>
          <p:cNvPr id="96266" name="Text Box 1034"/>
          <p:cNvSpPr txBox="1">
            <a:spLocks noChangeArrowheads="1"/>
          </p:cNvSpPr>
          <p:nvPr/>
        </p:nvSpPr>
        <p:spPr bwMode="auto">
          <a:xfrm>
            <a:off x="5275385" y="1901196"/>
            <a:ext cx="2743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2000" b="1" dirty="0" err="1">
                <a:solidFill>
                  <a:schemeClr val="accent1"/>
                </a:solidFill>
              </a:rPr>
              <a:t>kosteus</a:t>
            </a:r>
            <a:r>
              <a:rPr lang="en-GB" sz="2000" b="1" dirty="0"/>
              <a:t>, </a:t>
            </a:r>
            <a:r>
              <a:rPr lang="en-GB" sz="2000" b="1" dirty="0" err="1">
                <a:solidFill>
                  <a:schemeClr val="accent2"/>
                </a:solidFill>
              </a:rPr>
              <a:t>lämpötila</a:t>
            </a:r>
            <a:r>
              <a:rPr lang="en-GB" sz="2000" b="1" dirty="0">
                <a:solidFill>
                  <a:schemeClr val="accent2"/>
                </a:solidFill>
              </a:rPr>
              <a:t>, </a:t>
            </a:r>
            <a:r>
              <a:rPr lang="en-GB" sz="2000" b="1" dirty="0" err="1"/>
              <a:t>materiaali</a:t>
            </a:r>
            <a:r>
              <a:rPr lang="en-GB" sz="2000" b="1" dirty="0"/>
              <a:t>,</a:t>
            </a:r>
            <a:r>
              <a:rPr lang="en-GB" sz="2000" b="1" dirty="0">
                <a:solidFill>
                  <a:srgbClr val="D74427"/>
                </a:solidFill>
              </a:rPr>
              <a:t> </a:t>
            </a:r>
            <a:r>
              <a:rPr lang="en-GB" sz="2000" b="1" dirty="0" err="1">
                <a:solidFill>
                  <a:schemeClr val="tx1">
                    <a:lumMod val="65000"/>
                    <a:lumOff val="35000"/>
                  </a:schemeClr>
                </a:solidFill>
              </a:rPr>
              <a:t>aika</a:t>
            </a:r>
            <a:endParaRPr lang="en-GB" dirty="0">
              <a:solidFill>
                <a:schemeClr val="tx1">
                  <a:lumMod val="65000"/>
                  <a:lumOff val="35000"/>
                </a:schemeClr>
              </a:solidFill>
            </a:endParaRPr>
          </a:p>
        </p:txBody>
      </p:sp>
      <p:sp>
        <p:nvSpPr>
          <p:cNvPr id="96275" name="Line 1043"/>
          <p:cNvSpPr>
            <a:spLocks noChangeShapeType="1"/>
          </p:cNvSpPr>
          <p:nvPr/>
        </p:nvSpPr>
        <p:spPr bwMode="auto">
          <a:xfrm>
            <a:off x="3165231" y="4343400"/>
            <a:ext cx="0" cy="838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i-FI"/>
          </a:p>
        </p:txBody>
      </p:sp>
      <p:sp>
        <p:nvSpPr>
          <p:cNvPr id="96276" name="Line 1044"/>
          <p:cNvSpPr>
            <a:spLocks noChangeShapeType="1"/>
          </p:cNvSpPr>
          <p:nvPr/>
        </p:nvSpPr>
        <p:spPr bwMode="auto">
          <a:xfrm>
            <a:off x="3235569" y="4343400"/>
            <a:ext cx="0" cy="838200"/>
          </a:xfrm>
          <a:prstGeom prst="line">
            <a:avLst/>
          </a:prstGeom>
          <a:noFill/>
          <a:ln w="381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i-FI"/>
          </a:p>
        </p:txBody>
      </p:sp>
      <p:sp>
        <p:nvSpPr>
          <p:cNvPr id="96277" name="Line 1045"/>
          <p:cNvSpPr>
            <a:spLocks noChangeShapeType="1"/>
          </p:cNvSpPr>
          <p:nvPr/>
        </p:nvSpPr>
        <p:spPr bwMode="auto">
          <a:xfrm>
            <a:off x="1547446" y="5105400"/>
            <a:ext cx="1547446"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i-FI"/>
          </a:p>
        </p:txBody>
      </p:sp>
      <p:sp>
        <p:nvSpPr>
          <p:cNvPr id="96278" name="Text Box 1046"/>
          <p:cNvSpPr txBox="1">
            <a:spLocks noChangeArrowheads="1"/>
          </p:cNvSpPr>
          <p:nvPr/>
        </p:nvSpPr>
        <p:spPr bwMode="auto">
          <a:xfrm>
            <a:off x="1051300" y="6019800"/>
            <a:ext cx="360191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a:p>
        </p:txBody>
      </p:sp>
      <p:sp>
        <p:nvSpPr>
          <p:cNvPr id="96279" name="Text Box 1047"/>
          <p:cNvSpPr txBox="1">
            <a:spLocks noChangeArrowheads="1"/>
          </p:cNvSpPr>
          <p:nvPr/>
        </p:nvSpPr>
        <p:spPr bwMode="auto">
          <a:xfrm>
            <a:off x="422031" y="1143000"/>
            <a:ext cx="40796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a:p>
        </p:txBody>
      </p:sp>
      <p:grpSp>
        <p:nvGrpSpPr>
          <p:cNvPr id="8" name="Ryhmitä 7"/>
          <p:cNvGrpSpPr/>
          <p:nvPr/>
        </p:nvGrpSpPr>
        <p:grpSpPr>
          <a:xfrm>
            <a:off x="323528" y="1447800"/>
            <a:ext cx="8609456" cy="4773358"/>
            <a:chOff x="323528" y="1447800"/>
            <a:chExt cx="8609456" cy="4773358"/>
          </a:xfrm>
        </p:grpSpPr>
        <p:sp>
          <p:nvSpPr>
            <p:cNvPr id="96259" name="Rectangle 1027"/>
            <p:cNvSpPr>
              <a:spLocks noChangeArrowheads="1"/>
            </p:cNvSpPr>
            <p:nvPr/>
          </p:nvSpPr>
          <p:spPr bwMode="auto">
            <a:xfrm>
              <a:off x="351692" y="1447800"/>
              <a:ext cx="8581292"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190500" indent="-190500">
                <a:spcBef>
                  <a:spcPct val="20000"/>
                </a:spcBef>
                <a:buFontTx/>
                <a:buChar char="•"/>
              </a:pPr>
              <a:endParaRPr lang="en-GB" sz="1900">
                <a:latin typeface="Arial" charset="0"/>
              </a:endParaRPr>
            </a:p>
            <a:p>
              <a:pPr marL="190500" indent="-190500">
                <a:spcBef>
                  <a:spcPct val="20000"/>
                </a:spcBef>
                <a:buFontTx/>
                <a:buChar char="•"/>
              </a:pPr>
              <a:endParaRPr lang="en-GB" sz="1900">
                <a:latin typeface="Arial" charset="0"/>
              </a:endParaRPr>
            </a:p>
          </p:txBody>
        </p:sp>
        <p:grpSp>
          <p:nvGrpSpPr>
            <p:cNvPr id="6" name="Ryhmitä 5"/>
            <p:cNvGrpSpPr/>
            <p:nvPr/>
          </p:nvGrpSpPr>
          <p:grpSpPr>
            <a:xfrm>
              <a:off x="323528" y="1676400"/>
              <a:ext cx="4065742" cy="4544758"/>
              <a:chOff x="362242" y="1676400"/>
              <a:chExt cx="4065742" cy="4544758"/>
            </a:xfrm>
          </p:grpSpPr>
          <p:grpSp>
            <p:nvGrpSpPr>
              <p:cNvPr id="5" name="Ryhmitä 4"/>
              <p:cNvGrpSpPr/>
              <p:nvPr/>
            </p:nvGrpSpPr>
            <p:grpSpPr>
              <a:xfrm>
                <a:off x="368150" y="1676400"/>
                <a:ext cx="4059834" cy="4544758"/>
                <a:chOff x="281354" y="1676400"/>
                <a:chExt cx="4059834" cy="4544758"/>
              </a:xfrm>
            </p:grpSpPr>
            <p:pic>
              <p:nvPicPr>
                <p:cNvPr id="96260" name="Picture 1028" descr="KuvaKostLahtTal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354" y="1676400"/>
                  <a:ext cx="4059834" cy="4544758"/>
                </a:xfrm>
                <a:prstGeom prst="rect">
                  <a:avLst/>
                </a:prstGeom>
                <a:noFill/>
                <a:extLst>
                  <a:ext uri="{909E8E84-426E-40DD-AFC4-6F175D3DCCD1}">
                    <a14:hiddenFill xmlns:a14="http://schemas.microsoft.com/office/drawing/2010/main">
                      <a:solidFill>
                        <a:srgbClr val="FFFFFF"/>
                      </a:solidFill>
                    </a14:hiddenFill>
                  </a:ext>
                </a:extLst>
              </p:spPr>
            </p:pic>
            <p:sp>
              <p:nvSpPr>
                <p:cNvPr id="96261" name="Line 1029"/>
                <p:cNvSpPr>
                  <a:spLocks noChangeShapeType="1"/>
                </p:cNvSpPr>
                <p:nvPr/>
              </p:nvSpPr>
              <p:spPr bwMode="auto">
                <a:xfrm>
                  <a:off x="914400" y="2819400"/>
                  <a:ext cx="633046" cy="762000"/>
                </a:xfrm>
                <a:prstGeom prst="line">
                  <a:avLst/>
                </a:prstGeom>
                <a:noFill/>
                <a:ln w="88900">
                  <a:solidFill>
                    <a:srgbClr val="000080"/>
                  </a:solidFill>
                  <a:round/>
                  <a:headEnd/>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i-FI"/>
                </a:p>
              </p:txBody>
            </p:sp>
            <p:sp>
              <p:nvSpPr>
                <p:cNvPr id="96262" name="Line 1030"/>
                <p:cNvSpPr>
                  <a:spLocks noChangeShapeType="1"/>
                </p:cNvSpPr>
                <p:nvPr/>
              </p:nvSpPr>
              <p:spPr bwMode="auto">
                <a:xfrm flipH="1">
                  <a:off x="3376246" y="4343400"/>
                  <a:ext cx="422031" cy="304800"/>
                </a:xfrm>
                <a:prstGeom prst="line">
                  <a:avLst/>
                </a:prstGeom>
                <a:noFill/>
                <a:ln w="114300">
                  <a:solidFill>
                    <a:srgbClr val="333399"/>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i-FI"/>
                </a:p>
              </p:txBody>
            </p:sp>
            <p:sp>
              <p:nvSpPr>
                <p:cNvPr id="96274" name="Line 1042"/>
                <p:cNvSpPr>
                  <a:spLocks noChangeShapeType="1"/>
                </p:cNvSpPr>
                <p:nvPr/>
              </p:nvSpPr>
              <p:spPr bwMode="auto">
                <a:xfrm flipH="1">
                  <a:off x="3235569" y="2895600"/>
                  <a:ext cx="19798" cy="1524000"/>
                </a:xfrm>
                <a:prstGeom prst="line">
                  <a:avLst/>
                </a:prstGeom>
                <a:noFill/>
                <a:ln w="76200">
                  <a:solidFill>
                    <a:srgbClr val="333399"/>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i-FI"/>
                </a:p>
              </p:txBody>
            </p:sp>
            <p:pic>
              <p:nvPicPr>
                <p:cNvPr id="96281" name="Picture 1049" descr="HomeSemKattovaurio1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94892" y="1772923"/>
                  <a:ext cx="1145214" cy="84614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050"/>
              <p:cNvGrpSpPr>
                <a:grpSpLocks/>
              </p:cNvGrpSpPr>
              <p:nvPr/>
            </p:nvGrpSpPr>
            <p:grpSpPr bwMode="auto">
              <a:xfrm>
                <a:off x="362242" y="4221191"/>
                <a:ext cx="1102531" cy="1105464"/>
                <a:chOff x="624" y="2175"/>
                <a:chExt cx="2424" cy="1651"/>
              </a:xfrm>
            </p:grpSpPr>
            <p:pic>
              <p:nvPicPr>
                <p:cNvPr id="96283" name="Picture 1051"/>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24" y="2175"/>
                  <a:ext cx="2424" cy="1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6284" name="Rectangle 1052"/>
                <p:cNvSpPr>
                  <a:spLocks noChangeArrowheads="1"/>
                </p:cNvSpPr>
                <p:nvPr/>
              </p:nvSpPr>
              <p:spPr bwMode="auto">
                <a:xfrm>
                  <a:off x="682" y="2285"/>
                  <a:ext cx="2284" cy="1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i-FI"/>
                </a:p>
              </p:txBody>
            </p:sp>
          </p:grpSp>
          <p:grpSp>
            <p:nvGrpSpPr>
              <p:cNvPr id="3" name="Group 1053"/>
              <p:cNvGrpSpPr>
                <a:grpSpLocks/>
              </p:cNvGrpSpPr>
              <p:nvPr/>
            </p:nvGrpSpPr>
            <p:grpSpPr bwMode="auto">
              <a:xfrm>
                <a:off x="2250831" y="3810000"/>
                <a:ext cx="844062" cy="1143000"/>
                <a:chOff x="768" y="1104"/>
                <a:chExt cx="1979" cy="2624"/>
              </a:xfrm>
            </p:grpSpPr>
            <p:pic>
              <p:nvPicPr>
                <p:cNvPr id="96286" name="Picture 1054"/>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68" y="1104"/>
                  <a:ext cx="1979" cy="2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6287" name="Rectangle 1055"/>
                <p:cNvSpPr>
                  <a:spLocks noChangeArrowheads="1"/>
                </p:cNvSpPr>
                <p:nvPr/>
              </p:nvSpPr>
              <p:spPr bwMode="auto">
                <a:xfrm>
                  <a:off x="826" y="1133"/>
                  <a:ext cx="1831" cy="2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i-FI"/>
                </a:p>
              </p:txBody>
            </p:sp>
          </p:grpSp>
        </p:grpSp>
      </p:grpSp>
      <p:grpSp>
        <p:nvGrpSpPr>
          <p:cNvPr id="9" name="Ryhmitä 8"/>
          <p:cNvGrpSpPr/>
          <p:nvPr/>
        </p:nvGrpSpPr>
        <p:grpSpPr>
          <a:xfrm>
            <a:off x="4712677" y="1772923"/>
            <a:ext cx="4395827" cy="4289561"/>
            <a:chOff x="4712677" y="1772923"/>
            <a:chExt cx="4395827" cy="4289561"/>
          </a:xfrm>
        </p:grpSpPr>
        <p:sp>
          <p:nvSpPr>
            <p:cNvPr id="96265" name="Oval 1033"/>
            <p:cNvSpPr>
              <a:spLocks noChangeArrowheads="1"/>
            </p:cNvSpPr>
            <p:nvPr/>
          </p:nvSpPr>
          <p:spPr bwMode="auto">
            <a:xfrm>
              <a:off x="4943489" y="1772923"/>
              <a:ext cx="3446585" cy="914400"/>
            </a:xfrm>
            <a:prstGeom prst="ellipse">
              <a:avLst/>
            </a:prstGeom>
            <a:noFill/>
            <a:ln w="50800">
              <a:solidFill>
                <a:schemeClr val="accent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i-FI">
                <a:solidFill>
                  <a:schemeClr val="accent1"/>
                </a:solidFill>
              </a:endParaRPr>
            </a:p>
          </p:txBody>
        </p:sp>
        <p:sp>
          <p:nvSpPr>
            <p:cNvPr id="96267" name="Text Box 1035"/>
            <p:cNvSpPr txBox="1">
              <a:spLocks noChangeArrowheads="1"/>
            </p:cNvSpPr>
            <p:nvPr/>
          </p:nvSpPr>
          <p:spPr bwMode="auto">
            <a:xfrm>
              <a:off x="4923693" y="3581401"/>
              <a:ext cx="3727938" cy="707886"/>
            </a:xfrm>
            <a:prstGeom prst="rect">
              <a:avLst/>
            </a:prstGeom>
            <a:noFill/>
            <a:ln w="50800">
              <a:solidFill>
                <a:schemeClr val="accent2">
                  <a:lumMod val="60000"/>
                  <a:lumOff val="4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2000" b="1" dirty="0">
                  <a:solidFill>
                    <a:schemeClr val="accent2">
                      <a:lumMod val="60000"/>
                      <a:lumOff val="40000"/>
                    </a:schemeClr>
                  </a:solidFill>
                </a:rPr>
                <a:t>KOSTEUSVAURIO</a:t>
              </a:r>
              <a:br>
                <a:rPr lang="en-GB" sz="2000" b="1" dirty="0">
                  <a:solidFill>
                    <a:schemeClr val="accent2">
                      <a:lumMod val="60000"/>
                      <a:lumOff val="40000"/>
                    </a:schemeClr>
                  </a:solidFill>
                </a:rPr>
              </a:br>
              <a:r>
                <a:rPr lang="en-GB" sz="2000" b="1" dirty="0" err="1">
                  <a:solidFill>
                    <a:schemeClr val="accent2">
                      <a:lumMod val="60000"/>
                      <a:lumOff val="40000"/>
                    </a:schemeClr>
                  </a:solidFill>
                </a:rPr>
                <a:t>rakenteen</a:t>
              </a:r>
              <a:r>
                <a:rPr lang="en-GB" sz="2000" b="1" dirty="0">
                  <a:solidFill>
                    <a:schemeClr val="accent2">
                      <a:lumMod val="60000"/>
                      <a:lumOff val="40000"/>
                    </a:schemeClr>
                  </a:solidFill>
                </a:rPr>
                <a:t> </a:t>
              </a:r>
              <a:r>
                <a:rPr lang="en-GB" sz="2000" b="1" dirty="0" err="1">
                  <a:solidFill>
                    <a:schemeClr val="accent2">
                      <a:lumMod val="60000"/>
                      <a:lumOff val="40000"/>
                    </a:schemeClr>
                  </a:solidFill>
                </a:rPr>
                <a:t>sietokyky</a:t>
              </a:r>
              <a:r>
                <a:rPr lang="en-GB" sz="2000" b="1" dirty="0">
                  <a:solidFill>
                    <a:schemeClr val="accent2">
                      <a:lumMod val="60000"/>
                      <a:lumOff val="40000"/>
                    </a:schemeClr>
                  </a:solidFill>
                </a:rPr>
                <a:t> </a:t>
              </a:r>
              <a:r>
                <a:rPr lang="en-GB" sz="2000" b="1" dirty="0" err="1">
                  <a:solidFill>
                    <a:schemeClr val="accent2">
                      <a:lumMod val="60000"/>
                      <a:lumOff val="40000"/>
                    </a:schemeClr>
                  </a:solidFill>
                </a:rPr>
                <a:t>ylittyy</a:t>
              </a:r>
              <a:endParaRPr lang="en-GB" sz="2000" dirty="0">
                <a:solidFill>
                  <a:schemeClr val="accent2">
                    <a:lumMod val="60000"/>
                    <a:lumOff val="40000"/>
                  </a:schemeClr>
                </a:solidFill>
              </a:endParaRPr>
            </a:p>
          </p:txBody>
        </p:sp>
        <p:sp>
          <p:nvSpPr>
            <p:cNvPr id="96268" name="Text Box 1036"/>
            <p:cNvSpPr txBox="1">
              <a:spLocks noChangeArrowheads="1"/>
            </p:cNvSpPr>
            <p:nvPr/>
          </p:nvSpPr>
          <p:spPr bwMode="auto">
            <a:xfrm>
              <a:off x="4712677" y="4800600"/>
              <a:ext cx="2136004" cy="1261884"/>
            </a:xfrm>
            <a:prstGeom prst="rect">
              <a:avLst/>
            </a:prstGeom>
            <a:noFill/>
            <a:ln w="50800">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GB" sz="2000" b="1" dirty="0">
                  <a:solidFill>
                    <a:schemeClr val="bg1">
                      <a:lumMod val="50000"/>
                    </a:schemeClr>
                  </a:solidFill>
                </a:rPr>
                <a:t>HOME</a:t>
              </a:r>
            </a:p>
            <a:p>
              <a:pPr>
                <a:spcBef>
                  <a:spcPct val="50000"/>
                </a:spcBef>
              </a:pPr>
              <a:r>
                <a:rPr lang="en-GB" sz="1600" b="1" dirty="0"/>
                <a:t>RH:  &gt; 75 - 95 %</a:t>
              </a:r>
              <a:br>
                <a:rPr lang="en-GB" sz="1600" b="1" dirty="0"/>
              </a:br>
              <a:r>
                <a:rPr lang="en-GB" sz="1600" b="1" dirty="0" err="1"/>
                <a:t>Lämpö</a:t>
              </a:r>
              <a:r>
                <a:rPr lang="en-GB" sz="1600" b="1" dirty="0"/>
                <a:t>:  0 - 55 C</a:t>
              </a:r>
              <a:br>
                <a:rPr lang="en-GB" sz="1600" b="1" dirty="0"/>
              </a:br>
              <a:r>
                <a:rPr lang="en-GB" sz="1600" b="1" dirty="0" err="1"/>
                <a:t>Aika</a:t>
              </a:r>
              <a:r>
                <a:rPr lang="en-GB" sz="1600" b="1" dirty="0"/>
                <a:t>:  </a:t>
              </a:r>
              <a:r>
                <a:rPr lang="en-GB" sz="1600" b="1" dirty="0" err="1"/>
                <a:t>vrk</a:t>
              </a:r>
              <a:r>
                <a:rPr lang="en-GB" sz="1600" b="1" dirty="0"/>
                <a:t>, </a:t>
              </a:r>
              <a:r>
                <a:rPr lang="en-GB" sz="1600" b="1" dirty="0" err="1" smtClean="0"/>
                <a:t>vko</a:t>
              </a:r>
              <a:r>
                <a:rPr lang="en-GB" sz="1600" b="1" dirty="0" smtClean="0"/>
                <a:t>, </a:t>
              </a:r>
              <a:r>
                <a:rPr lang="en-GB" sz="1600" b="1" dirty="0" err="1" smtClean="0"/>
                <a:t>kk</a:t>
              </a:r>
              <a:endParaRPr lang="en-GB" sz="1600" b="1" dirty="0"/>
            </a:p>
          </p:txBody>
        </p:sp>
        <p:sp>
          <p:nvSpPr>
            <p:cNvPr id="96269" name="Text Box 1037"/>
            <p:cNvSpPr txBox="1">
              <a:spLocks noChangeArrowheads="1"/>
            </p:cNvSpPr>
            <p:nvPr/>
          </p:nvSpPr>
          <p:spPr bwMode="auto">
            <a:xfrm>
              <a:off x="4768593" y="2925635"/>
              <a:ext cx="211015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GB" sz="2000" b="1" dirty="0" err="1">
                  <a:solidFill>
                    <a:schemeClr val="accent3">
                      <a:lumMod val="50000"/>
                    </a:schemeClr>
                  </a:solidFill>
                </a:rPr>
                <a:t>kosteusrasitus</a:t>
              </a:r>
              <a:endParaRPr lang="en-GB" sz="2000" b="1" dirty="0">
                <a:solidFill>
                  <a:schemeClr val="accent3">
                    <a:lumMod val="50000"/>
                  </a:schemeClr>
                </a:solidFill>
              </a:endParaRPr>
            </a:p>
          </p:txBody>
        </p:sp>
        <p:sp>
          <p:nvSpPr>
            <p:cNvPr id="96270" name="Line 1038"/>
            <p:cNvSpPr>
              <a:spLocks noChangeShapeType="1"/>
            </p:cNvSpPr>
            <p:nvPr/>
          </p:nvSpPr>
          <p:spPr bwMode="auto">
            <a:xfrm>
              <a:off x="6848681" y="2828955"/>
              <a:ext cx="0" cy="533400"/>
            </a:xfrm>
            <a:prstGeom prst="line">
              <a:avLst/>
            </a:prstGeom>
            <a:noFill/>
            <a:ln w="76200">
              <a:solidFill>
                <a:schemeClr val="accent3">
                  <a:lumMod val="5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i-FI"/>
            </a:p>
          </p:txBody>
        </p:sp>
        <p:sp>
          <p:nvSpPr>
            <p:cNvPr id="96271" name="Text Box 1039"/>
            <p:cNvSpPr txBox="1">
              <a:spLocks noChangeArrowheads="1"/>
            </p:cNvSpPr>
            <p:nvPr/>
          </p:nvSpPr>
          <p:spPr bwMode="auto">
            <a:xfrm>
              <a:off x="6906203" y="4800600"/>
              <a:ext cx="2081199" cy="1261884"/>
            </a:xfrm>
            <a:prstGeom prst="rect">
              <a:avLst/>
            </a:prstGeom>
            <a:noFill/>
            <a:ln w="508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GB" sz="2000" b="1" dirty="0">
                  <a:solidFill>
                    <a:schemeClr val="accent2"/>
                  </a:solidFill>
                </a:rPr>
                <a:t>LAHO</a:t>
              </a:r>
            </a:p>
            <a:p>
              <a:pPr>
                <a:spcBef>
                  <a:spcPct val="50000"/>
                </a:spcBef>
              </a:pPr>
              <a:r>
                <a:rPr lang="en-GB" sz="1600" b="1" dirty="0"/>
                <a:t>RH:  &gt; 90 - 95 %</a:t>
              </a:r>
              <a:br>
                <a:rPr lang="en-GB" sz="1600" b="1" dirty="0"/>
              </a:br>
              <a:r>
                <a:rPr lang="en-GB" sz="1600" b="1" dirty="0" err="1"/>
                <a:t>Lämpö</a:t>
              </a:r>
              <a:r>
                <a:rPr lang="en-GB" sz="1600" b="1" dirty="0"/>
                <a:t>:  5 - 50 C</a:t>
              </a:r>
              <a:br>
                <a:rPr lang="en-GB" sz="1600" b="1" dirty="0"/>
              </a:br>
              <a:r>
                <a:rPr lang="en-GB" sz="1600" b="1" dirty="0" err="1" smtClean="0"/>
                <a:t>Aika</a:t>
              </a:r>
              <a:r>
                <a:rPr lang="en-GB" sz="1600" b="1" dirty="0"/>
                <a:t>:  </a:t>
              </a:r>
              <a:r>
                <a:rPr lang="en-GB" sz="1600" b="1" dirty="0" err="1"/>
                <a:t>vko</a:t>
              </a:r>
              <a:r>
                <a:rPr lang="en-GB" sz="1600" b="1" dirty="0"/>
                <a:t>, </a:t>
              </a:r>
              <a:r>
                <a:rPr lang="en-GB" sz="1600" b="1" dirty="0" err="1"/>
                <a:t>kk</a:t>
              </a:r>
              <a:r>
                <a:rPr lang="en-GB" sz="1600" b="1" dirty="0"/>
                <a:t>, v</a:t>
              </a:r>
            </a:p>
          </p:txBody>
        </p:sp>
        <p:sp>
          <p:nvSpPr>
            <p:cNvPr id="96272" name="Line 1040"/>
            <p:cNvSpPr>
              <a:spLocks noChangeShapeType="1"/>
            </p:cNvSpPr>
            <p:nvPr/>
          </p:nvSpPr>
          <p:spPr bwMode="auto">
            <a:xfrm>
              <a:off x="5817255" y="4353549"/>
              <a:ext cx="0" cy="457200"/>
            </a:xfrm>
            <a:prstGeom prst="line">
              <a:avLst/>
            </a:prstGeom>
            <a:noFill/>
            <a:ln w="508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i-FI"/>
            </a:p>
          </p:txBody>
        </p:sp>
        <p:sp>
          <p:nvSpPr>
            <p:cNvPr id="96273" name="Line 1041"/>
            <p:cNvSpPr>
              <a:spLocks noChangeShapeType="1"/>
            </p:cNvSpPr>
            <p:nvPr/>
          </p:nvSpPr>
          <p:spPr bwMode="auto">
            <a:xfrm>
              <a:off x="7737231" y="4343400"/>
              <a:ext cx="0" cy="441148"/>
            </a:xfrm>
            <a:prstGeom prst="line">
              <a:avLst/>
            </a:prstGeom>
            <a:noFill/>
            <a:ln w="508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i-FI"/>
            </a:p>
          </p:txBody>
        </p:sp>
        <p:sp>
          <p:nvSpPr>
            <p:cNvPr id="34" name="Text Box 1037"/>
            <p:cNvSpPr txBox="1">
              <a:spLocks noChangeArrowheads="1"/>
            </p:cNvSpPr>
            <p:nvPr/>
          </p:nvSpPr>
          <p:spPr bwMode="auto">
            <a:xfrm>
              <a:off x="6998350" y="2924944"/>
              <a:ext cx="211015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GB" sz="2000" b="1" dirty="0" err="1" smtClean="0">
                  <a:solidFill>
                    <a:schemeClr val="accent3">
                      <a:lumMod val="50000"/>
                    </a:schemeClr>
                  </a:solidFill>
                </a:rPr>
                <a:t>emissiot</a:t>
              </a:r>
              <a:endParaRPr lang="en-GB" sz="2000" b="1" dirty="0">
                <a:solidFill>
                  <a:schemeClr val="accent3">
                    <a:lumMod val="50000"/>
                  </a:schemeClr>
                </a:solidFill>
              </a:endParaRPr>
            </a:p>
          </p:txBody>
        </p:sp>
      </p:grpSp>
      <p:sp>
        <p:nvSpPr>
          <p:cNvPr id="4" name="Otsikko 3"/>
          <p:cNvSpPr>
            <a:spLocks noGrp="1"/>
          </p:cNvSpPr>
          <p:nvPr>
            <p:ph type="title"/>
          </p:nvPr>
        </p:nvSpPr>
        <p:spPr/>
        <p:txBody>
          <a:bodyPr>
            <a:noAutofit/>
          </a:bodyPr>
          <a:lstStyle/>
          <a:p>
            <a:r>
              <a:rPr lang="en-GB" sz="1800" dirty="0"/>
              <a:t/>
            </a:r>
            <a:br>
              <a:rPr lang="en-GB" sz="1800" dirty="0"/>
            </a:br>
            <a:endParaRPr lang="fi-FI" sz="1600" dirty="0"/>
          </a:p>
        </p:txBody>
      </p:sp>
      <p:sp>
        <p:nvSpPr>
          <p:cNvPr id="7" name="Sisällön paikkamerkki 6"/>
          <p:cNvSpPr>
            <a:spLocks noGrp="1"/>
          </p:cNvSpPr>
          <p:nvPr>
            <p:ph idx="1"/>
          </p:nvPr>
        </p:nvSpPr>
        <p:spPr>
          <a:xfrm>
            <a:off x="251520" y="1052736"/>
            <a:ext cx="7489825" cy="4392614"/>
          </a:xfrm>
        </p:spPr>
        <p:txBody>
          <a:bodyPr>
            <a:normAutofit/>
          </a:bodyPr>
          <a:lstStyle/>
          <a:p>
            <a:pPr marL="0" indent="0">
              <a:buNone/>
            </a:pPr>
            <a:r>
              <a:rPr lang="en-GB" sz="1400" dirty="0" err="1">
                <a:latin typeface="Arial" charset="0"/>
              </a:rPr>
              <a:t>Rakennuksiin</a:t>
            </a:r>
            <a:r>
              <a:rPr lang="en-GB" sz="1400" dirty="0">
                <a:latin typeface="Arial" charset="0"/>
              </a:rPr>
              <a:t> </a:t>
            </a:r>
            <a:r>
              <a:rPr lang="en-GB" sz="1400" dirty="0" err="1">
                <a:latin typeface="Arial" charset="0"/>
              </a:rPr>
              <a:t>kohdistuu</a:t>
            </a:r>
            <a:r>
              <a:rPr lang="en-GB" sz="1400" dirty="0">
                <a:latin typeface="Arial" charset="0"/>
              </a:rPr>
              <a:t> </a:t>
            </a:r>
            <a:r>
              <a:rPr lang="en-GB" sz="1400" dirty="0" err="1">
                <a:latin typeface="Arial" charset="0"/>
              </a:rPr>
              <a:t>erilaisia</a:t>
            </a:r>
            <a:r>
              <a:rPr lang="en-GB" sz="1400" dirty="0">
                <a:latin typeface="Arial" charset="0"/>
              </a:rPr>
              <a:t> </a:t>
            </a:r>
            <a:r>
              <a:rPr lang="en-GB" sz="1400" dirty="0" err="1">
                <a:latin typeface="Arial" charset="0"/>
              </a:rPr>
              <a:t>kosteusrasituksia</a:t>
            </a:r>
            <a:r>
              <a:rPr lang="en-GB" sz="1400" dirty="0">
                <a:latin typeface="Arial" charset="0"/>
              </a:rPr>
              <a:t>, </a:t>
            </a:r>
            <a:r>
              <a:rPr lang="en-GB" sz="1400" dirty="0" err="1">
                <a:latin typeface="Arial" charset="0"/>
              </a:rPr>
              <a:t>joiden</a:t>
            </a:r>
            <a:r>
              <a:rPr lang="en-GB" sz="1400" dirty="0">
                <a:latin typeface="Arial" charset="0"/>
              </a:rPr>
              <a:t> </a:t>
            </a:r>
            <a:r>
              <a:rPr lang="en-GB" sz="1400" dirty="0" err="1">
                <a:latin typeface="Arial" charset="0"/>
              </a:rPr>
              <a:t>vaikutus</a:t>
            </a:r>
            <a:r>
              <a:rPr lang="en-GB" sz="1400" dirty="0">
                <a:latin typeface="Arial" charset="0"/>
              </a:rPr>
              <a:t> </a:t>
            </a:r>
            <a:r>
              <a:rPr lang="en-GB" sz="1400" dirty="0" err="1">
                <a:latin typeface="Arial" charset="0"/>
              </a:rPr>
              <a:t>rakenteiden</a:t>
            </a:r>
            <a:r>
              <a:rPr lang="en-GB" sz="1400" dirty="0">
                <a:latin typeface="Arial" charset="0"/>
              </a:rPr>
              <a:t> ja </a:t>
            </a:r>
            <a:r>
              <a:rPr lang="en-GB" sz="1400" dirty="0" err="1">
                <a:latin typeface="Arial" charset="0"/>
              </a:rPr>
              <a:t>materiaalien</a:t>
            </a:r>
            <a:r>
              <a:rPr lang="en-GB" sz="1400" dirty="0">
                <a:latin typeface="Arial" charset="0"/>
              </a:rPr>
              <a:t> </a:t>
            </a:r>
            <a:r>
              <a:rPr lang="en-GB" sz="1400" dirty="0" err="1">
                <a:latin typeface="Arial" charset="0"/>
              </a:rPr>
              <a:t>kestävyyteen</a:t>
            </a:r>
            <a:r>
              <a:rPr lang="en-GB" sz="1400" dirty="0">
                <a:latin typeface="Arial" charset="0"/>
              </a:rPr>
              <a:t> </a:t>
            </a:r>
            <a:r>
              <a:rPr lang="en-GB" sz="1400" dirty="0" err="1">
                <a:latin typeface="Arial" charset="0"/>
              </a:rPr>
              <a:t>vaihtelee</a:t>
            </a:r>
            <a:r>
              <a:rPr lang="en-GB" sz="1600" dirty="0">
                <a:latin typeface="Arial" charset="0"/>
              </a:rPr>
              <a:t>.</a:t>
            </a:r>
            <a:endParaRPr lang="fi-FI" sz="1400" dirty="0"/>
          </a:p>
        </p:txBody>
      </p:sp>
      <p:sp>
        <p:nvSpPr>
          <p:cNvPr id="37" name="Rectangle 1026"/>
          <p:cNvSpPr>
            <a:spLocks noChangeArrowheads="1"/>
          </p:cNvSpPr>
          <p:nvPr/>
        </p:nvSpPr>
        <p:spPr bwMode="auto">
          <a:xfrm>
            <a:off x="251520" y="466755"/>
            <a:ext cx="8822142" cy="533400"/>
          </a:xfrm>
          <a:prstGeom prst="rect">
            <a:avLst/>
          </a:prstGeom>
          <a:ln>
            <a:noFill/>
            <a:headEnd/>
            <a:tailEnd/>
          </a:ln>
        </p:spPr>
        <p:style>
          <a:lnRef idx="2">
            <a:schemeClr val="accent1"/>
          </a:lnRef>
          <a:fillRef idx="1">
            <a:schemeClr val="lt1"/>
          </a:fillRef>
          <a:effectRef idx="0">
            <a:schemeClr val="accent1"/>
          </a:effectRef>
          <a:fontRef idx="minor">
            <a:schemeClr val="dk1"/>
          </a:fontRef>
        </p:style>
        <p:txBody>
          <a:bodyPr anchor="ctr"/>
          <a:lstStyle/>
          <a:p>
            <a:r>
              <a:rPr lang="en-GB" sz="2800" b="1" dirty="0" err="1" smtClean="0">
                <a:solidFill>
                  <a:schemeClr val="accent1"/>
                </a:solidFill>
                <a:latin typeface="Arial" charset="0"/>
              </a:rPr>
              <a:t>Vettä</a:t>
            </a:r>
            <a:r>
              <a:rPr lang="en-GB" sz="2800" b="1" dirty="0" smtClean="0">
                <a:solidFill>
                  <a:schemeClr val="accent1"/>
                </a:solidFill>
                <a:latin typeface="Arial" charset="0"/>
              </a:rPr>
              <a:t> </a:t>
            </a:r>
            <a:r>
              <a:rPr lang="en-GB" sz="2800" b="1" dirty="0">
                <a:solidFill>
                  <a:schemeClr val="accent1"/>
                </a:solidFill>
                <a:latin typeface="Arial" charset="0"/>
              </a:rPr>
              <a:t>ja </a:t>
            </a:r>
            <a:r>
              <a:rPr lang="en-GB" sz="2800" b="1" dirty="0" err="1">
                <a:solidFill>
                  <a:schemeClr val="accent1"/>
                </a:solidFill>
                <a:latin typeface="Arial" charset="0"/>
              </a:rPr>
              <a:t>ongelmia</a:t>
            </a:r>
            <a:r>
              <a:rPr lang="en-GB" sz="2800" b="1" dirty="0">
                <a:solidFill>
                  <a:schemeClr val="accent1"/>
                </a:solidFill>
                <a:latin typeface="Arial" charset="0"/>
              </a:rPr>
              <a:t> </a:t>
            </a:r>
            <a:r>
              <a:rPr lang="en-GB" sz="2800" b="1" dirty="0" err="1">
                <a:solidFill>
                  <a:schemeClr val="accent1"/>
                </a:solidFill>
                <a:latin typeface="Arial" charset="0"/>
              </a:rPr>
              <a:t>voi</a:t>
            </a:r>
            <a:r>
              <a:rPr lang="en-GB" sz="2800" b="1" dirty="0">
                <a:solidFill>
                  <a:schemeClr val="accent1"/>
                </a:solidFill>
                <a:latin typeface="Arial" charset="0"/>
              </a:rPr>
              <a:t> </a:t>
            </a:r>
            <a:r>
              <a:rPr lang="en-GB" sz="2800" b="1" dirty="0" err="1">
                <a:solidFill>
                  <a:schemeClr val="accent1"/>
                </a:solidFill>
                <a:latin typeface="Arial" charset="0"/>
              </a:rPr>
              <a:t>tulla</a:t>
            </a:r>
            <a:r>
              <a:rPr lang="en-GB" sz="2800" b="1" dirty="0">
                <a:solidFill>
                  <a:schemeClr val="accent1"/>
                </a:solidFill>
                <a:latin typeface="Arial" charset="0"/>
              </a:rPr>
              <a:t> </a:t>
            </a:r>
            <a:r>
              <a:rPr lang="en-GB" sz="2800" b="1" dirty="0" err="1">
                <a:solidFill>
                  <a:schemeClr val="accent1"/>
                </a:solidFill>
                <a:latin typeface="Arial" charset="0"/>
              </a:rPr>
              <a:t>rakennuksiin</a:t>
            </a:r>
            <a:r>
              <a:rPr lang="en-GB" sz="2800" b="1" dirty="0">
                <a:solidFill>
                  <a:schemeClr val="accent1"/>
                </a:solidFill>
                <a:latin typeface="Arial" charset="0"/>
              </a:rPr>
              <a:t> </a:t>
            </a:r>
            <a:r>
              <a:rPr lang="en-GB" sz="2800" b="1" dirty="0" err="1">
                <a:solidFill>
                  <a:schemeClr val="accent1"/>
                </a:solidFill>
                <a:latin typeface="Arial" charset="0"/>
              </a:rPr>
              <a:t>eri</a:t>
            </a:r>
            <a:r>
              <a:rPr lang="en-GB" sz="2800" b="1" dirty="0">
                <a:solidFill>
                  <a:schemeClr val="accent1"/>
                </a:solidFill>
                <a:latin typeface="Arial" charset="0"/>
              </a:rPr>
              <a:t> </a:t>
            </a:r>
            <a:r>
              <a:rPr lang="en-GB" sz="2800" b="1" dirty="0" err="1">
                <a:solidFill>
                  <a:schemeClr val="accent1"/>
                </a:solidFill>
                <a:latin typeface="Arial" charset="0"/>
              </a:rPr>
              <a:t>tavoin</a:t>
            </a:r>
            <a:endParaRPr lang="en-GB" sz="2800" b="1" dirty="0">
              <a:solidFill>
                <a:schemeClr val="accent1"/>
              </a:solidFill>
              <a:latin typeface="Arial" charset="0"/>
            </a:endParaRPr>
          </a:p>
        </p:txBody>
      </p:sp>
      <p:sp>
        <p:nvSpPr>
          <p:cNvPr id="10" name="Päivämäärän paikkamerkki 9"/>
          <p:cNvSpPr>
            <a:spLocks noGrp="1"/>
          </p:cNvSpPr>
          <p:nvPr>
            <p:ph type="dt" sz="half" idx="10"/>
          </p:nvPr>
        </p:nvSpPr>
        <p:spPr/>
        <p:txBody>
          <a:bodyPr/>
          <a:lstStyle/>
          <a:p>
            <a:endParaRPr lang="fi-FI"/>
          </a:p>
        </p:txBody>
      </p:sp>
      <p:sp>
        <p:nvSpPr>
          <p:cNvPr id="11" name="Dian numeron paikkamerkki 10"/>
          <p:cNvSpPr>
            <a:spLocks noGrp="1"/>
          </p:cNvSpPr>
          <p:nvPr>
            <p:ph type="sldNum" sz="quarter" idx="12"/>
          </p:nvPr>
        </p:nvSpPr>
        <p:spPr/>
        <p:txBody>
          <a:bodyPr/>
          <a:lstStyle/>
          <a:p>
            <a:fld id="{49246692-9764-4796-AF2E-897E79EBAFA7}" type="slidenum">
              <a:rPr lang="fi-FI" smtClean="0"/>
              <a:pPr/>
              <a:t>5</a:t>
            </a:fld>
            <a:endParaRPr lang="fi-FI"/>
          </a:p>
        </p:txBody>
      </p:sp>
    </p:spTree>
    <p:extLst>
      <p:ext uri="{BB962C8B-B14F-4D97-AF65-F5344CB8AC3E}">
        <p14:creationId xmlns:p14="http://schemas.microsoft.com/office/powerpoint/2010/main" val="2022853627"/>
      </p:ext>
    </p:extLst>
  </p:cSld>
  <p:clrMapOvr>
    <a:masterClrMapping/>
  </p:clrMapOvr>
  <p:transition spd="med">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a:xfrm>
            <a:off x="611560" y="692696"/>
            <a:ext cx="8065392" cy="1079500"/>
          </a:xfrm>
        </p:spPr>
        <p:txBody>
          <a:bodyPr>
            <a:noAutofit/>
          </a:bodyPr>
          <a:lstStyle/>
          <a:p>
            <a:r>
              <a:rPr lang="en-US" altLang="fi-FI" sz="2800" dirty="0" err="1" smtClean="0">
                <a:latin typeface="Arial" panose="020B0604020202020204" pitchFamily="34" charset="0"/>
                <a:cs typeface="Arial" panose="020B0604020202020204" pitchFamily="34" charset="0"/>
              </a:rPr>
              <a:t>Mitä</a:t>
            </a:r>
            <a:r>
              <a:rPr lang="en-US" altLang="fi-FI" sz="2800" dirty="0" smtClean="0">
                <a:latin typeface="Arial" panose="020B0604020202020204" pitchFamily="34" charset="0"/>
                <a:cs typeface="Arial" panose="020B0604020202020204" pitchFamily="34" charset="0"/>
              </a:rPr>
              <a:t> </a:t>
            </a:r>
            <a:r>
              <a:rPr lang="en-US" altLang="fi-FI" sz="2800" dirty="0" err="1" smtClean="0">
                <a:latin typeface="Arial" panose="020B0604020202020204" pitchFamily="34" charset="0"/>
                <a:cs typeface="Arial" panose="020B0604020202020204" pitchFamily="34" charset="0"/>
              </a:rPr>
              <a:t>mikrobiologiasta</a:t>
            </a:r>
            <a:r>
              <a:rPr lang="en-US" altLang="fi-FI" sz="2800" dirty="0" smtClean="0">
                <a:latin typeface="Arial" panose="020B0604020202020204" pitchFamily="34" charset="0"/>
                <a:cs typeface="Arial" panose="020B0604020202020204" pitchFamily="34" charset="0"/>
              </a:rPr>
              <a:t> </a:t>
            </a:r>
            <a:r>
              <a:rPr lang="en-US" altLang="fi-FI" sz="2800" dirty="0" err="1" smtClean="0">
                <a:latin typeface="Arial" panose="020B0604020202020204" pitchFamily="34" charset="0"/>
                <a:cs typeface="Arial" panose="020B0604020202020204" pitchFamily="34" charset="0"/>
              </a:rPr>
              <a:t>tulee</a:t>
            </a:r>
            <a:r>
              <a:rPr lang="en-US" altLang="fi-FI" sz="2800" dirty="0" smtClean="0">
                <a:latin typeface="Arial" panose="020B0604020202020204" pitchFamily="34" charset="0"/>
                <a:cs typeface="Arial" panose="020B0604020202020204" pitchFamily="34" charset="0"/>
              </a:rPr>
              <a:t> </a:t>
            </a:r>
            <a:r>
              <a:rPr lang="en-US" altLang="fi-FI" sz="2800" dirty="0" err="1" smtClean="0">
                <a:latin typeface="Arial" panose="020B0604020202020204" pitchFamily="34" charset="0"/>
                <a:cs typeface="Arial" panose="020B0604020202020204" pitchFamily="34" charset="0"/>
              </a:rPr>
              <a:t>tietää</a:t>
            </a:r>
            <a:r>
              <a:rPr lang="en-US" altLang="fi-FI" sz="2800" dirty="0" smtClean="0">
                <a:latin typeface="Arial" panose="020B0604020202020204" pitchFamily="34" charset="0"/>
                <a:cs typeface="Arial" panose="020B0604020202020204" pitchFamily="34" charset="0"/>
              </a:rPr>
              <a:t>? </a:t>
            </a:r>
            <a:r>
              <a:rPr lang="en-US" altLang="fi-FI" sz="2800" dirty="0">
                <a:latin typeface="Arial" panose="020B0604020202020204" pitchFamily="34" charset="0"/>
                <a:cs typeface="Arial" panose="020B0604020202020204" pitchFamily="34" charset="0"/>
              </a:rPr>
              <a:t/>
            </a:r>
            <a:br>
              <a:rPr lang="en-US" altLang="fi-FI" sz="2800" dirty="0">
                <a:latin typeface="Arial" panose="020B0604020202020204" pitchFamily="34" charset="0"/>
                <a:cs typeface="Arial" panose="020B0604020202020204" pitchFamily="34" charset="0"/>
              </a:rPr>
            </a:br>
            <a:r>
              <a:rPr lang="en-US" altLang="fi-FI" sz="2800" dirty="0">
                <a:latin typeface="Arial" panose="020B0604020202020204" pitchFamily="34" charset="0"/>
                <a:cs typeface="Arial" panose="020B0604020202020204" pitchFamily="34" charset="0"/>
              </a:rPr>
              <a:t>… ja </a:t>
            </a:r>
            <a:r>
              <a:rPr lang="en-US" altLang="fi-FI" sz="2800" dirty="0" err="1">
                <a:latin typeface="Arial" panose="020B0604020202020204" pitchFamily="34" charset="0"/>
                <a:cs typeface="Arial" panose="020B0604020202020204" pitchFamily="34" charset="0"/>
              </a:rPr>
              <a:t>mitä</a:t>
            </a:r>
            <a:r>
              <a:rPr lang="en-US" altLang="fi-FI" sz="2800" dirty="0">
                <a:latin typeface="Arial" panose="020B0604020202020204" pitchFamily="34" charset="0"/>
                <a:cs typeface="Arial" panose="020B0604020202020204" pitchFamily="34" charset="0"/>
              </a:rPr>
              <a:t> </a:t>
            </a:r>
            <a:r>
              <a:rPr lang="en-US" altLang="fi-FI" sz="2800" dirty="0" err="1">
                <a:latin typeface="Arial" panose="020B0604020202020204" pitchFamily="34" charset="0"/>
                <a:cs typeface="Arial" panose="020B0604020202020204" pitchFamily="34" charset="0"/>
              </a:rPr>
              <a:t>te</a:t>
            </a:r>
            <a:r>
              <a:rPr lang="en-US" altLang="fi-FI" sz="2800" dirty="0">
                <a:latin typeface="Arial" panose="020B0604020202020204" pitchFamily="34" charset="0"/>
                <a:cs typeface="Arial" panose="020B0604020202020204" pitchFamily="34" charset="0"/>
              </a:rPr>
              <a:t> </a:t>
            </a:r>
            <a:r>
              <a:rPr lang="en-US" altLang="fi-FI" sz="2800" dirty="0" err="1">
                <a:latin typeface="Arial" panose="020B0604020202020204" pitchFamily="34" charset="0"/>
                <a:cs typeface="Arial" panose="020B0604020202020204" pitchFamily="34" charset="0"/>
              </a:rPr>
              <a:t>tiedätte</a:t>
            </a:r>
            <a:r>
              <a:rPr lang="en-US" altLang="fi-FI" sz="2800" dirty="0">
                <a:latin typeface="Arial" panose="020B0604020202020204" pitchFamily="34" charset="0"/>
                <a:cs typeface="Arial" panose="020B0604020202020204" pitchFamily="34" charset="0"/>
              </a:rPr>
              <a:t> </a:t>
            </a:r>
            <a:r>
              <a:rPr lang="en-US" altLang="fi-FI" sz="2800" dirty="0" err="1">
                <a:latin typeface="Arial" panose="020B0604020202020204" pitchFamily="34" charset="0"/>
                <a:cs typeface="Arial" panose="020B0604020202020204" pitchFamily="34" charset="0"/>
              </a:rPr>
              <a:t>tämän</a:t>
            </a:r>
            <a:r>
              <a:rPr lang="en-US" altLang="fi-FI" sz="2800" dirty="0">
                <a:latin typeface="Arial" panose="020B0604020202020204" pitchFamily="34" charset="0"/>
                <a:cs typeface="Arial" panose="020B0604020202020204" pitchFamily="34" charset="0"/>
              </a:rPr>
              <a:t> </a:t>
            </a:r>
            <a:r>
              <a:rPr lang="en-US" altLang="fi-FI" sz="2800" dirty="0" err="1">
                <a:latin typeface="Arial" panose="020B0604020202020204" pitchFamily="34" charset="0"/>
                <a:cs typeface="Arial" panose="020B0604020202020204" pitchFamily="34" charset="0"/>
              </a:rPr>
              <a:t>kurssin</a:t>
            </a:r>
            <a:r>
              <a:rPr lang="en-US" altLang="fi-FI" sz="2800" dirty="0">
                <a:latin typeface="Arial" panose="020B0604020202020204" pitchFamily="34" charset="0"/>
                <a:cs typeface="Arial" panose="020B0604020202020204" pitchFamily="34" charset="0"/>
              </a:rPr>
              <a:t> </a:t>
            </a:r>
            <a:r>
              <a:rPr lang="en-US" altLang="fi-FI" sz="2800" dirty="0" err="1">
                <a:latin typeface="Arial" panose="020B0604020202020204" pitchFamily="34" charset="0"/>
                <a:cs typeface="Arial" panose="020B0604020202020204" pitchFamily="34" charset="0"/>
              </a:rPr>
              <a:t>käytyänne</a:t>
            </a:r>
            <a:r>
              <a:rPr lang="en-US" altLang="fi-FI" sz="2800" dirty="0">
                <a:latin typeface="Arial" panose="020B0604020202020204" pitchFamily="34" charset="0"/>
                <a:cs typeface="Arial" panose="020B0604020202020204" pitchFamily="34" charset="0"/>
              </a:rPr>
              <a:t>!</a:t>
            </a:r>
          </a:p>
        </p:txBody>
      </p:sp>
      <p:sp>
        <p:nvSpPr>
          <p:cNvPr id="177155" name="Rectangle 3"/>
          <p:cNvSpPr>
            <a:spLocks noGrp="1" noChangeArrowheads="1"/>
          </p:cNvSpPr>
          <p:nvPr>
            <p:ph idx="1"/>
          </p:nvPr>
        </p:nvSpPr>
        <p:spPr>
          <a:noFill/>
          <a:ln>
            <a:noFill/>
          </a:ln>
          <a:effectLst/>
        </p:spPr>
        <p:style>
          <a:lnRef idx="1">
            <a:schemeClr val="accent4"/>
          </a:lnRef>
          <a:fillRef idx="2">
            <a:schemeClr val="accent4"/>
          </a:fillRef>
          <a:effectRef idx="1">
            <a:schemeClr val="accent4"/>
          </a:effectRef>
          <a:fontRef idx="minor">
            <a:schemeClr val="dk1"/>
          </a:fontRef>
        </p:style>
        <p:txBody>
          <a:bodyPr/>
          <a:lstStyle/>
          <a:p>
            <a:pPr algn="ctr"/>
            <a:endParaRPr lang="en-US" altLang="fi-FI" sz="1600" dirty="0">
              <a:latin typeface="Comic Sans MS" panose="030F0702030302020204" pitchFamily="66" charset="0"/>
            </a:endParaRPr>
          </a:p>
          <a:p>
            <a:r>
              <a:rPr lang="en-US" altLang="fi-FI" dirty="0" err="1" smtClean="0">
                <a:latin typeface="Arial" panose="020B0604020202020204" pitchFamily="34" charset="0"/>
                <a:cs typeface="Arial" panose="020B0604020202020204" pitchFamily="34" charset="0"/>
              </a:rPr>
              <a:t>Millaisia</a:t>
            </a:r>
            <a:r>
              <a:rPr lang="en-US" altLang="fi-FI" dirty="0" smtClean="0">
                <a:latin typeface="Arial" panose="020B0604020202020204" pitchFamily="34" charset="0"/>
                <a:cs typeface="Arial" panose="020B0604020202020204" pitchFamily="34" charset="0"/>
              </a:rPr>
              <a:t> </a:t>
            </a:r>
            <a:r>
              <a:rPr lang="en-US" altLang="fi-FI" dirty="0" err="1" smtClean="0">
                <a:latin typeface="Arial" panose="020B0604020202020204" pitchFamily="34" charset="0"/>
                <a:cs typeface="Arial" panose="020B0604020202020204" pitchFamily="34" charset="0"/>
              </a:rPr>
              <a:t>mikrobeja</a:t>
            </a:r>
            <a:r>
              <a:rPr lang="en-US" altLang="fi-FI" dirty="0" smtClean="0">
                <a:latin typeface="Arial" panose="020B0604020202020204" pitchFamily="34" charset="0"/>
                <a:cs typeface="Arial" panose="020B0604020202020204" pitchFamily="34" charset="0"/>
              </a:rPr>
              <a:t> on</a:t>
            </a:r>
          </a:p>
          <a:p>
            <a:r>
              <a:rPr lang="en-US" altLang="fi-FI" dirty="0" err="1" smtClean="0">
                <a:latin typeface="Arial" panose="020B0604020202020204" pitchFamily="34" charset="0"/>
                <a:cs typeface="Arial" panose="020B0604020202020204" pitchFamily="34" charset="0"/>
              </a:rPr>
              <a:t>Missä</a:t>
            </a:r>
            <a:r>
              <a:rPr lang="en-US" altLang="fi-FI" dirty="0" smtClean="0">
                <a:latin typeface="Arial" panose="020B0604020202020204" pitchFamily="34" charset="0"/>
                <a:cs typeface="Arial" panose="020B0604020202020204" pitchFamily="34" charset="0"/>
              </a:rPr>
              <a:t> </a:t>
            </a:r>
            <a:r>
              <a:rPr lang="en-US" altLang="fi-FI" dirty="0" err="1" smtClean="0">
                <a:latin typeface="Arial" panose="020B0604020202020204" pitchFamily="34" charset="0"/>
                <a:cs typeface="Arial" panose="020B0604020202020204" pitchFamily="34" charset="0"/>
              </a:rPr>
              <a:t>mikrobeja</a:t>
            </a:r>
            <a:r>
              <a:rPr lang="en-US" altLang="fi-FI" dirty="0" smtClean="0">
                <a:latin typeface="Arial" panose="020B0604020202020204" pitchFamily="34" charset="0"/>
                <a:cs typeface="Arial" panose="020B0604020202020204" pitchFamily="34" charset="0"/>
              </a:rPr>
              <a:t> on</a:t>
            </a:r>
          </a:p>
          <a:p>
            <a:r>
              <a:rPr lang="en-US" altLang="fi-FI" dirty="0" err="1">
                <a:latin typeface="Arial" panose="020B0604020202020204" pitchFamily="34" charset="0"/>
                <a:cs typeface="Arial" panose="020B0604020202020204" pitchFamily="34" charset="0"/>
              </a:rPr>
              <a:t>Millaisia</a:t>
            </a:r>
            <a:r>
              <a:rPr lang="en-US" altLang="fi-FI" dirty="0">
                <a:latin typeface="Arial" panose="020B0604020202020204" pitchFamily="34" charset="0"/>
                <a:cs typeface="Arial" panose="020B0604020202020204" pitchFamily="34" charset="0"/>
              </a:rPr>
              <a:t> </a:t>
            </a:r>
            <a:r>
              <a:rPr lang="en-US" altLang="fi-FI" dirty="0" err="1">
                <a:latin typeface="Arial" panose="020B0604020202020204" pitchFamily="34" charset="0"/>
                <a:cs typeface="Arial" panose="020B0604020202020204" pitchFamily="34" charset="0"/>
              </a:rPr>
              <a:t>ominaisuuksia</a:t>
            </a:r>
            <a:r>
              <a:rPr lang="en-US" altLang="fi-FI" dirty="0">
                <a:latin typeface="Arial" panose="020B0604020202020204" pitchFamily="34" charset="0"/>
                <a:cs typeface="Arial" panose="020B0604020202020204" pitchFamily="34" charset="0"/>
              </a:rPr>
              <a:t> </a:t>
            </a:r>
            <a:r>
              <a:rPr lang="en-US" altLang="fi-FI" dirty="0" err="1">
                <a:latin typeface="Arial" panose="020B0604020202020204" pitchFamily="34" charset="0"/>
                <a:cs typeface="Arial" panose="020B0604020202020204" pitchFamily="34" charset="0"/>
              </a:rPr>
              <a:t>mikrobeilla</a:t>
            </a:r>
            <a:r>
              <a:rPr lang="en-US" altLang="fi-FI" dirty="0">
                <a:latin typeface="Arial" panose="020B0604020202020204" pitchFamily="34" charset="0"/>
                <a:cs typeface="Arial" panose="020B0604020202020204" pitchFamily="34" charset="0"/>
              </a:rPr>
              <a:t> </a:t>
            </a:r>
            <a:r>
              <a:rPr lang="en-US" altLang="fi-FI" dirty="0" smtClean="0">
                <a:latin typeface="Arial" panose="020B0604020202020204" pitchFamily="34" charset="0"/>
                <a:cs typeface="Arial" panose="020B0604020202020204" pitchFamily="34" charset="0"/>
              </a:rPr>
              <a:t>on</a:t>
            </a:r>
          </a:p>
          <a:p>
            <a:r>
              <a:rPr lang="en-US" altLang="fi-FI" dirty="0" err="1">
                <a:latin typeface="Arial" panose="020B0604020202020204" pitchFamily="34" charset="0"/>
                <a:cs typeface="Arial" panose="020B0604020202020204" pitchFamily="34" charset="0"/>
              </a:rPr>
              <a:t>Millaista</a:t>
            </a:r>
            <a:r>
              <a:rPr lang="en-US" altLang="fi-FI" dirty="0">
                <a:latin typeface="Arial" panose="020B0604020202020204" pitchFamily="34" charset="0"/>
                <a:cs typeface="Arial" panose="020B0604020202020204" pitchFamily="34" charset="0"/>
              </a:rPr>
              <a:t> </a:t>
            </a:r>
            <a:r>
              <a:rPr lang="en-US" altLang="fi-FI" dirty="0" err="1">
                <a:latin typeface="Arial" panose="020B0604020202020204" pitchFamily="34" charset="0"/>
                <a:cs typeface="Arial" panose="020B0604020202020204" pitchFamily="34" charset="0"/>
              </a:rPr>
              <a:t>aineenvaihduntaa</a:t>
            </a:r>
            <a:r>
              <a:rPr lang="en-US" altLang="fi-FI" dirty="0">
                <a:latin typeface="Arial" panose="020B0604020202020204" pitchFamily="34" charset="0"/>
                <a:cs typeface="Arial" panose="020B0604020202020204" pitchFamily="34" charset="0"/>
              </a:rPr>
              <a:t> </a:t>
            </a:r>
            <a:r>
              <a:rPr lang="en-US" altLang="fi-FI" dirty="0" err="1">
                <a:latin typeface="Arial" panose="020B0604020202020204" pitchFamily="34" charset="0"/>
                <a:cs typeface="Arial" panose="020B0604020202020204" pitchFamily="34" charset="0"/>
              </a:rPr>
              <a:t>mikrobeilla</a:t>
            </a:r>
            <a:r>
              <a:rPr lang="en-US" altLang="fi-FI" dirty="0">
                <a:latin typeface="Arial" panose="020B0604020202020204" pitchFamily="34" charset="0"/>
                <a:cs typeface="Arial" panose="020B0604020202020204" pitchFamily="34" charset="0"/>
              </a:rPr>
              <a:t> </a:t>
            </a:r>
            <a:r>
              <a:rPr lang="en-US" altLang="fi-FI" dirty="0" smtClean="0">
                <a:latin typeface="Arial" panose="020B0604020202020204" pitchFamily="34" charset="0"/>
                <a:cs typeface="Arial" panose="020B0604020202020204" pitchFamily="34" charset="0"/>
              </a:rPr>
              <a:t>on</a:t>
            </a:r>
          </a:p>
          <a:p>
            <a:r>
              <a:rPr lang="en-US" altLang="fi-FI" dirty="0" err="1">
                <a:latin typeface="Arial" panose="020B0604020202020204" pitchFamily="34" charset="0"/>
                <a:cs typeface="Arial" panose="020B0604020202020204" pitchFamily="34" charset="0"/>
              </a:rPr>
              <a:t>Millainen</a:t>
            </a:r>
            <a:r>
              <a:rPr lang="en-US" altLang="fi-FI" dirty="0">
                <a:latin typeface="Arial" panose="020B0604020202020204" pitchFamily="34" charset="0"/>
                <a:cs typeface="Arial" panose="020B0604020202020204" pitchFamily="34" charset="0"/>
              </a:rPr>
              <a:t> </a:t>
            </a:r>
            <a:r>
              <a:rPr lang="en-US" altLang="fi-FI" dirty="0" err="1">
                <a:latin typeface="Arial" panose="020B0604020202020204" pitchFamily="34" charset="0"/>
                <a:cs typeface="Arial" panose="020B0604020202020204" pitchFamily="34" charset="0"/>
              </a:rPr>
              <a:t>elinkaari</a:t>
            </a:r>
            <a:r>
              <a:rPr lang="en-US" altLang="fi-FI" dirty="0">
                <a:latin typeface="Arial" panose="020B0604020202020204" pitchFamily="34" charset="0"/>
                <a:cs typeface="Arial" panose="020B0604020202020204" pitchFamily="34" charset="0"/>
              </a:rPr>
              <a:t> </a:t>
            </a:r>
            <a:r>
              <a:rPr lang="en-US" altLang="fi-FI" dirty="0" err="1" smtClean="0">
                <a:latin typeface="Arial" panose="020B0604020202020204" pitchFamily="34" charset="0"/>
                <a:cs typeface="Arial" panose="020B0604020202020204" pitchFamily="34" charset="0"/>
              </a:rPr>
              <a:t>homesienillä</a:t>
            </a:r>
            <a:r>
              <a:rPr lang="en-US" altLang="fi-FI" dirty="0" smtClean="0">
                <a:latin typeface="Arial" panose="020B0604020202020204" pitchFamily="34" charset="0"/>
                <a:cs typeface="Arial" panose="020B0604020202020204" pitchFamily="34" charset="0"/>
              </a:rPr>
              <a:t> </a:t>
            </a:r>
            <a:r>
              <a:rPr lang="en-US" altLang="fi-FI" dirty="0">
                <a:latin typeface="Arial" panose="020B0604020202020204" pitchFamily="34" charset="0"/>
                <a:cs typeface="Arial" panose="020B0604020202020204" pitchFamily="34" charset="0"/>
              </a:rPr>
              <a:t>on</a:t>
            </a:r>
          </a:p>
          <a:p>
            <a:pPr algn="ctr"/>
            <a:endParaRPr lang="en-US" altLang="fi-FI" sz="2400" dirty="0">
              <a:latin typeface="Arial" panose="020B0604020202020204" pitchFamily="34" charset="0"/>
              <a:cs typeface="Arial" panose="020B0604020202020204" pitchFamily="34" charset="0"/>
            </a:endParaRPr>
          </a:p>
          <a:p>
            <a:pPr algn="ctr"/>
            <a:endParaRPr lang="en-US" altLang="fi-FI" sz="2400" dirty="0">
              <a:latin typeface="Arial" panose="020B0604020202020204" pitchFamily="34" charset="0"/>
              <a:cs typeface="Arial" panose="020B0604020202020204" pitchFamily="34" charset="0"/>
            </a:endParaRPr>
          </a:p>
          <a:p>
            <a:pPr algn="ctr"/>
            <a:endParaRPr lang="en-US" altLang="fi-FI" sz="2400" dirty="0">
              <a:latin typeface="Arial" panose="020B0604020202020204" pitchFamily="34" charset="0"/>
              <a:cs typeface="Arial" panose="020B0604020202020204" pitchFamily="34" charset="0"/>
            </a:endParaRPr>
          </a:p>
        </p:txBody>
      </p:sp>
      <p:sp>
        <p:nvSpPr>
          <p:cNvPr id="2" name="Päivämäärän paikkamerkki 1"/>
          <p:cNvSpPr>
            <a:spLocks noGrp="1"/>
          </p:cNvSpPr>
          <p:nvPr>
            <p:ph type="dt" sz="half" idx="10"/>
          </p:nvPr>
        </p:nvSpPr>
        <p:spPr/>
        <p:txBody>
          <a:bodyPr/>
          <a:lstStyle/>
          <a:p>
            <a:endParaRPr lang="fi-FI"/>
          </a:p>
        </p:txBody>
      </p:sp>
      <p:sp>
        <p:nvSpPr>
          <p:cNvPr id="3" name="Dian numeron paikkamerkki 2"/>
          <p:cNvSpPr>
            <a:spLocks noGrp="1"/>
          </p:cNvSpPr>
          <p:nvPr>
            <p:ph type="sldNum" sz="quarter" idx="12"/>
          </p:nvPr>
        </p:nvSpPr>
        <p:spPr/>
        <p:txBody>
          <a:bodyPr/>
          <a:lstStyle/>
          <a:p>
            <a:fld id="{49246692-9764-4796-AF2E-897E79EBAFA7}" type="slidenum">
              <a:rPr lang="fi-FI" smtClean="0"/>
              <a:pPr/>
              <a:t>6</a:t>
            </a:fld>
            <a:endParaRPr lang="fi-FI"/>
          </a:p>
        </p:txBody>
      </p:sp>
    </p:spTree>
    <p:extLst>
      <p:ext uri="{BB962C8B-B14F-4D97-AF65-F5344CB8AC3E}">
        <p14:creationId xmlns:p14="http://schemas.microsoft.com/office/powerpoint/2010/main" val="2973700271"/>
      </p:ext>
    </p:extLst>
  </p:cSld>
  <p:clrMapOvr>
    <a:masterClrMapping/>
  </p:clrMapOvr>
  <p:transition spd="med">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a:xfrm>
            <a:off x="827089" y="565298"/>
            <a:ext cx="7489824" cy="1079500"/>
          </a:xfrm>
        </p:spPr>
        <p:txBody>
          <a:bodyPr>
            <a:normAutofit/>
          </a:bodyPr>
          <a:lstStyle/>
          <a:p>
            <a:r>
              <a:rPr lang="fi-FI" altLang="fi-FI" dirty="0" smtClean="0"/>
              <a:t>Mikrobit kuuluvat biologisiin altisteisiin</a:t>
            </a:r>
            <a:r>
              <a:rPr lang="fi-FI" altLang="fi-FI" b="0" dirty="0"/>
              <a:t/>
            </a:r>
            <a:br>
              <a:rPr lang="fi-FI" altLang="fi-FI" b="0" dirty="0"/>
            </a:br>
            <a:endParaRPr lang="en-US" altLang="fi-FI" b="0" dirty="0"/>
          </a:p>
        </p:txBody>
      </p:sp>
      <p:sp>
        <p:nvSpPr>
          <p:cNvPr id="146435" name="Rectangle 3"/>
          <p:cNvSpPr>
            <a:spLocks noGrp="1" noChangeArrowheads="1"/>
          </p:cNvSpPr>
          <p:nvPr>
            <p:ph sz="half" idx="1"/>
          </p:nvPr>
        </p:nvSpPr>
        <p:spPr>
          <a:xfrm>
            <a:off x="903289" y="1268760"/>
            <a:ext cx="3668712" cy="4392613"/>
          </a:xfrm>
        </p:spPr>
        <p:txBody>
          <a:bodyPr>
            <a:normAutofit fontScale="85000" lnSpcReduction="20000"/>
          </a:bodyPr>
          <a:lstStyle/>
          <a:p>
            <a:pPr marL="0" indent="0">
              <a:buSzPct val="80000"/>
              <a:buNone/>
            </a:pPr>
            <a:r>
              <a:rPr lang="fi-FI" altLang="fi-FI" sz="2600" dirty="0"/>
              <a:t>Mikrobit</a:t>
            </a:r>
          </a:p>
          <a:p>
            <a:pPr>
              <a:buSzPct val="80000"/>
            </a:pPr>
            <a:r>
              <a:rPr lang="fi-FI" altLang="fi-FI" sz="2600" dirty="0"/>
              <a:t>bakteerit</a:t>
            </a:r>
          </a:p>
          <a:p>
            <a:pPr>
              <a:buSzPct val="80000"/>
            </a:pPr>
            <a:r>
              <a:rPr lang="fi-FI" altLang="fi-FI" sz="2600" dirty="0"/>
              <a:t>arkit</a:t>
            </a:r>
          </a:p>
          <a:p>
            <a:pPr>
              <a:buSzPct val="80000"/>
            </a:pPr>
            <a:r>
              <a:rPr lang="fi-FI" altLang="fi-FI" sz="2600" dirty="0"/>
              <a:t>virukset </a:t>
            </a:r>
          </a:p>
          <a:p>
            <a:pPr>
              <a:buSzPct val="80000"/>
            </a:pPr>
            <a:r>
              <a:rPr lang="fi-FI" altLang="fi-FI" sz="2600" dirty="0"/>
              <a:t>sienet (lahottajat, homeet ja hiivat)</a:t>
            </a:r>
          </a:p>
          <a:p>
            <a:pPr>
              <a:buSzPct val="80000"/>
            </a:pPr>
            <a:r>
              <a:rPr lang="fi-FI" altLang="fi-FI" sz="2600" dirty="0"/>
              <a:t>levät</a:t>
            </a:r>
          </a:p>
          <a:p>
            <a:pPr>
              <a:buSzPct val="80000"/>
            </a:pPr>
            <a:r>
              <a:rPr lang="fi-FI" altLang="fi-FI" sz="2600" dirty="0"/>
              <a:t>alkueläimet </a:t>
            </a:r>
          </a:p>
          <a:p>
            <a:pPr>
              <a:buSzPct val="80000"/>
            </a:pPr>
            <a:endParaRPr lang="fi-FI" altLang="fi-FI" sz="2600" dirty="0"/>
          </a:p>
          <a:p>
            <a:pPr marL="0" indent="0">
              <a:buSzPct val="80000"/>
              <a:buNone/>
            </a:pPr>
            <a:r>
              <a:rPr lang="fi-FI" altLang="fi-FI" sz="2600" dirty="0"/>
              <a:t>Muita biologisia </a:t>
            </a:r>
            <a:r>
              <a:rPr lang="fi-FI" altLang="fi-FI" sz="2600" dirty="0" err="1"/>
              <a:t>altisteita</a:t>
            </a:r>
            <a:endParaRPr lang="fi-FI" altLang="fi-FI" sz="2600" dirty="0"/>
          </a:p>
          <a:p>
            <a:pPr>
              <a:buSzPct val="80000"/>
            </a:pPr>
            <a:r>
              <a:rPr lang="fi-FI" altLang="fi-FI" sz="2600" dirty="0"/>
              <a:t>punkit</a:t>
            </a:r>
          </a:p>
          <a:p>
            <a:pPr>
              <a:buSzPct val="80000"/>
            </a:pPr>
            <a:r>
              <a:rPr lang="fi-FI" altLang="fi-FI" sz="2600" dirty="0"/>
              <a:t>hyönteiset</a:t>
            </a:r>
          </a:p>
          <a:p>
            <a:pPr>
              <a:buSzPct val="80000"/>
            </a:pPr>
            <a:r>
              <a:rPr lang="fi-FI" altLang="fi-FI" sz="2600" dirty="0"/>
              <a:t>siitepöly</a:t>
            </a:r>
          </a:p>
          <a:p>
            <a:pPr>
              <a:buClr>
                <a:srgbClr val="008000"/>
              </a:buClr>
              <a:buSzPct val="80000"/>
            </a:pPr>
            <a:endParaRPr lang="en-US" altLang="fi-FI" dirty="0"/>
          </a:p>
        </p:txBody>
      </p:sp>
      <p:graphicFrame>
        <p:nvGraphicFramePr>
          <p:cNvPr id="146438" name="Object 6"/>
          <p:cNvGraphicFramePr>
            <a:graphicFrameLocks noChangeAspect="1"/>
          </p:cNvGraphicFramePr>
          <p:nvPr>
            <p:extLst>
              <p:ext uri="{D42A27DB-BD31-4B8C-83A1-F6EECF244321}">
                <p14:modId xmlns:p14="http://schemas.microsoft.com/office/powerpoint/2010/main" val="3411358259"/>
              </p:ext>
            </p:extLst>
          </p:nvPr>
        </p:nvGraphicFramePr>
        <p:xfrm>
          <a:off x="5076056" y="2058195"/>
          <a:ext cx="3024336" cy="3507780"/>
        </p:xfrm>
        <a:graphic>
          <a:graphicData uri="http://schemas.openxmlformats.org/presentationml/2006/ole">
            <mc:AlternateContent xmlns:mc="http://schemas.openxmlformats.org/markup-compatibility/2006">
              <mc:Choice xmlns:v="urn:schemas-microsoft-com:vml" Requires="v">
                <p:oleObj spid="_x0000_s1087" name="Clip" r:id="rId4" imgW="5297760" imgH="6143760" progId="MS_ClipArt_Gallery.2">
                  <p:embed/>
                </p:oleObj>
              </mc:Choice>
              <mc:Fallback>
                <p:oleObj name="Clip" r:id="rId4" imgW="5297760" imgH="6143760" progId="MS_ClipArt_Gallery.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6056" y="2058195"/>
                        <a:ext cx="3024336" cy="3507780"/>
                      </a:xfrm>
                      <a:prstGeom prst="rect">
                        <a:avLst/>
                      </a:prstGeom>
                      <a:noFill/>
                      <a:ln>
                        <a:noFill/>
                      </a:ln>
                      <a:effectLst/>
                      <a:extLst/>
                    </p:spPr>
                  </p:pic>
                </p:oleObj>
              </mc:Fallback>
            </mc:AlternateContent>
          </a:graphicData>
        </a:graphic>
      </p:graphicFrame>
      <p:pic>
        <p:nvPicPr>
          <p:cNvPr id="1031" name="Picture 7" descr="FI_COL_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06245" y="5773330"/>
            <a:ext cx="1588294" cy="613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äivämäärän paikkamerkki 2"/>
          <p:cNvSpPr>
            <a:spLocks noGrp="1"/>
          </p:cNvSpPr>
          <p:nvPr>
            <p:ph type="dt" sz="half" idx="10"/>
          </p:nvPr>
        </p:nvSpPr>
        <p:spPr/>
        <p:txBody>
          <a:bodyPr/>
          <a:lstStyle/>
          <a:p>
            <a:endParaRPr lang="fi-FI"/>
          </a:p>
        </p:txBody>
      </p:sp>
      <p:sp>
        <p:nvSpPr>
          <p:cNvPr id="4" name="Dian numeron paikkamerkki 3"/>
          <p:cNvSpPr>
            <a:spLocks noGrp="1"/>
          </p:cNvSpPr>
          <p:nvPr>
            <p:ph type="sldNum" sz="quarter" idx="12"/>
          </p:nvPr>
        </p:nvSpPr>
        <p:spPr/>
        <p:txBody>
          <a:bodyPr/>
          <a:lstStyle/>
          <a:p>
            <a:fld id="{49246692-9764-4796-AF2E-897E79EBAFA7}" type="slidenum">
              <a:rPr lang="fi-FI" smtClean="0"/>
              <a:pPr/>
              <a:t>7</a:t>
            </a:fld>
            <a:endParaRPr lang="fi-FI"/>
          </a:p>
        </p:txBody>
      </p:sp>
    </p:spTree>
    <p:extLst>
      <p:ext uri="{BB962C8B-B14F-4D97-AF65-F5344CB8AC3E}">
        <p14:creationId xmlns:p14="http://schemas.microsoft.com/office/powerpoint/2010/main" val="1181278476"/>
      </p:ext>
    </p:extLst>
  </p:cSld>
  <p:clrMapOvr>
    <a:masterClrMapping/>
  </p:clrMapOvr>
  <p:transition spd="med">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smtClean="0"/>
              <a:t>Mikrobi eli mikro-organismi</a:t>
            </a:r>
            <a:endParaRPr lang="fi-FI" dirty="0"/>
          </a:p>
        </p:txBody>
      </p:sp>
      <p:sp>
        <p:nvSpPr>
          <p:cNvPr id="3" name="Content Placeholder 2"/>
          <p:cNvSpPr>
            <a:spLocks noGrp="1"/>
          </p:cNvSpPr>
          <p:nvPr>
            <p:ph idx="1"/>
          </p:nvPr>
        </p:nvSpPr>
        <p:spPr/>
        <p:txBody>
          <a:bodyPr>
            <a:normAutofit/>
          </a:bodyPr>
          <a:lstStyle/>
          <a:p>
            <a:r>
              <a:rPr lang="fi-FI" sz="2400" dirty="0" smtClean="0"/>
              <a:t>Mikrobi ei näy paljaalla silmällä.</a:t>
            </a:r>
          </a:p>
          <a:p>
            <a:r>
              <a:rPr lang="fi-FI" sz="2400" dirty="0" smtClean="0"/>
              <a:t>Ovat kooltaan n. 1-100 mikrometriä (millimetrin tuhannesosaa).</a:t>
            </a:r>
          </a:p>
          <a:p>
            <a:r>
              <a:rPr lang="fi-FI" sz="2400" dirty="0" smtClean="0"/>
              <a:t>Mikrobeja voidaan tarkastella mikroskoopin avulla.</a:t>
            </a:r>
          </a:p>
          <a:p>
            <a:r>
              <a:rPr lang="fi-FI" sz="2400" dirty="0" smtClean="0"/>
              <a:t>Mikrobit voivat olla yksi-tai monisoluisia.</a:t>
            </a:r>
            <a:endParaRPr lang="fi-FI" sz="2400" dirty="0"/>
          </a:p>
        </p:txBody>
      </p:sp>
      <p:sp>
        <p:nvSpPr>
          <p:cNvPr id="4" name="Päivämäärän paikkamerkki 3"/>
          <p:cNvSpPr>
            <a:spLocks noGrp="1"/>
          </p:cNvSpPr>
          <p:nvPr>
            <p:ph type="dt" sz="half" idx="10"/>
          </p:nvPr>
        </p:nvSpPr>
        <p:spPr/>
        <p:txBody>
          <a:bodyPr/>
          <a:lstStyle/>
          <a:p>
            <a:endParaRPr lang="fi-FI"/>
          </a:p>
        </p:txBody>
      </p:sp>
      <p:sp>
        <p:nvSpPr>
          <p:cNvPr id="5" name="Dian numeron paikkamerkki 4"/>
          <p:cNvSpPr>
            <a:spLocks noGrp="1"/>
          </p:cNvSpPr>
          <p:nvPr>
            <p:ph type="sldNum" sz="quarter" idx="12"/>
          </p:nvPr>
        </p:nvSpPr>
        <p:spPr/>
        <p:txBody>
          <a:bodyPr/>
          <a:lstStyle/>
          <a:p>
            <a:fld id="{49246692-9764-4796-AF2E-897E79EBAFA7}" type="slidenum">
              <a:rPr lang="fi-FI" smtClean="0"/>
              <a:pPr/>
              <a:t>8</a:t>
            </a:fld>
            <a:endParaRPr lang="fi-FI"/>
          </a:p>
        </p:txBody>
      </p:sp>
    </p:spTree>
    <p:extLst>
      <p:ext uri="{BB962C8B-B14F-4D97-AF65-F5344CB8AC3E}">
        <p14:creationId xmlns:p14="http://schemas.microsoft.com/office/powerpoint/2010/main" val="1733477398"/>
      </p:ext>
    </p:extLst>
  </p:cSld>
  <p:clrMapOvr>
    <a:masterClrMapping/>
  </p:clrMapOvr>
  <p:transition spd="med">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smtClean="0"/>
              <a:t>Mikrobien luonnolliset ympäristöt</a:t>
            </a:r>
            <a:endParaRPr lang="fi-FI" dirty="0"/>
          </a:p>
        </p:txBody>
      </p:sp>
      <p:sp>
        <p:nvSpPr>
          <p:cNvPr id="3" name="Content Placeholder 2"/>
          <p:cNvSpPr>
            <a:spLocks noGrp="1"/>
          </p:cNvSpPr>
          <p:nvPr>
            <p:ph idx="1"/>
          </p:nvPr>
        </p:nvSpPr>
        <p:spPr/>
        <p:txBody>
          <a:bodyPr/>
          <a:lstStyle/>
          <a:p>
            <a:r>
              <a:rPr lang="fi-FI" dirty="0" smtClean="0"/>
              <a:t>Ihminen</a:t>
            </a:r>
          </a:p>
          <a:p>
            <a:r>
              <a:rPr lang="fi-FI" dirty="0" smtClean="0"/>
              <a:t>Eläimet</a:t>
            </a:r>
          </a:p>
          <a:p>
            <a:r>
              <a:rPr lang="fi-FI" dirty="0" smtClean="0"/>
              <a:t>Metsät</a:t>
            </a:r>
          </a:p>
          <a:p>
            <a:r>
              <a:rPr lang="fi-FI" dirty="0" smtClean="0"/>
              <a:t>Luonnonvedet</a:t>
            </a:r>
          </a:p>
          <a:p>
            <a:r>
              <a:rPr lang="fi-FI" dirty="0" smtClean="0"/>
              <a:t>Maaperä</a:t>
            </a:r>
          </a:p>
          <a:p>
            <a:r>
              <a:rPr lang="fi-FI" dirty="0" smtClean="0"/>
              <a:t>Kasvit</a:t>
            </a:r>
          </a:p>
          <a:p>
            <a:endParaRPr lang="fi-FI"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23930" y="3919232"/>
            <a:ext cx="2270592" cy="1513728"/>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5303" y="1955850"/>
            <a:ext cx="2294126" cy="186232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4826" y="2062414"/>
            <a:ext cx="2206278" cy="1654709"/>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1800" y="1901938"/>
            <a:ext cx="1164582" cy="1758519"/>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55876" y="3876356"/>
            <a:ext cx="2232248" cy="1556604"/>
          </a:xfrm>
          <a:prstGeom prst="rect">
            <a:avLst/>
          </a:prstGeom>
        </p:spPr>
      </p:pic>
      <p:sp>
        <p:nvSpPr>
          <p:cNvPr id="9" name="Päivämäärän paikkamerkki 8"/>
          <p:cNvSpPr>
            <a:spLocks noGrp="1"/>
          </p:cNvSpPr>
          <p:nvPr>
            <p:ph type="dt" sz="half" idx="10"/>
          </p:nvPr>
        </p:nvSpPr>
        <p:spPr/>
        <p:txBody>
          <a:bodyPr/>
          <a:lstStyle/>
          <a:p>
            <a:endParaRPr lang="fi-FI"/>
          </a:p>
        </p:txBody>
      </p:sp>
      <p:sp>
        <p:nvSpPr>
          <p:cNvPr id="10" name="Dian numeron paikkamerkki 9"/>
          <p:cNvSpPr>
            <a:spLocks noGrp="1"/>
          </p:cNvSpPr>
          <p:nvPr>
            <p:ph type="sldNum" sz="quarter" idx="12"/>
          </p:nvPr>
        </p:nvSpPr>
        <p:spPr/>
        <p:txBody>
          <a:bodyPr/>
          <a:lstStyle/>
          <a:p>
            <a:fld id="{49246692-9764-4796-AF2E-897E79EBAFA7}" type="slidenum">
              <a:rPr lang="fi-FI" smtClean="0"/>
              <a:pPr/>
              <a:t>9</a:t>
            </a:fld>
            <a:endParaRPr lang="fi-FI"/>
          </a:p>
        </p:txBody>
      </p:sp>
    </p:spTree>
    <p:extLst>
      <p:ext uri="{BB962C8B-B14F-4D97-AF65-F5344CB8AC3E}">
        <p14:creationId xmlns:p14="http://schemas.microsoft.com/office/powerpoint/2010/main" val="1671201792"/>
      </p:ext>
    </p:extLst>
  </p:cSld>
  <p:clrMapOvr>
    <a:masterClrMapping/>
  </p:clrMapOvr>
  <p:transition spd="med">
    <p:wipe/>
  </p:transition>
</p:sld>
</file>

<file path=ppt/theme/theme1.xml><?xml version="1.0" encoding="utf-8"?>
<a:theme xmlns:a="http://schemas.openxmlformats.org/drawingml/2006/main" name="KoHo">
  <a:themeElements>
    <a:clrScheme name="KoHo">
      <a:dk1>
        <a:sysClr val="windowText" lastClr="000000"/>
      </a:dk1>
      <a:lt1>
        <a:sysClr val="window" lastClr="FFFFFF"/>
      </a:lt1>
      <a:dk2>
        <a:srgbClr val="92CDDC"/>
      </a:dk2>
      <a:lt2>
        <a:srgbClr val="ECDEBB"/>
      </a:lt2>
      <a:accent1>
        <a:srgbClr val="44697D"/>
      </a:accent1>
      <a:accent2>
        <a:srgbClr val="C60C30"/>
      </a:accent2>
      <a:accent3>
        <a:srgbClr val="6AADE4"/>
      </a:accent3>
      <a:accent4>
        <a:srgbClr val="A6BCC6"/>
      </a:accent4>
      <a:accent5>
        <a:srgbClr val="00B2A9"/>
      </a:accent5>
      <a:accent6>
        <a:srgbClr val="9DBCB0"/>
      </a:accent6>
      <a:hlink>
        <a:srgbClr val="44697D"/>
      </a:hlink>
      <a:folHlink>
        <a:srgbClr val="F45574"/>
      </a:folHlink>
    </a:clrScheme>
    <a:fontScheme name="Kosteus ja hometalkoo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solidFill>
            <a:schemeClr val="bg2"/>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KoHo">
      <a:dk1>
        <a:sysClr val="windowText" lastClr="000000"/>
      </a:dk1>
      <a:lt1>
        <a:sysClr val="window" lastClr="FFFFFF"/>
      </a:lt1>
      <a:dk2>
        <a:srgbClr val="92CDDC"/>
      </a:dk2>
      <a:lt2>
        <a:srgbClr val="ECDEBB"/>
      </a:lt2>
      <a:accent1>
        <a:srgbClr val="44697D"/>
      </a:accent1>
      <a:accent2>
        <a:srgbClr val="C60C30"/>
      </a:accent2>
      <a:accent3>
        <a:srgbClr val="6AADE4"/>
      </a:accent3>
      <a:accent4>
        <a:srgbClr val="A6BCC6"/>
      </a:accent4>
      <a:accent5>
        <a:srgbClr val="00B2A9"/>
      </a:accent5>
      <a:accent6>
        <a:srgbClr val="9DBCB0"/>
      </a:accent6>
      <a:hlink>
        <a:srgbClr val="44697D"/>
      </a:hlink>
      <a:folHlink>
        <a:srgbClr val="F45574"/>
      </a:folHlink>
    </a:clrScheme>
    <a:fontScheme name="Basic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KoHo">
      <a:dk1>
        <a:sysClr val="windowText" lastClr="000000"/>
      </a:dk1>
      <a:lt1>
        <a:sysClr val="window" lastClr="FFFFFF"/>
      </a:lt1>
      <a:dk2>
        <a:srgbClr val="92CDDC"/>
      </a:dk2>
      <a:lt2>
        <a:srgbClr val="ECDEBB"/>
      </a:lt2>
      <a:accent1>
        <a:srgbClr val="44697D"/>
      </a:accent1>
      <a:accent2>
        <a:srgbClr val="C60C30"/>
      </a:accent2>
      <a:accent3>
        <a:srgbClr val="6AADE4"/>
      </a:accent3>
      <a:accent4>
        <a:srgbClr val="A6BCC6"/>
      </a:accent4>
      <a:accent5>
        <a:srgbClr val="00B2A9"/>
      </a:accent5>
      <a:accent6>
        <a:srgbClr val="9DBCB0"/>
      </a:accent6>
      <a:hlink>
        <a:srgbClr val="44697D"/>
      </a:hlink>
      <a:folHlink>
        <a:srgbClr val="F45574"/>
      </a:folHlink>
    </a:clrScheme>
    <a:fontScheme name="Basic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KoHo">
    <a:dk1>
      <a:sysClr val="windowText" lastClr="000000"/>
    </a:dk1>
    <a:lt1>
      <a:sysClr val="window" lastClr="FFFFFF"/>
    </a:lt1>
    <a:dk2>
      <a:srgbClr val="92CDDC"/>
    </a:dk2>
    <a:lt2>
      <a:srgbClr val="ECDEBB"/>
    </a:lt2>
    <a:accent1>
      <a:srgbClr val="44697D"/>
    </a:accent1>
    <a:accent2>
      <a:srgbClr val="C60C30"/>
    </a:accent2>
    <a:accent3>
      <a:srgbClr val="6AADE4"/>
    </a:accent3>
    <a:accent4>
      <a:srgbClr val="A6BCC6"/>
    </a:accent4>
    <a:accent5>
      <a:srgbClr val="00B2A9"/>
    </a:accent5>
    <a:accent6>
      <a:srgbClr val="9DBCB0"/>
    </a:accent6>
    <a:hlink>
      <a:srgbClr val="44697D"/>
    </a:hlink>
    <a:folHlink>
      <a:srgbClr val="F45574"/>
    </a:folHlink>
  </a:clrScheme>
</a:themeOverride>
</file>

<file path=docProps/app.xml><?xml version="1.0" encoding="utf-8"?>
<Properties xmlns="http://schemas.openxmlformats.org/officeDocument/2006/extended-properties" xmlns:vt="http://schemas.openxmlformats.org/officeDocument/2006/docPropsVTypes">
  <Template/>
  <TotalTime>2026</TotalTime>
  <Words>1912</Words>
  <Application>Microsoft Office PowerPoint</Application>
  <PresentationFormat>Näytössä katseltava diaesitys (4:3)</PresentationFormat>
  <Paragraphs>392</Paragraphs>
  <Slides>35</Slides>
  <Notes>9</Notes>
  <HiddenSlides>0</HiddenSlides>
  <MMClips>0</MMClips>
  <ScaleCrop>false</ScaleCrop>
  <HeadingPairs>
    <vt:vector size="8" baseType="variant">
      <vt:variant>
        <vt:lpstr>Käytetyt fontit</vt:lpstr>
      </vt:variant>
      <vt:variant>
        <vt:i4>6</vt:i4>
      </vt:variant>
      <vt:variant>
        <vt:lpstr>Teema</vt:lpstr>
      </vt:variant>
      <vt:variant>
        <vt:i4>1</vt:i4>
      </vt:variant>
      <vt:variant>
        <vt:lpstr>Upotetut OLE-palvelimet</vt:lpstr>
      </vt:variant>
      <vt:variant>
        <vt:i4>1</vt:i4>
      </vt:variant>
      <vt:variant>
        <vt:lpstr>Dian otsikot</vt:lpstr>
      </vt:variant>
      <vt:variant>
        <vt:i4>35</vt:i4>
      </vt:variant>
    </vt:vector>
  </HeadingPairs>
  <TitlesOfParts>
    <vt:vector size="43" baseType="lpstr">
      <vt:lpstr>Arial</vt:lpstr>
      <vt:lpstr>Comic Sans MS</vt:lpstr>
      <vt:lpstr>Courier New</vt:lpstr>
      <vt:lpstr>Marlett</vt:lpstr>
      <vt:lpstr>Times New Roman</vt:lpstr>
      <vt:lpstr>Wingdings</vt:lpstr>
      <vt:lpstr>KoHo</vt:lpstr>
      <vt:lpstr>Clip</vt:lpstr>
      <vt:lpstr>1.2 MIKROBIOLOGIAN ORIENTAATIO</vt:lpstr>
      <vt:lpstr>Saatteeksi opetusmateriaalin käyttöön</vt:lpstr>
      <vt:lpstr>Sisällysluettelo</vt:lpstr>
      <vt:lpstr>Miksi mikrobiologiaa?</vt:lpstr>
      <vt:lpstr> </vt:lpstr>
      <vt:lpstr>Mitä mikrobiologiasta tulee tietää?  … ja mitä te tiedätte tämän kurssin käytyänne!</vt:lpstr>
      <vt:lpstr>Mikrobit kuuluvat biologisiin altisteisiin </vt:lpstr>
      <vt:lpstr>Mikrobi eli mikro-organismi</vt:lpstr>
      <vt:lpstr>Mikrobien luonnolliset ympäristöt</vt:lpstr>
      <vt:lpstr>Missä altistutaan?</vt:lpstr>
      <vt:lpstr>Homeet ja bakteerit erilaisissa, mutta myös samanlaisissa ympäristöissä</vt:lpstr>
      <vt:lpstr>Mikrobien rooli? Ihminen tarvitsee mikrobeja, useilla mikrobeilla on hyödyllisiä ominaisuuksia.</vt:lpstr>
      <vt:lpstr>Elin- ja työympäristön altisteisiin liittyvä kuolleisuus ja sairastuvuus vs. tautitaakka Suomessa</vt:lpstr>
      <vt:lpstr>Elinympäristön vaikutus kodin luontaisiin mikrobipitoisuuksiin</vt:lpstr>
      <vt:lpstr>Rakennuksen vaikutus kodin luontaisiin mikrobipitoisuuksiin 1</vt:lpstr>
      <vt:lpstr>Rakennuksen vaikutus kodin luontaisiin mikrobipitoisuuksiin 2</vt:lpstr>
      <vt:lpstr>Elintapojen vaikutus kodin mikrobipitoisuuksiin</vt:lpstr>
      <vt:lpstr>Myös monissa töissä altistutaan biologisille tekijöille </vt:lpstr>
      <vt:lpstr>Biologiset tekijät voivat aiheuttaa ammattitauteja monilla aloilla</vt:lpstr>
      <vt:lpstr>Kosteusvauriorakennuksen mikrobiologia eli…mitä homehtuvassa rakenteessa tapahtuu…</vt:lpstr>
      <vt:lpstr>Sisäilman epäpuhtaudet… mihin mikrobit tässä yhteydessä oikein sijoittuvat?</vt:lpstr>
      <vt:lpstr>Mikrobiperäiset epäpuhtaudet …mitä kaikkea mikrobikasvustosta voi siirtyä sisäilmaan!</vt:lpstr>
      <vt:lpstr>Mikrobiselvitys</vt:lpstr>
      <vt:lpstr>Mikrobiselvitykset </vt:lpstr>
      <vt:lpstr>Taustatiedot pohjana mikrobiselvityksille</vt:lpstr>
      <vt:lpstr>Mikrobiselvitykset </vt:lpstr>
      <vt:lpstr>Mikrobiselvityksen vaiheet </vt:lpstr>
      <vt:lpstr>Miten mikrobialtistumista tulisi arvioida? - mitä näytteistä tulisi analysoida? </vt:lpstr>
      <vt:lpstr>Miten mikrobialtistumista tulisi arvioida? - mitä näytteistä tulisi analysoida? </vt:lpstr>
      <vt:lpstr>Näytteiden analysointi</vt:lpstr>
      <vt:lpstr>Mikrobitulosten tulkinta osana kokonaisuutta</vt:lpstr>
      <vt:lpstr>Mikrobialtistumisen riskinarviointi ja vaurion vakavuuden arviointi kosteusvauriorakennuksissa</vt:lpstr>
      <vt:lpstr>Terveydellisen riskin arviointi </vt:lpstr>
      <vt:lpstr>Laadukas sisäilma ja bioaerosolit</vt:lpstr>
      <vt:lpstr>Tervetuloa mikrobien ihmeelliseen maailmaan! Onnea ja innostusta!</vt:lpstr>
    </vt:vector>
  </TitlesOfParts>
  <Manager>Ympäristöministeriö</Manager>
  <Company>aidema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Aija Kaijärvi</dc:creator>
  <cp:lastModifiedBy>Pellinen Noora</cp:lastModifiedBy>
  <cp:revision>102</cp:revision>
  <cp:lastPrinted>2016-02-25T08:16:08Z</cp:lastPrinted>
  <dcterms:created xsi:type="dcterms:W3CDTF">2012-09-14T08:23:56Z</dcterms:created>
  <dcterms:modified xsi:type="dcterms:W3CDTF">2016-06-14T10:28:23Z</dcterms:modified>
</cp:coreProperties>
</file>