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299" r:id="rId3"/>
    <p:sldId id="29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p15:clr>
            <a:srgbClr val="A4A3A4"/>
          </p15:clr>
        </p15:guide>
        <p15:guide id="2" orient="horz" pos="3793">
          <p15:clr>
            <a:srgbClr val="A4A3A4"/>
          </p15:clr>
        </p15:guide>
        <p15:guide id="3" orient="horz" pos="1026">
          <p15:clr>
            <a:srgbClr val="A4A3A4"/>
          </p15:clr>
        </p15:guide>
        <p15:guide id="4" orient="horz" pos="890">
          <p15:clr>
            <a:srgbClr val="A4A3A4"/>
          </p15:clr>
        </p15:guide>
        <p15:guide id="5" orient="horz" pos="210">
          <p15:clr>
            <a:srgbClr val="A4A3A4"/>
          </p15:clr>
        </p15:guide>
        <p15:guide id="6" orient="horz" pos="1842">
          <p15:clr>
            <a:srgbClr val="A4A3A4"/>
          </p15:clr>
        </p15:guide>
        <p15:guide id="7" orient="horz" pos="2840">
          <p15:clr>
            <a:srgbClr val="A4A3A4"/>
          </p15:clr>
        </p15:guide>
        <p15:guide id="8" pos="3243">
          <p15:clr>
            <a:srgbClr val="A4A3A4"/>
          </p15:clr>
        </p15:guide>
        <p15:guide id="9" pos="5239">
          <p15:clr>
            <a:srgbClr val="A4A3A4"/>
          </p15:clr>
        </p15:guide>
        <p15:guide id="10" pos="521">
          <p15:clr>
            <a:srgbClr val="A4A3A4"/>
          </p15:clr>
        </p15:guide>
        <p15:guide id="11" pos="5556">
          <p15:clr>
            <a:srgbClr val="A4A3A4"/>
          </p15:clr>
        </p15:guide>
        <p15:guide id="1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C44"/>
    <a:srgbClr val="00B2A9"/>
    <a:srgbClr val="95B3D7"/>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79" autoAdjust="0"/>
    <p:restoredTop sz="94660"/>
  </p:normalViewPr>
  <p:slideViewPr>
    <p:cSldViewPr showGuides="1">
      <p:cViewPr varScale="1">
        <p:scale>
          <a:sx n="81" d="100"/>
          <a:sy n="81" d="100"/>
        </p:scale>
        <p:origin x="1003" y="53"/>
      </p:cViewPr>
      <p:guideLst>
        <p:guide orient="horz" pos="2478"/>
        <p:guide orient="horz" pos="3793"/>
        <p:guide orient="horz" pos="1026"/>
        <p:guide orient="horz" pos="890"/>
        <p:guide orient="horz" pos="210"/>
        <p:guide orient="horz" pos="1842"/>
        <p:guide orient="horz" pos="2840"/>
        <p:guide pos="3243"/>
        <p:guide pos="5239"/>
        <p:guide pos="521"/>
        <p:guide pos="5556"/>
        <p:guide pos="249"/>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3" d="100"/>
          <a:sy n="83" d="100"/>
        </p:scale>
        <p:origin x="-31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dirty="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B8EB6F-D7BD-410C-AB1F-00269204D9C8}" type="datetimeFigureOut">
              <a:rPr lang="fi-FI" sz="800" smtClean="0">
                <a:latin typeface="Arial" pitchFamily="34" charset="0"/>
                <a:cs typeface="Arial" pitchFamily="34" charset="0"/>
              </a:rPr>
              <a:pPr/>
              <a:t>16.6.2016</a:t>
            </a:fld>
            <a:endParaRPr lang="fi-FI" sz="800">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829D03-198C-4FB6-BC3D-FF132E164A92}" type="slidenum">
              <a:rPr lang="fi-FI" sz="800" smtClean="0">
                <a:latin typeface="Arial" pitchFamily="34" charset="0"/>
                <a:cs typeface="Arial" pitchFamily="34" charset="0"/>
              </a:rPr>
              <a:pPr/>
              <a:t>‹#›</a:t>
            </a:fld>
            <a:endParaRPr lang="fi-FI" sz="800">
              <a:latin typeface="Arial" pitchFamily="34" charset="0"/>
              <a:cs typeface="Arial" pitchFamily="34" charset="0"/>
            </a:endParaRPr>
          </a:p>
        </p:txBody>
      </p:sp>
    </p:spTree>
    <p:extLst>
      <p:ext uri="{BB962C8B-B14F-4D97-AF65-F5344CB8AC3E}">
        <p14:creationId xmlns:p14="http://schemas.microsoft.com/office/powerpoint/2010/main" val="534818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atin typeface="Arial" pitchFamily="34" charset="0"/>
                <a:cs typeface="Arial" pitchFamily="34" charset="0"/>
              </a:defRPr>
            </a:lvl1pPr>
          </a:lstStyle>
          <a:p>
            <a:endParaRPr lang="fi-FI"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atin typeface="Arial" pitchFamily="34" charset="0"/>
                <a:cs typeface="Arial" pitchFamily="34" charset="0"/>
              </a:defRPr>
            </a:lvl1pPr>
          </a:lstStyle>
          <a:p>
            <a:fld id="{734323DC-88BF-4AB1-9A78-B974D90A807B}" type="datetimeFigureOut">
              <a:rPr lang="fi-FI" smtClean="0"/>
              <a:pPr/>
              <a:t>16.6.2016</a:t>
            </a:fld>
            <a:endParaRPr lang="fi-FI"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atin typeface="Arial" pitchFamily="34" charset="0"/>
                <a:cs typeface="Arial" pitchFamily="34" charset="0"/>
              </a:defRPr>
            </a:lvl1pPr>
          </a:lstStyle>
          <a:p>
            <a:endParaRPr lang="fi-F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atin typeface="Arial" pitchFamily="34" charset="0"/>
                <a:cs typeface="Arial" pitchFamily="34" charset="0"/>
              </a:defRPr>
            </a:lvl1pPr>
          </a:lstStyle>
          <a:p>
            <a:fld id="{BB9F18BF-E348-4EEC-9C4C-E41F855D7E30}" type="slidenum">
              <a:rPr lang="fi-FI" smtClean="0"/>
              <a:pPr/>
              <a:t>‹#›</a:t>
            </a:fld>
            <a:endParaRPr lang="fi-FI" dirty="0"/>
          </a:p>
        </p:txBody>
      </p:sp>
    </p:spTree>
    <p:extLst>
      <p:ext uri="{BB962C8B-B14F-4D97-AF65-F5344CB8AC3E}">
        <p14:creationId xmlns:p14="http://schemas.microsoft.com/office/powerpoint/2010/main" val="1062969084"/>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buFont typeface="Arial" pitchFamily="34" charset="0"/>
      <a:buChar char="•"/>
      <a:defRPr sz="1600" kern="1200">
        <a:solidFill>
          <a:schemeClr val="tx1"/>
        </a:solidFill>
        <a:latin typeface="Arial" pitchFamily="34" charset="0"/>
        <a:ea typeface="+mn-ea"/>
        <a:cs typeface="Arial" pitchFamily="34" charset="0"/>
      </a:defRPr>
    </a:lvl1pPr>
    <a:lvl2pPr marL="363538" indent="-18732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539750"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3pPr>
    <a:lvl4pPr marL="715963"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4pPr>
    <a:lvl5pPr marL="892175"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Hometalkoot_SLOGAN_L#18DB0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536" y="188640"/>
            <a:ext cx="8344967" cy="1872208"/>
          </a:xfrm>
          <a:prstGeom prst="rect">
            <a:avLst/>
          </a:prstGeom>
        </p:spPr>
      </p:pic>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4FFFCB24-CD17-F440-9AC8-79AABF1F21B1}" type="datetime1">
              <a:rPr lang="fi-FI" smtClean="0"/>
              <a:pPr/>
              <a:t>16.6.2016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8D61E-1885-1B48-BD2E-9FFDE50A68FD}" type="datetime1">
              <a:rPr lang="fi-FI" smtClean="0"/>
              <a:pPr/>
              <a:t>16.6.2016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fld id="{3368FB71-785F-1947-91C3-BCBE04A7C6AB}" type="datetime1">
              <a:rPr lang="fi-FI" smtClean="0"/>
              <a:pPr/>
              <a:t>16.6.2016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fld id="{5D2A75C3-F04D-AD47-A083-10DA74AF1494}" type="datetime1">
              <a:rPr lang="fi-FI" smtClean="0"/>
              <a:pPr/>
              <a:t>16.6.2016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9E3A8F58-AC65-F64D-BB47-F45EFF49CF2D}" type="datetime1">
              <a:rPr lang="fi-FI" smtClean="0"/>
              <a:pPr/>
              <a:t>16.6.2016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Picture 16" descr="hometalkoot_su+ru.png"/>
          <p:cNvPicPr>
            <a:picLocks noChangeAspect="1"/>
          </p:cNvPicPr>
          <p:nvPr userDrawn="1"/>
        </p:nvPicPr>
        <p:blipFill>
          <a:blip r:embed="rId3" cstate="print"/>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print"/>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4A1F5728-9D36-6D4A-A267-BD2AEE4D246A}" type="datetime1">
              <a:rPr lang="fi-FI" smtClean="0"/>
              <a:pPr/>
              <a:t>16.6.2016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3"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6AE4DECC-B7D1-B34A-90EF-3EAF00384A26}" type="datetime1">
              <a:rPr lang="fi-FI" smtClean="0"/>
              <a:pPr/>
              <a:t>16.6.2016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F3B05099-46BA-3445-A8F6-220EC57BD2CF}" type="datetime1">
              <a:rPr lang="fi-FI" smtClean="0"/>
              <a:pPr/>
              <a:t>16.6.2016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232E7531-9678-0244-9B08-4B365058F5BE}" type="datetime1">
              <a:rPr lang="fi-FI" smtClean="0"/>
              <a:pPr/>
              <a:t>16.6.2016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fld id="{DFD2DCE5-5943-AE44-8F98-D0649298D934}" type="datetime1">
              <a:rPr lang="fi-FI" smtClean="0"/>
              <a:pPr/>
              <a:t>16.6.2016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05866FE4-F1BC-C849-8968-BB3D33C482BE}" type="datetime1">
              <a:rPr lang="fi-FI" smtClean="0"/>
              <a:pPr/>
              <a:t>16.6.2016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fld id="{4C0AAFAF-49FA-4A4F-90CE-1FCFF8A1CBDC}" type="datetime1">
              <a:rPr lang="fi-FI" smtClean="0"/>
              <a:pPr/>
              <a:t>16.6.2016</a:t>
            </a:fld>
            <a:endParaRPr lang="fi-FI"/>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pPr/>
              <a:t>‹#›</a:t>
            </a:fld>
            <a:endParaRPr lang="fi-FI" dirty="0"/>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hometalkoot_su2.png"/>
          <p:cNvPicPr>
            <a:picLocks noChangeAspect="1"/>
          </p:cNvPicPr>
          <p:nvPr/>
        </p:nvPicPr>
        <p:blipFill>
          <a:blip r:embed="rId14" cstate="print"/>
          <a:stretch>
            <a:fillRect/>
          </a:stretch>
        </p:blipFill>
        <p:spPr>
          <a:xfrm>
            <a:off x="3859352" y="6172703"/>
            <a:ext cx="1246898" cy="328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8" r:id="rId6"/>
    <p:sldLayoutId id="2147483659" r:id="rId7"/>
    <p:sldLayoutId id="2147483653" r:id="rId8"/>
    <p:sldLayoutId id="2147483654" r:id="rId9"/>
    <p:sldLayoutId id="2147483660" r:id="rId10"/>
    <p:sldLayoutId id="2147483655" r:id="rId11"/>
    <p:sldLayoutId id="2147483657" r:id="rId12"/>
  </p:sldLayoutIdLst>
  <p:transition spd="med">
    <p:wipe/>
  </p:transition>
  <p:timing>
    <p:tnLst>
      <p:par>
        <p:cTn id="1" dur="indefinite" restart="never" nodeType="tmRoot"/>
      </p:par>
    </p:tnLst>
  </p:timing>
  <p:hf sldNum="0"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anda.uef.fi/~holopain/stt/sttkok.htm#tekstiili" TargetMode="External"/><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http://www.kcl.ac.uk/kis/schools/life_sciences/life_sci/stainesR.html" TargetMode="External"/><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pbase.com/holopain/image/70002876" TargetMode="External"/><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pbase.com/image/20722436" TargetMode="External"/><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anne.hyvarinen@thl.fi" TargetMode="External"/><Relationship Id="rId2" Type="http://schemas.openxmlformats.org/officeDocument/2006/relationships/hyperlink" Target="mailto:marjut.reiman@ttl.fi" TargetMode="External"/><Relationship Id="rId1" Type="http://schemas.openxmlformats.org/officeDocument/2006/relationships/slideLayout" Target="../slideLayouts/slideLayout2.xml"/><Relationship Id="rId4" Type="http://schemas.openxmlformats.org/officeDocument/2006/relationships/hyperlink" Target="mailto:hannu.viitanen@luukku.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pbase.com/image/112686926" TargetMode="External"/><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geocities.com/jarmoholopainen/Spiders.html#Tege2" TargetMode="External"/><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hyperlink" Target="http://images.google.fi/images?svnum=10&amp;hl=fi&amp;lr=&amp;q=Clethrionomys+glareolus&amp;btnG=Hae" TargetMode="External"/><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 Id="rId5" Type="http://schemas.openxmlformats.org/officeDocument/2006/relationships/image" Target="../media/image40.jp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SeYJXkySg8o" TargetMode="External"/><Relationship Id="rId2" Type="http://schemas.openxmlformats.org/officeDocument/2006/relationships/hyperlink" Target="http://wanda.uef.fi/~holopain/stt/sttkok.htm#asunto" TargetMode="External"/><Relationship Id="rId1" Type="http://schemas.openxmlformats.org/officeDocument/2006/relationships/slideLayout" Target="../slideLayouts/slideLayout5.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pbase.com/holopain/image/65576204/original" TargetMode="External"/><Relationship Id="rId2" Type="http://schemas.openxmlformats.org/officeDocument/2006/relationships/hyperlink" Target="http://wanda.uef.fi/~holopain/stt/campodam.jpg" TargetMode="External"/><Relationship Id="rId1" Type="http://schemas.openxmlformats.org/officeDocument/2006/relationships/slideLayout" Target="../slideLayouts/slideLayout5.xml"/><Relationship Id="rId5" Type="http://schemas.openxmlformats.org/officeDocument/2006/relationships/image" Target="../media/image43.jpg"/><Relationship Id="rId4" Type="http://schemas.openxmlformats.org/officeDocument/2006/relationships/hyperlink" Target="http://www.pbase.com/holopain/image/65576206"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www.metla.fi/metinfo/metsienterveys/lajit_kansi/urgiga-n.htm"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kyamk.fi/~aaayl/havu.jpg" TargetMode="External"/><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wanda.uef.fi/~holopain/stt/Hylotrupes-bajulus4.jpg" TargetMode="External"/><Relationship Id="rId2" Type="http://schemas.openxmlformats.org/officeDocument/2006/relationships/hyperlink" Target="http://wanda.uef.fi/~holopain/stt/Hylotrupes-bajulus3.jpg" TargetMode="Externa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2" Type="http://schemas.openxmlformats.org/officeDocument/2006/relationships/hyperlink" Target="http://wanda.uef.fi/~holopain/stt/buprest.jpg"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anda.uef.fi/~holopain/stt/callid.jpg" TargetMode="Externa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hyperlink" Target="http://wanda.uef.fi/~holopain/stt/anobpunc.jpg"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hyperlink" Target="http://wanda.uef.fi/~holopain/stt/hadropnx.jpg"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www.pbase.com/holopain/image/21642794" TargetMode="External"/><Relationship Id="rId2" Type="http://schemas.openxmlformats.org/officeDocument/2006/relationships/hyperlink" Target="http://www.pbase.com/holopain/image/101526274" TargetMode="External"/><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anda.uef.fi/~holopain/stt/sttkok.htm#punkit" TargetMode="External"/><Relationship Id="rId7" Type="http://schemas.openxmlformats.org/officeDocument/2006/relationships/hyperlink" Target="http://wanda.uef.fi/~holopain/stt/sttkok.htm#elintarvike" TargetMode="External"/><Relationship Id="rId2" Type="http://schemas.openxmlformats.org/officeDocument/2006/relationships/hyperlink" Target="http://wanda.uef.fi/~holopain/stt/sttkok.htm#syopalaiset" TargetMode="External"/><Relationship Id="rId1" Type="http://schemas.openxmlformats.org/officeDocument/2006/relationships/slideLayout" Target="../slideLayouts/slideLayout2.xml"/><Relationship Id="rId6" Type="http://schemas.openxmlformats.org/officeDocument/2006/relationships/hyperlink" Target="http://wanda.uef.fi/~holopain/stt/sttkok.htm#puu" TargetMode="External"/><Relationship Id="rId5" Type="http://schemas.openxmlformats.org/officeDocument/2006/relationships/hyperlink" Target="http://wanda.uef.fi/~holopain/stt/sttkok.htm#asunto" TargetMode="External"/><Relationship Id="rId4" Type="http://schemas.openxmlformats.org/officeDocument/2006/relationships/hyperlink" Target="http://wanda.uef.fi/~holopain/stt/sttkok.htm#tekstiil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anda.uef.fi/~holopain/stt/sttkok.htm#syopalaiset"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anda.uef.fi/~holopain/stt/sttkok.htm#punkit"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smtClean="0"/>
              <a:t>1.13 SISÄTILOJEN TUHOLAISET</a:t>
            </a:r>
            <a:br>
              <a:rPr lang="fi-FI" dirty="0" smtClean="0"/>
            </a:br>
            <a:r>
              <a:rPr lang="fi-FI" sz="1800" dirty="0"/>
              <a:t>lähde: http://wanda.uef.fi/~holopain/stt/sttfrm.htm</a:t>
            </a:r>
          </a:p>
        </p:txBody>
      </p:sp>
      <p:sp>
        <p:nvSpPr>
          <p:cNvPr id="3" name="Alaotsikko 2"/>
          <p:cNvSpPr>
            <a:spLocks noGrp="1"/>
          </p:cNvSpPr>
          <p:nvPr>
            <p:ph type="subTitle" idx="1"/>
          </p:nvPr>
        </p:nvSpPr>
        <p:spPr/>
        <p:txBody>
          <a:bodyPr>
            <a:normAutofit/>
          </a:bodyPr>
          <a:lstStyle/>
          <a:p>
            <a:r>
              <a:rPr lang="fi-FI" dirty="0"/>
              <a:t>3</a:t>
            </a:r>
            <a:r>
              <a:rPr lang="fi-FI" dirty="0" smtClean="0"/>
              <a:t> H LUENTOJA +2 H HARJOITUSTÖITÄ</a:t>
            </a:r>
          </a:p>
          <a:p>
            <a:r>
              <a:rPr lang="fi-FI" smtClean="0"/>
              <a:t>3+40 DIAA</a:t>
            </a:r>
            <a:endParaRPr lang="fi-FI" dirty="0" smtClean="0"/>
          </a:p>
        </p:txBody>
      </p:sp>
    </p:spTree>
    <p:extLst>
      <p:ext uri="{BB962C8B-B14F-4D97-AF65-F5344CB8AC3E}">
        <p14:creationId xmlns:p14="http://schemas.microsoft.com/office/powerpoint/2010/main" val="3945591720"/>
      </p:ext>
    </p:extLst>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647352"/>
          </a:xfrm>
        </p:spPr>
        <p:txBody>
          <a:bodyPr/>
          <a:lstStyle/>
          <a:p>
            <a:r>
              <a:rPr lang="fi-FI" dirty="0"/>
              <a:t>3. </a:t>
            </a:r>
            <a:r>
              <a:rPr lang="fi-FI" dirty="0">
                <a:hlinkClick r:id="rId2"/>
              </a:rPr>
              <a:t>Tekstiilien ja turkisten </a:t>
            </a:r>
            <a:r>
              <a:rPr lang="fi-FI" dirty="0" smtClean="0">
                <a:hlinkClick r:id="rId2"/>
              </a:rPr>
              <a:t>tuholaiset</a:t>
            </a:r>
            <a:endParaRPr lang="fi-FI" dirty="0"/>
          </a:p>
        </p:txBody>
      </p:sp>
      <p:sp>
        <p:nvSpPr>
          <p:cNvPr id="3" name="Content Placeholder 2"/>
          <p:cNvSpPr>
            <a:spLocks noGrp="1"/>
          </p:cNvSpPr>
          <p:nvPr>
            <p:ph sz="half" idx="1"/>
          </p:nvPr>
        </p:nvSpPr>
        <p:spPr>
          <a:xfrm>
            <a:off x="539552" y="1268760"/>
            <a:ext cx="3888432" cy="4392489"/>
          </a:xfrm>
          <a:solidFill>
            <a:schemeClr val="tx2">
              <a:lumMod val="20000"/>
              <a:lumOff val="80000"/>
            </a:schemeClr>
          </a:solidFill>
        </p:spPr>
        <p:txBody>
          <a:bodyPr/>
          <a:lstStyle/>
          <a:p>
            <a:r>
              <a:rPr lang="fi-FI" sz="1800" dirty="0" smtClean="0"/>
              <a:t>Vaatekoi</a:t>
            </a:r>
          </a:p>
          <a:p>
            <a:r>
              <a:rPr lang="fi-FI" sz="1800" dirty="0" smtClean="0"/>
              <a:t>Turkiskoi</a:t>
            </a:r>
          </a:p>
          <a:p>
            <a:r>
              <a:rPr lang="fi-FI" sz="1800" dirty="0"/>
              <a:t>Tekstiilejä ja turkiksia vioittavat kovakuoriaislajit kuuluvat </a:t>
            </a:r>
            <a:r>
              <a:rPr lang="fi-FI" sz="1800" dirty="0" smtClean="0"/>
              <a:t>haaskakuoriaisiin (riesakuoriainen, outokuoriainen, museokuoriainen, ryijykuoriainen, vyöihrakuoriainen, pikkuturkiskuoriainen, vyöturkiskuoriainen, </a:t>
            </a:r>
            <a:r>
              <a:rPr lang="fi-FI" sz="1800" dirty="0" err="1" smtClean="0"/>
              <a:t>ruskoturiskuoriainen</a:t>
            </a:r>
            <a:r>
              <a:rPr lang="fi-FI" sz="1800" dirty="0" smtClean="0"/>
              <a:t>)</a:t>
            </a:r>
          </a:p>
          <a:p>
            <a:endParaRPr lang="fi-FI" dirty="0"/>
          </a:p>
        </p:txBody>
      </p:sp>
      <p:sp>
        <p:nvSpPr>
          <p:cNvPr id="4" name="Content Placeholder 3"/>
          <p:cNvSpPr>
            <a:spLocks noGrp="1"/>
          </p:cNvSpPr>
          <p:nvPr>
            <p:ph sz="half" idx="2"/>
          </p:nvPr>
        </p:nvSpPr>
        <p:spPr>
          <a:xfrm>
            <a:off x="4427984" y="1268761"/>
            <a:ext cx="3888929" cy="4392488"/>
          </a:xfrm>
          <a:solidFill>
            <a:schemeClr val="bg2"/>
          </a:solidFill>
        </p:spPr>
        <p:txBody>
          <a:bodyPr/>
          <a:lstStyle/>
          <a:p>
            <a:r>
              <a:rPr lang="fi-FI" sz="1800" dirty="0"/>
              <a:t>Kuoriaistoukkien </a:t>
            </a:r>
            <a:r>
              <a:rPr lang="fi-FI" sz="1800" dirty="0"/>
              <a:t>karvat voivat olla tärkeitä allergian ja astman </a:t>
            </a:r>
            <a:r>
              <a:rPr lang="fi-FI" sz="1800" dirty="0"/>
              <a:t>aiheuttajia.</a:t>
            </a:r>
          </a:p>
          <a:p>
            <a:r>
              <a:rPr lang="fi-FI" sz="1800" dirty="0"/>
              <a:t>Toukkien ja aikuisten kuoriaisten hävitys sekä huolellinen siivous poistavat oireita.</a:t>
            </a:r>
            <a:r>
              <a:rPr lang="fi-FI" dirty="0"/>
              <a:t/>
            </a:r>
            <a:br>
              <a:rPr lang="fi-FI" dirty="0"/>
            </a:br>
            <a:r>
              <a:rPr lang="fi-FI" dirty="0"/>
              <a:t/>
            </a:r>
            <a:br>
              <a:rPr lang="fi-FI" dirty="0"/>
            </a:br>
            <a:endParaRPr lang="fi-FI" dirty="0" smtClean="0"/>
          </a:p>
          <a:p>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620" y="3769678"/>
            <a:ext cx="1891572" cy="18915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4715464"/>
            <a:ext cx="1863747" cy="163946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3202" y="3212976"/>
            <a:ext cx="1705372" cy="1705372"/>
          </a:xfrm>
          <a:prstGeom prst="rect">
            <a:avLst/>
          </a:prstGeom>
        </p:spPr>
      </p:pic>
    </p:spTree>
    <p:extLst>
      <p:ext uri="{BB962C8B-B14F-4D97-AF65-F5344CB8AC3E}">
        <p14:creationId xmlns:p14="http://schemas.microsoft.com/office/powerpoint/2010/main" val="3402337245"/>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lstStyle/>
          <a:p>
            <a:r>
              <a:rPr lang="fi-FI" dirty="0"/>
              <a:t>4. </a:t>
            </a:r>
            <a:r>
              <a:rPr lang="fi-FI" dirty="0" smtClean="0">
                <a:hlinkClick r:id="rId2"/>
              </a:rPr>
              <a:t>Asuntovieraat</a:t>
            </a:r>
            <a:r>
              <a:rPr lang="fi-FI" dirty="0" smtClean="0"/>
              <a:t> </a:t>
            </a:r>
            <a:r>
              <a:rPr lang="fi-FI" dirty="0" smtClean="0"/>
              <a:t>				1/20</a:t>
            </a:r>
            <a:endParaRPr lang="fi-FI" dirty="0"/>
          </a:p>
        </p:txBody>
      </p:sp>
      <p:sp>
        <p:nvSpPr>
          <p:cNvPr id="3" name="Content Placeholder 2"/>
          <p:cNvSpPr>
            <a:spLocks noGrp="1"/>
          </p:cNvSpPr>
          <p:nvPr>
            <p:ph sz="half" idx="1"/>
          </p:nvPr>
        </p:nvSpPr>
        <p:spPr>
          <a:xfrm>
            <a:off x="395536" y="1268760"/>
            <a:ext cx="4752528" cy="4752629"/>
          </a:xfrm>
          <a:solidFill>
            <a:schemeClr val="tx2">
              <a:lumMod val="20000"/>
              <a:lumOff val="80000"/>
            </a:schemeClr>
          </a:solidFill>
        </p:spPr>
        <p:txBody>
          <a:bodyPr>
            <a:normAutofit/>
          </a:bodyPr>
          <a:lstStyle/>
          <a:p>
            <a:r>
              <a:rPr lang="fi-FI" sz="1800" dirty="0" smtClean="0"/>
              <a:t>Sokeritoukka</a:t>
            </a:r>
          </a:p>
          <a:p>
            <a:r>
              <a:rPr lang="fi-FI" sz="1800" dirty="0" smtClean="0"/>
              <a:t>Uunitoukka</a:t>
            </a:r>
          </a:p>
          <a:p>
            <a:r>
              <a:rPr lang="fi-FI" sz="1800" dirty="0" smtClean="0"/>
              <a:t>Kotisirkka</a:t>
            </a:r>
          </a:p>
          <a:p>
            <a:endParaRPr lang="fi-FI" sz="1800" dirty="0"/>
          </a:p>
          <a:p>
            <a:r>
              <a:rPr lang="fi-FI" sz="1800" dirty="0" err="1" smtClean="0"/>
              <a:t>Jäytiäiset</a:t>
            </a:r>
            <a:r>
              <a:rPr lang="fi-FI" sz="1800" dirty="0" smtClean="0"/>
              <a:t> (mm. tomutäit ja kirjatäit)</a:t>
            </a:r>
          </a:p>
          <a:p>
            <a:r>
              <a:rPr lang="fi-FI" sz="1800" dirty="0"/>
              <a:t>Ravinnokseen </a:t>
            </a:r>
            <a:r>
              <a:rPr lang="fi-FI" sz="1800" dirty="0" err="1"/>
              <a:t>jäytiäiset</a:t>
            </a:r>
            <a:r>
              <a:rPr lang="fi-FI" sz="1800" dirty="0"/>
              <a:t> käyttävät homesieniä</a:t>
            </a:r>
            <a:r>
              <a:rPr lang="fi-FI" sz="1800" dirty="0" smtClean="0"/>
              <a:t>.</a:t>
            </a:r>
          </a:p>
          <a:p>
            <a:r>
              <a:rPr lang="fi-FI" sz="1800" dirty="0"/>
              <a:t>Jos huoneistossa alkaa esiintyä runsaasti </a:t>
            </a:r>
            <a:r>
              <a:rPr lang="fi-FI" sz="1800" dirty="0" err="1"/>
              <a:t>jäytiäisiä</a:t>
            </a:r>
            <a:r>
              <a:rPr lang="fi-FI" sz="1800" dirty="0"/>
              <a:t> on aina syytä epäillä rakenteiden homevaurioita. Uusissa asunnoissa </a:t>
            </a:r>
            <a:r>
              <a:rPr lang="fi-FI" sz="1800" dirty="0" err="1" smtClean="0"/>
              <a:t>jäytiäisiä</a:t>
            </a:r>
            <a:r>
              <a:rPr lang="fi-FI" sz="1800" dirty="0" smtClean="0"/>
              <a:t> </a:t>
            </a:r>
            <a:r>
              <a:rPr lang="fi-FI" sz="1800" dirty="0"/>
              <a:t>voi esiintyä runsaasti niin kauan kuin rakenteista tuleva kosteus tarjoaa niille suotuisat elinolosuhteet. </a:t>
            </a:r>
            <a:r>
              <a:rPr lang="fi-FI" dirty="0"/>
              <a:t/>
            </a:r>
            <a:br>
              <a:rPr lang="fi-FI" dirty="0"/>
            </a:br>
            <a:endParaRPr lang="fi-FI" dirty="0" smtClean="0"/>
          </a:p>
          <a:p>
            <a:endParaRPr lang="fi-FI" dirty="0" smtClean="0"/>
          </a:p>
          <a:p>
            <a:endParaRPr lang="fi-FI" dirty="0"/>
          </a:p>
        </p:txBody>
      </p:sp>
      <p:sp>
        <p:nvSpPr>
          <p:cNvPr id="4" name="Content Placeholder 3"/>
          <p:cNvSpPr>
            <a:spLocks noGrp="1"/>
          </p:cNvSpPr>
          <p:nvPr>
            <p:ph sz="half" idx="2"/>
          </p:nvPr>
        </p:nvSpPr>
        <p:spPr>
          <a:xfrm>
            <a:off x="5148064" y="1268760"/>
            <a:ext cx="3528392" cy="4752629"/>
          </a:xfrm>
          <a:solidFill>
            <a:schemeClr val="bg2"/>
          </a:solidFill>
        </p:spPr>
        <p:txBody>
          <a:bodyPr>
            <a:normAutofit/>
          </a:bodyPr>
          <a:lstStyle/>
          <a:p>
            <a:r>
              <a:rPr lang="fi-FI" sz="1800" dirty="0" smtClean="0"/>
              <a:t>Sokeri- ja uunitoukkia voidaan </a:t>
            </a:r>
            <a:r>
              <a:rPr lang="fi-FI" sz="1800" dirty="0"/>
              <a:t>torjua </a:t>
            </a:r>
            <a:r>
              <a:rPr lang="fi-FI" sz="1800" dirty="0" err="1" smtClean="0"/>
              <a:t>pyretriinisumutteilla</a:t>
            </a:r>
            <a:r>
              <a:rPr lang="fi-FI" sz="1800" dirty="0"/>
              <a:t>,</a:t>
            </a:r>
            <a:r>
              <a:rPr lang="fi-FI" sz="1800" dirty="0" smtClean="0"/>
              <a:t> </a:t>
            </a:r>
            <a:r>
              <a:rPr lang="fi-FI" sz="1800" dirty="0"/>
              <a:t>jos niitä esiintyy haitaksi asti. </a:t>
            </a:r>
            <a:endParaRPr lang="fi-FI" sz="1800" dirty="0"/>
          </a:p>
          <a:p>
            <a:endParaRPr lang="fi-FI" sz="1800" dirty="0" smtClean="0"/>
          </a:p>
          <a:p>
            <a:r>
              <a:rPr lang="fi-FI" sz="1800" dirty="0" smtClean="0"/>
              <a:t>Jotkin </a:t>
            </a:r>
            <a:r>
              <a:rPr lang="fi-FI" sz="1800" dirty="0" err="1" smtClean="0"/>
              <a:t>jäytiäislajit</a:t>
            </a:r>
            <a:r>
              <a:rPr lang="fi-FI" sz="1800" dirty="0" smtClean="0"/>
              <a:t> </a:t>
            </a:r>
            <a:r>
              <a:rPr lang="fi-FI" sz="1800" dirty="0"/>
              <a:t>voivat aiheuttaa </a:t>
            </a:r>
            <a:r>
              <a:rPr lang="fi-FI" sz="1800" b="1" dirty="0">
                <a:hlinkClick r:id="rId3"/>
              </a:rPr>
              <a:t>allergiaa</a:t>
            </a:r>
            <a:r>
              <a:rPr lang="fi-FI" sz="1800" dirty="0"/>
              <a:t> atooppisille henkilöille.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1255718"/>
            <a:ext cx="1747845" cy="13081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3835143"/>
            <a:ext cx="3528392" cy="2164525"/>
          </a:xfrm>
          <a:prstGeom prst="rect">
            <a:avLst/>
          </a:prstGeom>
        </p:spPr>
      </p:pic>
    </p:spTree>
    <p:extLst>
      <p:ext uri="{BB962C8B-B14F-4D97-AF65-F5344CB8AC3E}">
        <p14:creationId xmlns:p14="http://schemas.microsoft.com/office/powerpoint/2010/main" val="542402599"/>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lstStyle/>
          <a:p>
            <a:r>
              <a:rPr lang="fi-FI" dirty="0"/>
              <a:t>4. </a:t>
            </a:r>
            <a:r>
              <a:rPr lang="fi-FI" dirty="0" smtClean="0">
                <a:hlinkClick r:id="rId2"/>
              </a:rPr>
              <a:t>Asuntovieraat</a:t>
            </a:r>
            <a:r>
              <a:rPr lang="fi-FI" dirty="0" smtClean="0"/>
              <a:t> </a:t>
            </a:r>
            <a:r>
              <a:rPr lang="fi-FI" dirty="0" smtClean="0"/>
              <a:t>				2</a:t>
            </a:r>
            <a:r>
              <a:rPr lang="fi-FI" dirty="0" smtClean="0"/>
              <a:t>/20</a:t>
            </a:r>
            <a:endParaRPr lang="fi-FI" dirty="0"/>
          </a:p>
        </p:txBody>
      </p:sp>
      <p:sp>
        <p:nvSpPr>
          <p:cNvPr id="3" name="Content Placeholder 2"/>
          <p:cNvSpPr>
            <a:spLocks noGrp="1"/>
          </p:cNvSpPr>
          <p:nvPr>
            <p:ph sz="half" idx="1"/>
          </p:nvPr>
        </p:nvSpPr>
        <p:spPr>
          <a:xfrm>
            <a:off x="395536" y="1268760"/>
            <a:ext cx="3096344" cy="4752629"/>
          </a:xfrm>
          <a:solidFill>
            <a:schemeClr val="tx2">
              <a:lumMod val="20000"/>
              <a:lumOff val="80000"/>
            </a:schemeClr>
          </a:solidFill>
        </p:spPr>
        <p:txBody>
          <a:bodyPr>
            <a:normAutofit/>
          </a:bodyPr>
          <a:lstStyle/>
          <a:p>
            <a:r>
              <a:rPr lang="fi-FI" sz="1800" dirty="0" smtClean="0"/>
              <a:t>Huonekärpänen</a:t>
            </a:r>
          </a:p>
          <a:p>
            <a:r>
              <a:rPr lang="fi-FI" sz="1800" dirty="0" smtClean="0"/>
              <a:t>Nautakärpänen</a:t>
            </a:r>
          </a:p>
          <a:p>
            <a:r>
              <a:rPr lang="fi-FI" sz="1800" dirty="0" smtClean="0"/>
              <a:t>Ullakkokärpänen</a:t>
            </a:r>
          </a:p>
          <a:p>
            <a:r>
              <a:rPr lang="fi-FI" sz="1800" dirty="0" smtClean="0"/>
              <a:t>Narsissikärpänen</a:t>
            </a:r>
          </a:p>
          <a:p>
            <a:r>
              <a:rPr lang="fi-FI" sz="1800" dirty="0" smtClean="0"/>
              <a:t>Ampiaisvieras</a:t>
            </a:r>
          </a:p>
          <a:p>
            <a:endParaRPr lang="fi-FI" sz="1800" dirty="0" smtClean="0"/>
          </a:p>
          <a:p>
            <a:endParaRPr lang="fi-FI" dirty="0" smtClean="0"/>
          </a:p>
          <a:p>
            <a:endParaRPr lang="fi-FI" dirty="0"/>
          </a:p>
        </p:txBody>
      </p:sp>
      <p:sp>
        <p:nvSpPr>
          <p:cNvPr id="4" name="Content Placeholder 3"/>
          <p:cNvSpPr>
            <a:spLocks noGrp="1"/>
          </p:cNvSpPr>
          <p:nvPr>
            <p:ph sz="half" idx="2"/>
          </p:nvPr>
        </p:nvSpPr>
        <p:spPr>
          <a:xfrm>
            <a:off x="3491880" y="1268760"/>
            <a:ext cx="4536504" cy="4752629"/>
          </a:xfrm>
          <a:solidFill>
            <a:schemeClr val="bg2"/>
          </a:solidFill>
        </p:spPr>
        <p:txBody>
          <a:bodyPr>
            <a:normAutofit/>
          </a:bodyPr>
          <a:lstStyle/>
          <a:p>
            <a:r>
              <a:rPr lang="fi-FI" sz="1800" dirty="0"/>
              <a:t>Aikuiset kärpäset tunkeutuvat sisätiloihin ja voivat tuoda imukärsässään ja jaloissaan lannassa olevia bakteereja elintarvikkeisiin. Lisäksi se tahraa ulosteillaan ikkunoita ja seiniä</a:t>
            </a:r>
            <a:r>
              <a:rPr lang="fi-FI" sz="1800" dirty="0" smtClean="0"/>
              <a:t>.</a:t>
            </a:r>
          </a:p>
          <a:p>
            <a:r>
              <a:rPr lang="fi-FI" sz="1800" dirty="0"/>
              <a:t>Asunnoissa ikkunoiden hyttysverkot estävät kärpästen sisäänpääsyn kesäaikaan. </a:t>
            </a:r>
            <a:endParaRPr lang="fi-FI" sz="1800" dirty="0" smtClean="0"/>
          </a:p>
          <a:p>
            <a:r>
              <a:rPr lang="fi-FI" sz="1800" dirty="0"/>
              <a:t>Aikuisten torjunnassa voidaan käyttää liimapyydyksiä, ruiskutteita ja </a:t>
            </a:r>
            <a:r>
              <a:rPr lang="fi-FI" sz="1800" dirty="0" err="1"/>
              <a:t>pyretriiniaerosoleja</a:t>
            </a:r>
            <a:r>
              <a:rPr lang="fi-FI" sz="1800" dirty="0"/>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963" y="3565073"/>
            <a:ext cx="3074917" cy="2456316"/>
          </a:xfrm>
          <a:prstGeom prst="rect">
            <a:avLst/>
          </a:prstGeom>
        </p:spPr>
      </p:pic>
    </p:spTree>
    <p:extLst>
      <p:ext uri="{BB962C8B-B14F-4D97-AF65-F5344CB8AC3E}">
        <p14:creationId xmlns:p14="http://schemas.microsoft.com/office/powerpoint/2010/main" val="534217402"/>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lstStyle/>
          <a:p>
            <a:r>
              <a:rPr lang="fi-FI" dirty="0"/>
              <a:t>4. </a:t>
            </a:r>
            <a:r>
              <a:rPr lang="fi-FI" dirty="0" smtClean="0">
                <a:hlinkClick r:id="rId2"/>
              </a:rPr>
              <a:t>Asuntovieraat</a:t>
            </a:r>
            <a:r>
              <a:rPr lang="fi-FI" dirty="0" smtClean="0"/>
              <a:t> </a:t>
            </a:r>
            <a:r>
              <a:rPr lang="fi-FI" dirty="0" smtClean="0"/>
              <a:t>				3/20</a:t>
            </a:r>
            <a:endParaRPr lang="fi-FI" dirty="0"/>
          </a:p>
        </p:txBody>
      </p:sp>
      <p:sp>
        <p:nvSpPr>
          <p:cNvPr id="3" name="Content Placeholder 2"/>
          <p:cNvSpPr>
            <a:spLocks noGrp="1"/>
          </p:cNvSpPr>
          <p:nvPr>
            <p:ph sz="half" idx="1"/>
          </p:nvPr>
        </p:nvSpPr>
        <p:spPr>
          <a:xfrm>
            <a:off x="395536" y="1268760"/>
            <a:ext cx="3888432" cy="4752629"/>
          </a:xfrm>
          <a:solidFill>
            <a:schemeClr val="tx2">
              <a:lumMod val="20000"/>
              <a:lumOff val="80000"/>
            </a:schemeClr>
          </a:solidFill>
        </p:spPr>
        <p:txBody>
          <a:bodyPr>
            <a:normAutofit/>
          </a:bodyPr>
          <a:lstStyle/>
          <a:p>
            <a:r>
              <a:rPr lang="fi-FI" sz="1800" dirty="0" smtClean="0"/>
              <a:t>Banaanikärpänen voi </a:t>
            </a:r>
            <a:r>
              <a:rPr lang="fi-FI" sz="1800" dirty="0"/>
              <a:t>lennellä asunnossa, jos on tullut pilaantuneiden hedelmien mukana tai hedelmäntähteitä on unohtunut pilaantumaan. </a:t>
            </a:r>
            <a:endParaRPr lang="fi-FI" sz="1800" dirty="0" smtClean="0"/>
          </a:p>
          <a:p>
            <a:r>
              <a:rPr lang="fi-FI" sz="1800" dirty="0" smtClean="0"/>
              <a:t>Lehtimiinaajat (salaatin mukana)</a:t>
            </a:r>
          </a:p>
          <a:p>
            <a:r>
              <a:rPr lang="fi-FI" sz="1800" dirty="0" smtClean="0"/>
              <a:t>Syysolkikärpänen. </a:t>
            </a:r>
            <a:r>
              <a:rPr lang="fi-FI" sz="1800" dirty="0"/>
              <a:t>Laji ei aiheuta vahinkoa, mutta on kiusallinen </a:t>
            </a:r>
            <a:r>
              <a:rPr lang="fi-FI" sz="1800" dirty="0" smtClean="0"/>
              <a:t>parveillessaan </a:t>
            </a:r>
            <a:r>
              <a:rPr lang="fi-FI" sz="1800" dirty="0"/>
              <a:t>ajoittain miljoonien yksilöiden parvessa</a:t>
            </a:r>
            <a:endParaRPr lang="fi-FI" sz="1800" dirty="0" smtClean="0"/>
          </a:p>
          <a:p>
            <a:endParaRPr lang="fi-FI" dirty="0" smtClean="0"/>
          </a:p>
          <a:p>
            <a:endParaRPr lang="fi-FI" dirty="0" smtClean="0"/>
          </a:p>
          <a:p>
            <a:endParaRPr lang="fi-FI" dirty="0"/>
          </a:p>
        </p:txBody>
      </p:sp>
      <p:sp>
        <p:nvSpPr>
          <p:cNvPr id="4" name="Content Placeholder 3"/>
          <p:cNvSpPr>
            <a:spLocks noGrp="1"/>
          </p:cNvSpPr>
          <p:nvPr>
            <p:ph sz="half" idx="2"/>
          </p:nvPr>
        </p:nvSpPr>
        <p:spPr>
          <a:xfrm>
            <a:off x="4283968" y="1268760"/>
            <a:ext cx="4392488" cy="4752629"/>
          </a:xfrm>
          <a:solidFill>
            <a:schemeClr val="bg2"/>
          </a:solidFill>
        </p:spPr>
        <p:txBody>
          <a:bodyPr>
            <a:normAutofit/>
          </a:bodyPr>
          <a:lstStyle/>
          <a:p>
            <a:r>
              <a:rPr lang="fi-FI" sz="1800" dirty="0"/>
              <a:t>Sopivat lisääntymispaikat kuten hedelmien kuoret ja muut ruuan poistettava asunnosta. Lentäviä aikuisia voi pyydystää </a:t>
            </a:r>
            <a:r>
              <a:rPr lang="fi-FI" sz="1800" b="1" dirty="0" smtClean="0">
                <a:hlinkClick r:id="rId3"/>
              </a:rPr>
              <a:t>pyydysastiaan</a:t>
            </a:r>
            <a:r>
              <a:rPr lang="fi-FI" sz="1800" b="1" dirty="0" smtClean="0"/>
              <a:t>.</a:t>
            </a:r>
            <a:endParaRPr lang="fi-FI" sz="18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0746" y="2702632"/>
            <a:ext cx="2203140" cy="146876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5101" y="2708920"/>
            <a:ext cx="1752719" cy="2924944"/>
          </a:xfrm>
          <a:prstGeom prst="rect">
            <a:avLst/>
          </a:prstGeom>
        </p:spPr>
      </p:pic>
    </p:spTree>
    <p:extLst>
      <p:ext uri="{BB962C8B-B14F-4D97-AF65-F5344CB8AC3E}">
        <p14:creationId xmlns:p14="http://schemas.microsoft.com/office/powerpoint/2010/main" val="818367896"/>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lstStyle/>
          <a:p>
            <a:r>
              <a:rPr lang="fi-FI" dirty="0"/>
              <a:t>4. </a:t>
            </a:r>
            <a:r>
              <a:rPr lang="fi-FI" dirty="0" smtClean="0">
                <a:hlinkClick r:id="rId2"/>
              </a:rPr>
              <a:t>Asuntovieraat</a:t>
            </a:r>
            <a:r>
              <a:rPr lang="fi-FI" dirty="0" smtClean="0"/>
              <a:t> </a:t>
            </a:r>
            <a:r>
              <a:rPr lang="fi-FI" dirty="0" smtClean="0"/>
              <a:t>				4</a:t>
            </a:r>
            <a:r>
              <a:rPr lang="fi-FI" dirty="0" smtClean="0"/>
              <a:t>/20</a:t>
            </a:r>
            <a:endParaRPr lang="fi-FI" dirty="0"/>
          </a:p>
        </p:txBody>
      </p:sp>
      <p:sp>
        <p:nvSpPr>
          <p:cNvPr id="3" name="Content Placeholder 2"/>
          <p:cNvSpPr>
            <a:spLocks noGrp="1"/>
          </p:cNvSpPr>
          <p:nvPr>
            <p:ph sz="half" idx="1"/>
          </p:nvPr>
        </p:nvSpPr>
        <p:spPr>
          <a:xfrm>
            <a:off x="395536" y="1268760"/>
            <a:ext cx="3888432" cy="4752629"/>
          </a:xfrm>
          <a:solidFill>
            <a:schemeClr val="tx2">
              <a:lumMod val="20000"/>
              <a:lumOff val="80000"/>
            </a:schemeClr>
          </a:solidFill>
        </p:spPr>
        <p:txBody>
          <a:bodyPr>
            <a:normAutofit/>
          </a:bodyPr>
          <a:lstStyle/>
          <a:p>
            <a:endParaRPr lang="fi-FI" dirty="0" smtClean="0"/>
          </a:p>
          <a:p>
            <a:r>
              <a:rPr lang="fi-FI" dirty="0" smtClean="0"/>
              <a:t>Harsosääski. </a:t>
            </a:r>
            <a:r>
              <a:rPr lang="fi-FI" dirty="0"/>
              <a:t>Yleensä </a:t>
            </a:r>
            <a:r>
              <a:rPr lang="fi-FI" dirty="0" smtClean="0"/>
              <a:t>näistä </a:t>
            </a:r>
            <a:r>
              <a:rPr lang="fi-FI" dirty="0"/>
              <a:t>ei ole haittaa asunnoissa</a:t>
            </a:r>
            <a:r>
              <a:rPr lang="fi-FI" dirty="0" smtClean="0"/>
              <a:t>.</a:t>
            </a:r>
            <a:endParaRPr lang="fi-FI" dirty="0" smtClean="0"/>
          </a:p>
          <a:p>
            <a:r>
              <a:rPr lang="fi-FI" dirty="0" smtClean="0"/>
              <a:t>Sienisääsket, voivat kulkeutua sienten mukana sisätiloihin.</a:t>
            </a:r>
          </a:p>
          <a:p>
            <a:r>
              <a:rPr lang="fi-FI" dirty="0" smtClean="0"/>
              <a:t>Surviaissääsket voivat elää vesijohtoverkostoissa toukkina.</a:t>
            </a:r>
          </a:p>
          <a:p>
            <a:r>
              <a:rPr lang="fi-FI" dirty="0" smtClean="0"/>
              <a:t>Perhossääsket voivat lisääntyä viemäreissä.</a:t>
            </a:r>
          </a:p>
          <a:p>
            <a:endParaRPr lang="fi-FI" dirty="0"/>
          </a:p>
        </p:txBody>
      </p:sp>
      <p:sp>
        <p:nvSpPr>
          <p:cNvPr id="4" name="Content Placeholder 3"/>
          <p:cNvSpPr>
            <a:spLocks noGrp="1"/>
          </p:cNvSpPr>
          <p:nvPr>
            <p:ph sz="half" idx="2"/>
          </p:nvPr>
        </p:nvSpPr>
        <p:spPr>
          <a:xfrm>
            <a:off x="4283968" y="1268760"/>
            <a:ext cx="4392488" cy="4752629"/>
          </a:xfrm>
          <a:solidFill>
            <a:schemeClr val="bg2"/>
          </a:solidFill>
        </p:spPr>
        <p:txBody>
          <a:bodyPr>
            <a:normAutofit/>
          </a:bodyPr>
          <a:lstStyle/>
          <a:p>
            <a:endParaRPr lang="fi-FI" dirty="0" smtClean="0"/>
          </a:p>
          <a:p>
            <a:r>
              <a:rPr lang="fi-FI" dirty="0" smtClean="0"/>
              <a:t>Kasvihuoneissa </a:t>
            </a:r>
            <a:r>
              <a:rPr lang="fi-FI" dirty="0"/>
              <a:t>sääskiä pyydystetään keltaisilla liimalevyillä.</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535" y="3824258"/>
            <a:ext cx="2324719" cy="17945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2229" y="3824258"/>
            <a:ext cx="2929508" cy="2197131"/>
          </a:xfrm>
          <a:prstGeom prst="rect">
            <a:avLst/>
          </a:prstGeom>
        </p:spPr>
      </p:pic>
    </p:spTree>
    <p:extLst>
      <p:ext uri="{BB962C8B-B14F-4D97-AF65-F5344CB8AC3E}">
        <p14:creationId xmlns:p14="http://schemas.microsoft.com/office/powerpoint/2010/main" val="2192148312"/>
      </p:ext>
    </p:extLst>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normAutofit fontScale="90000"/>
          </a:bodyPr>
          <a:lstStyle/>
          <a:p>
            <a:r>
              <a:rPr lang="fi-FI" dirty="0"/>
              <a:t>4. </a:t>
            </a:r>
            <a:r>
              <a:rPr lang="fi-FI" dirty="0" smtClean="0">
                <a:hlinkClick r:id="rId2"/>
              </a:rPr>
              <a:t>Asuntovieraat</a:t>
            </a:r>
            <a:r>
              <a:rPr lang="fi-FI" dirty="0" smtClean="0"/>
              <a:t> </a:t>
            </a:r>
            <a:r>
              <a:rPr lang="fi-FI" dirty="0"/>
              <a:t>/ kovakuoriaiset	 </a:t>
            </a:r>
            <a:r>
              <a:rPr lang="fi-FI" dirty="0" smtClean="0"/>
              <a:t>	5/20</a:t>
            </a:r>
            <a:endParaRPr lang="fi-FI" dirty="0"/>
          </a:p>
        </p:txBody>
      </p:sp>
      <p:sp>
        <p:nvSpPr>
          <p:cNvPr id="3" name="Content Placeholder 2"/>
          <p:cNvSpPr>
            <a:spLocks noGrp="1"/>
          </p:cNvSpPr>
          <p:nvPr>
            <p:ph sz="half" idx="1"/>
          </p:nvPr>
        </p:nvSpPr>
        <p:spPr>
          <a:xfrm>
            <a:off x="395536" y="1268760"/>
            <a:ext cx="4392488" cy="4752629"/>
          </a:xfrm>
          <a:solidFill>
            <a:schemeClr val="tx2">
              <a:lumMod val="20000"/>
              <a:lumOff val="80000"/>
            </a:schemeClr>
          </a:solidFill>
        </p:spPr>
        <p:txBody>
          <a:bodyPr>
            <a:normAutofit/>
          </a:bodyPr>
          <a:lstStyle/>
          <a:p>
            <a:r>
              <a:rPr lang="fi-FI" dirty="0" smtClean="0"/>
              <a:t>Varaslesiäinen on nykyisin harvoin haitallinen. Toukka voi kaivautua lahoon puuhun koteloitumaan.</a:t>
            </a:r>
          </a:p>
          <a:p>
            <a:endParaRPr lang="fi-FI" dirty="0" smtClean="0"/>
          </a:p>
          <a:p>
            <a:r>
              <a:rPr lang="fi-FI" dirty="0" smtClean="0"/>
              <a:t>Messinkikuoriainen on melko </a:t>
            </a:r>
            <a:r>
              <a:rPr lang="fi-FI" dirty="0"/>
              <a:t>harvinainen. Esiintyy usein lahoavassa ja homehtuneessa kasvimateriaalissa, </a:t>
            </a:r>
            <a:r>
              <a:rPr lang="fi-FI" dirty="0" smtClean="0"/>
              <a:t>jossa </a:t>
            </a:r>
            <a:r>
              <a:rPr lang="fi-FI" dirty="0"/>
              <a:t>voi lisääntyä ja ilmaantua esim. kellarista asuinhuoneisiin</a:t>
            </a:r>
            <a:r>
              <a:rPr lang="fi-FI" dirty="0" smtClean="0"/>
              <a:t>.</a:t>
            </a:r>
          </a:p>
          <a:p>
            <a:endParaRPr lang="fi-FI" dirty="0"/>
          </a:p>
        </p:txBody>
      </p:sp>
      <p:sp>
        <p:nvSpPr>
          <p:cNvPr id="4" name="Content Placeholder 3"/>
          <p:cNvSpPr>
            <a:spLocks noGrp="1"/>
          </p:cNvSpPr>
          <p:nvPr>
            <p:ph sz="half" idx="2"/>
          </p:nvPr>
        </p:nvSpPr>
        <p:spPr>
          <a:xfrm>
            <a:off x="4788024" y="1268760"/>
            <a:ext cx="3888432" cy="4752629"/>
          </a:xfrm>
          <a:solidFill>
            <a:schemeClr val="bg2"/>
          </a:solidFill>
        </p:spPr>
        <p:txBody>
          <a:bodyPr>
            <a:normAutofit/>
          </a:bodyPr>
          <a:lstStyle/>
          <a:p>
            <a:endParaRPr lang="fi-FI" dirty="0" smtClean="0"/>
          </a:p>
          <a:p>
            <a:endParaRPr lang="fi-FI" dirty="0"/>
          </a:p>
          <a:p>
            <a:endParaRPr lang="fi-FI" dirty="0" smtClean="0"/>
          </a:p>
          <a:p>
            <a:r>
              <a:rPr lang="fi-FI" dirty="0" smtClean="0"/>
              <a:t>Lisääntymispaikkojen </a:t>
            </a:r>
            <a:r>
              <a:rPr lang="fi-FI" dirty="0"/>
              <a:t>siivous ja puhdistus. Tarvittaessa </a:t>
            </a:r>
            <a:r>
              <a:rPr lang="fi-FI" dirty="0" err="1"/>
              <a:t>pyretriinisumutteet</a:t>
            </a:r>
            <a:r>
              <a:rPr lang="fi-FI" dirty="0"/>
              <a:t>.</a:t>
            </a:r>
            <a:endParaRPr lang="fi-FI"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301" y="3455566"/>
            <a:ext cx="3411796" cy="2568842"/>
          </a:xfrm>
          <a:prstGeom prst="rect">
            <a:avLst/>
          </a:prstGeom>
        </p:spPr>
      </p:pic>
    </p:spTree>
    <p:extLst>
      <p:ext uri="{BB962C8B-B14F-4D97-AF65-F5344CB8AC3E}">
        <p14:creationId xmlns:p14="http://schemas.microsoft.com/office/powerpoint/2010/main" val="4055515446"/>
      </p:ext>
    </p:extLst>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normAutofit fontScale="90000"/>
          </a:bodyPr>
          <a:lstStyle/>
          <a:p>
            <a:r>
              <a:rPr lang="fi-FI" dirty="0"/>
              <a:t>4. </a:t>
            </a:r>
            <a:r>
              <a:rPr lang="fi-FI" dirty="0" smtClean="0">
                <a:hlinkClick r:id="rId2"/>
              </a:rPr>
              <a:t>Asuntovieraat</a:t>
            </a:r>
            <a:r>
              <a:rPr lang="fi-FI" dirty="0" smtClean="0"/>
              <a:t> </a:t>
            </a:r>
            <a:r>
              <a:rPr lang="fi-FI" dirty="0"/>
              <a:t>/ kovakuoriaiset 	 </a:t>
            </a:r>
            <a:r>
              <a:rPr lang="fi-FI" dirty="0" smtClean="0"/>
              <a:t>	6/20 </a:t>
            </a:r>
            <a:endParaRPr lang="fi-FI" dirty="0"/>
          </a:p>
        </p:txBody>
      </p:sp>
      <p:sp>
        <p:nvSpPr>
          <p:cNvPr id="3" name="Content Placeholder 2"/>
          <p:cNvSpPr>
            <a:spLocks noGrp="1"/>
          </p:cNvSpPr>
          <p:nvPr>
            <p:ph sz="half" idx="1"/>
          </p:nvPr>
        </p:nvSpPr>
        <p:spPr>
          <a:xfrm>
            <a:off x="395536" y="1268760"/>
            <a:ext cx="5184576" cy="4752629"/>
          </a:xfrm>
          <a:solidFill>
            <a:schemeClr val="tx2">
              <a:lumMod val="20000"/>
              <a:lumOff val="80000"/>
            </a:schemeClr>
          </a:solidFill>
        </p:spPr>
        <p:txBody>
          <a:bodyPr>
            <a:normAutofit/>
          </a:bodyPr>
          <a:lstStyle/>
          <a:p>
            <a:r>
              <a:rPr lang="fi-FI" sz="1800" dirty="0" smtClean="0"/>
              <a:t>Ns. homekuoriaiset (salasyöjät, luihukuoriaiset, </a:t>
            </a:r>
            <a:r>
              <a:rPr lang="fi-FI" sz="1800" dirty="0" err="1" smtClean="0"/>
              <a:t>närviäiset</a:t>
            </a:r>
            <a:r>
              <a:rPr lang="fi-FI" sz="1800" dirty="0" smtClean="0"/>
              <a:t>)</a:t>
            </a:r>
          </a:p>
          <a:p>
            <a:r>
              <a:rPr lang="fi-FI" sz="1800" dirty="0"/>
              <a:t>Toukat ja aikuiset käyttävät ravintonaan homesienten rihmastoja ja itiöitä. Luonnossa tavattavia homekuoriaisia ilmaantuu paikalle, jos rakennukseen tulee kosteusvaurioita. Niiden esiintymiseen on kiinnitettävä huomiota, koska ne voivat indikoida esim. piilossa olevaa putkivuotoa, joka on johtanut homekasvustojen muodostumiseen. Homekuoriaisia voi myös ilmaantua tiloihin joissa kuivataan kasveja tai hedelmiä, jos kuivatus olosuhteet ovat niin kosteat, että hometta pääsee muodostumaan.</a:t>
            </a:r>
            <a:endParaRPr lang="fi-FI" sz="1800" dirty="0" smtClean="0"/>
          </a:p>
          <a:p>
            <a:endParaRPr lang="fi-FI" dirty="0" smtClean="0"/>
          </a:p>
          <a:p>
            <a:endParaRPr lang="fi-FI" dirty="0"/>
          </a:p>
        </p:txBody>
      </p:sp>
      <p:sp>
        <p:nvSpPr>
          <p:cNvPr id="4" name="Content Placeholder 3"/>
          <p:cNvSpPr>
            <a:spLocks noGrp="1"/>
          </p:cNvSpPr>
          <p:nvPr>
            <p:ph sz="half" idx="2"/>
          </p:nvPr>
        </p:nvSpPr>
        <p:spPr>
          <a:xfrm>
            <a:off x="5580112" y="1268760"/>
            <a:ext cx="3096344" cy="4752629"/>
          </a:xfrm>
          <a:solidFill>
            <a:schemeClr val="bg2"/>
          </a:solidFill>
        </p:spPr>
        <p:txBody>
          <a:bodyPr>
            <a:normAutofit/>
          </a:bodyPr>
          <a:lstStyle/>
          <a:p>
            <a:r>
              <a:rPr lang="fi-FI" sz="1800" dirty="0" smtClean="0"/>
              <a:t>Kun </a:t>
            </a:r>
            <a:r>
              <a:rPr lang="fi-FI" sz="1800" dirty="0"/>
              <a:t>homeet ja niiden muodostumista aiheuttava tekijä poistetaan, häviävät kuoriaisetkin melko pian. </a:t>
            </a:r>
            <a:endParaRPr lang="fi-FI" sz="1800" dirty="0" smtClean="0"/>
          </a:p>
        </p:txBody>
      </p:sp>
    </p:spTree>
    <p:extLst>
      <p:ext uri="{BB962C8B-B14F-4D97-AF65-F5344CB8AC3E}">
        <p14:creationId xmlns:p14="http://schemas.microsoft.com/office/powerpoint/2010/main" val="1463074776"/>
      </p:ext>
    </p:extLst>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lstStyle/>
          <a:p>
            <a:r>
              <a:rPr lang="fi-FI" dirty="0"/>
              <a:t>4. </a:t>
            </a:r>
            <a:r>
              <a:rPr lang="fi-FI" dirty="0" smtClean="0">
                <a:hlinkClick r:id="rId2"/>
              </a:rPr>
              <a:t>Asuntovieraat</a:t>
            </a:r>
            <a:r>
              <a:rPr lang="fi-FI" dirty="0" smtClean="0"/>
              <a:t> </a:t>
            </a:r>
            <a:r>
              <a:rPr lang="fi-FI" dirty="0"/>
              <a:t>/ kovakuoriaiset 	 </a:t>
            </a:r>
            <a:r>
              <a:rPr lang="fi-FI" dirty="0" smtClean="0"/>
              <a:t>7/20 </a:t>
            </a:r>
            <a:endParaRPr lang="fi-FI" dirty="0"/>
          </a:p>
        </p:txBody>
      </p:sp>
      <p:sp>
        <p:nvSpPr>
          <p:cNvPr id="3" name="Content Placeholder 2"/>
          <p:cNvSpPr>
            <a:spLocks noGrp="1"/>
          </p:cNvSpPr>
          <p:nvPr>
            <p:ph sz="half" idx="1"/>
          </p:nvPr>
        </p:nvSpPr>
        <p:spPr>
          <a:xfrm>
            <a:off x="395536" y="1268760"/>
            <a:ext cx="5184576" cy="4752629"/>
          </a:xfrm>
          <a:solidFill>
            <a:schemeClr val="tx2">
              <a:lumMod val="20000"/>
              <a:lumOff val="80000"/>
            </a:schemeClr>
          </a:solidFill>
        </p:spPr>
        <p:txBody>
          <a:bodyPr>
            <a:normAutofit fontScale="92500" lnSpcReduction="10000"/>
          </a:bodyPr>
          <a:lstStyle/>
          <a:p>
            <a:r>
              <a:rPr lang="fi-FI" sz="1900" b="1" dirty="0" smtClean="0"/>
              <a:t>Kuusentähtikirjaaja</a:t>
            </a:r>
            <a:r>
              <a:rPr lang="fi-FI" sz="1900" dirty="0" smtClean="0"/>
              <a:t> </a:t>
            </a:r>
            <a:r>
              <a:rPr lang="fi-FI" sz="1900" dirty="0"/>
              <a:t>elää kaarnan alla kuusen latvaosissa ja oksissa ja syö tähtimäisiä kuvioita </a:t>
            </a:r>
            <a:r>
              <a:rPr lang="fi-FI" sz="1900" dirty="0" smtClean="0"/>
              <a:t>nilaan.</a:t>
            </a:r>
          </a:p>
          <a:p>
            <a:r>
              <a:rPr lang="fi-FI" sz="1900" dirty="0"/>
              <a:t>Parveilevia aikuisia voi löytyä sisätiloista, etenkin ikkunalaudoilta talvella ja keväällä, jos huoneessa säilytetään esim. kuorimattomia kuusenoksia takkapuina. Kaarnan alle koteloituneet kuoriaiset kuoriutuvat ja lentävät valoa kohden</a:t>
            </a:r>
            <a:r>
              <a:rPr lang="fi-FI" sz="1900" dirty="0" smtClean="0"/>
              <a:t>.</a:t>
            </a:r>
          </a:p>
          <a:p>
            <a:r>
              <a:rPr lang="fi-FI" sz="1900" b="1" dirty="0" smtClean="0"/>
              <a:t>Katkosiipijäärä</a:t>
            </a:r>
            <a:r>
              <a:rPr lang="fi-FI" sz="1900" dirty="0" smtClean="0"/>
              <a:t> </a:t>
            </a:r>
            <a:r>
              <a:rPr lang="fi-FI" sz="1900" dirty="0"/>
              <a:t>elää kuusen kaarnan alla. Takkapuiden mukana voi tulla sisätiloihin oksia, joissa on talvehtivia koteloita. Kevättalvella aikuisia voi kuoriutua polttopuista sisätiloihin. Harvemmin tavattu kaarnallisissa rakennuspuussa. Useimmiten kuoriaisia havaitaan </a:t>
            </a:r>
            <a:r>
              <a:rPr lang="fi-FI" sz="1900" dirty="0" smtClean="0"/>
              <a:t>ikkunalaudoilla.</a:t>
            </a:r>
            <a:r>
              <a:rPr lang="fi-FI" sz="1900" dirty="0"/>
              <a:t/>
            </a:r>
            <a:br>
              <a:rPr lang="fi-FI" sz="1900" dirty="0"/>
            </a:br>
            <a:endParaRPr lang="fi-FI" sz="1900" dirty="0" smtClean="0"/>
          </a:p>
          <a:p>
            <a:endParaRPr lang="fi-FI" dirty="0"/>
          </a:p>
        </p:txBody>
      </p:sp>
      <p:sp>
        <p:nvSpPr>
          <p:cNvPr id="4" name="Content Placeholder 3"/>
          <p:cNvSpPr>
            <a:spLocks noGrp="1"/>
          </p:cNvSpPr>
          <p:nvPr>
            <p:ph sz="half" idx="2"/>
          </p:nvPr>
        </p:nvSpPr>
        <p:spPr>
          <a:xfrm>
            <a:off x="5580112" y="1268760"/>
            <a:ext cx="3096344" cy="4752629"/>
          </a:xfrm>
          <a:solidFill>
            <a:schemeClr val="bg2"/>
          </a:solidFill>
        </p:spPr>
        <p:txBody>
          <a:bodyPr>
            <a:normAutofit fontScale="92500" lnSpcReduction="10000"/>
          </a:bodyPr>
          <a:lstStyle/>
          <a:p>
            <a:endParaRPr lang="fi-FI" dirty="0" smtClean="0"/>
          </a:p>
          <a:p>
            <a:endParaRPr lang="fi-FI" dirty="0" smtClean="0"/>
          </a:p>
          <a:p>
            <a:endParaRPr lang="fi-FI" dirty="0" smtClean="0"/>
          </a:p>
          <a:p>
            <a:endParaRPr lang="fi-FI" dirty="0"/>
          </a:p>
          <a:p>
            <a:endParaRPr lang="fi-FI" dirty="0" smtClean="0"/>
          </a:p>
          <a:p>
            <a:r>
              <a:rPr lang="fi-FI" sz="1900" dirty="0" smtClean="0"/>
              <a:t>Ei </a:t>
            </a:r>
            <a:r>
              <a:rPr lang="fi-FI" sz="1900" dirty="0"/>
              <a:t>vaadi torjuntaa eikä aiheuta tuhoja sisätiloissa. Kuolleet kuoriaiset kerätään pois </a:t>
            </a:r>
            <a:r>
              <a:rPr lang="fi-FI" sz="1900" dirty="0" smtClean="0"/>
              <a:t>ikkunalaudoilta.</a:t>
            </a:r>
            <a:endParaRPr lang="fi-FI" sz="1900" dirty="0"/>
          </a:p>
          <a:p>
            <a:endParaRPr lang="fi-FI" sz="1900" dirty="0" smtClean="0"/>
          </a:p>
          <a:p>
            <a:r>
              <a:rPr lang="fi-FI" sz="1900" dirty="0" smtClean="0"/>
              <a:t>Ei </a:t>
            </a:r>
            <a:r>
              <a:rPr lang="fi-FI" sz="1900" dirty="0"/>
              <a:t>tarvetta torjuntaan. Kuoriaiset voi kerätä ja päästää luontoon. Aikuiset syövät kukkien siitepölyä.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4568" y="1268760"/>
            <a:ext cx="2112847" cy="1477342"/>
          </a:xfrm>
          <a:prstGeom prst="rect">
            <a:avLst/>
          </a:prstGeom>
        </p:spPr>
      </p:pic>
    </p:spTree>
    <p:extLst>
      <p:ext uri="{BB962C8B-B14F-4D97-AF65-F5344CB8AC3E}">
        <p14:creationId xmlns:p14="http://schemas.microsoft.com/office/powerpoint/2010/main" val="2122330336"/>
      </p:ext>
    </p:extLst>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lstStyle/>
          <a:p>
            <a:r>
              <a:rPr lang="fi-FI" dirty="0"/>
              <a:t>4. </a:t>
            </a:r>
            <a:r>
              <a:rPr lang="fi-FI" dirty="0" smtClean="0">
                <a:hlinkClick r:id="rId2"/>
              </a:rPr>
              <a:t>Asuntovieraat</a:t>
            </a:r>
            <a:r>
              <a:rPr lang="fi-FI" dirty="0" smtClean="0"/>
              <a:t> </a:t>
            </a:r>
            <a:r>
              <a:rPr lang="fi-FI" dirty="0"/>
              <a:t>/ muurahaiset	 </a:t>
            </a:r>
            <a:r>
              <a:rPr lang="fi-FI" dirty="0" smtClean="0"/>
              <a:t>8/20 </a:t>
            </a:r>
            <a:endParaRPr lang="fi-FI" dirty="0"/>
          </a:p>
        </p:txBody>
      </p:sp>
      <p:sp>
        <p:nvSpPr>
          <p:cNvPr id="3" name="Content Placeholder 2"/>
          <p:cNvSpPr>
            <a:spLocks noGrp="1"/>
          </p:cNvSpPr>
          <p:nvPr>
            <p:ph sz="half" idx="1"/>
          </p:nvPr>
        </p:nvSpPr>
        <p:spPr>
          <a:xfrm>
            <a:off x="395536" y="1268760"/>
            <a:ext cx="5184576" cy="4752629"/>
          </a:xfrm>
          <a:solidFill>
            <a:schemeClr val="tx2">
              <a:lumMod val="20000"/>
              <a:lumOff val="80000"/>
            </a:schemeClr>
          </a:solidFill>
        </p:spPr>
        <p:txBody>
          <a:bodyPr>
            <a:normAutofit/>
          </a:bodyPr>
          <a:lstStyle/>
          <a:p>
            <a:r>
              <a:rPr lang="fi-FI" sz="1800" dirty="0" smtClean="0"/>
              <a:t>Mauriainen eli  sokerimuurahainen.</a:t>
            </a:r>
          </a:p>
          <a:p>
            <a:r>
              <a:rPr lang="fi-FI" sz="1800" b="1" dirty="0">
                <a:hlinkClick r:id="rId3"/>
              </a:rPr>
              <a:t>P</a:t>
            </a:r>
            <a:r>
              <a:rPr lang="fi-FI" sz="1800" b="1" dirty="0" smtClean="0">
                <a:hlinkClick r:id="rId3"/>
              </a:rPr>
              <a:t>esät</a:t>
            </a:r>
            <a:r>
              <a:rPr lang="fi-FI" sz="1800" dirty="0" smtClean="0"/>
              <a:t> </a:t>
            </a:r>
            <a:r>
              <a:rPr lang="fi-FI" sz="1800" dirty="0"/>
              <a:t>ovat usein maassa esim. kivien alla tai seinän vieressä. Keväisin lumien sulaessa työläiset usein eksyvät sisätiloihin ravintoa hakiessaan ja mahdollisesti lämpimän sisäilman houkuttelemina. </a:t>
            </a:r>
            <a:endParaRPr lang="fi-FI" sz="1800" dirty="0" smtClean="0"/>
          </a:p>
          <a:p>
            <a:r>
              <a:rPr lang="fi-FI" sz="1800" dirty="0"/>
              <a:t>Sopivan ravintokohteen löytyessä esim. ruokakomerosta, tieto asiasta kulkee pian pesään paikalle saattaa ilmaantua satoja muurahaisia</a:t>
            </a:r>
            <a:r>
              <a:rPr lang="fi-FI" sz="1800" dirty="0" smtClean="0"/>
              <a:t>.</a:t>
            </a:r>
          </a:p>
          <a:p>
            <a:r>
              <a:rPr lang="fi-FI" sz="1800" dirty="0"/>
              <a:t>Runsaana esiintyessään ne voivat pilata elintarvikkeita.</a:t>
            </a:r>
          </a:p>
        </p:txBody>
      </p:sp>
      <p:sp>
        <p:nvSpPr>
          <p:cNvPr id="4" name="Content Placeholder 3"/>
          <p:cNvSpPr>
            <a:spLocks noGrp="1"/>
          </p:cNvSpPr>
          <p:nvPr>
            <p:ph sz="half" idx="2"/>
          </p:nvPr>
        </p:nvSpPr>
        <p:spPr>
          <a:xfrm>
            <a:off x="5580112" y="1268760"/>
            <a:ext cx="3096344" cy="4752629"/>
          </a:xfrm>
          <a:solidFill>
            <a:schemeClr val="bg2"/>
          </a:solidFill>
        </p:spPr>
        <p:txBody>
          <a:bodyPr>
            <a:normAutofit/>
          </a:bodyPr>
          <a:lstStyle/>
          <a:p>
            <a:r>
              <a:rPr lang="fi-FI" sz="1800" dirty="0"/>
              <a:t>Muurahaisten sisääntuloreitit kannattaa tukkia. Sisätiloista ne voidaan torjua aerosolivalmisteilla tai syöteillä. Rakennusten läheisyydessä olevat muurahaispesät voidaan rikkoa. </a:t>
            </a:r>
            <a:endParaRPr lang="fi-FI" sz="1800" dirty="0" smtClean="0"/>
          </a:p>
        </p:txBody>
      </p:sp>
    </p:spTree>
    <p:extLst>
      <p:ext uri="{BB962C8B-B14F-4D97-AF65-F5344CB8AC3E}">
        <p14:creationId xmlns:p14="http://schemas.microsoft.com/office/powerpoint/2010/main" val="167130675"/>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lstStyle/>
          <a:p>
            <a:r>
              <a:rPr lang="fi-FI" dirty="0"/>
              <a:t>4. </a:t>
            </a:r>
            <a:r>
              <a:rPr lang="fi-FI" dirty="0" smtClean="0">
                <a:hlinkClick r:id="rId2"/>
              </a:rPr>
              <a:t>Asuntovieraat</a:t>
            </a:r>
            <a:r>
              <a:rPr lang="fi-FI" dirty="0" smtClean="0"/>
              <a:t> </a:t>
            </a:r>
            <a:r>
              <a:rPr lang="fi-FI" dirty="0"/>
              <a:t>/ perhoset	</a:t>
            </a:r>
            <a:r>
              <a:rPr lang="fi-FI" dirty="0" smtClean="0"/>
              <a:t>	 9/20</a:t>
            </a:r>
            <a:endParaRPr lang="fi-FI" dirty="0"/>
          </a:p>
        </p:txBody>
      </p:sp>
      <p:sp>
        <p:nvSpPr>
          <p:cNvPr id="3" name="Content Placeholder 2"/>
          <p:cNvSpPr>
            <a:spLocks noGrp="1"/>
          </p:cNvSpPr>
          <p:nvPr>
            <p:ph sz="half" idx="1"/>
          </p:nvPr>
        </p:nvSpPr>
        <p:spPr>
          <a:xfrm>
            <a:off x="395536" y="1268760"/>
            <a:ext cx="5184576" cy="4752629"/>
          </a:xfrm>
          <a:solidFill>
            <a:schemeClr val="tx2">
              <a:lumMod val="20000"/>
              <a:lumOff val="80000"/>
            </a:schemeClr>
          </a:solidFill>
        </p:spPr>
        <p:txBody>
          <a:bodyPr>
            <a:normAutofit/>
          </a:bodyPr>
          <a:lstStyle/>
          <a:p>
            <a:r>
              <a:rPr lang="fi-FI" sz="1800" dirty="0" smtClean="0"/>
              <a:t>Huoneyökkönen, </a:t>
            </a:r>
            <a:r>
              <a:rPr lang="fi-FI" sz="1800" dirty="0"/>
              <a:t>jonka toukka elää heinillä ja kaisloilla ja se syö myös kuivia korsia. Aikuisia ja toukkia tavataan sisätiloista. Aikuisia tavataan luonnossa kesäaikaan mutta sisätiloissa muulloinkin. Toukkien nuoruusasteet elävät kasviravinnolla, mutta voivat isompana tunkeutua sisätiloihin ja syödä esim. leivänmuruja</a:t>
            </a:r>
            <a:r>
              <a:rPr lang="fi-FI" sz="1800" dirty="0" smtClean="0"/>
              <a:t>.</a:t>
            </a:r>
          </a:p>
          <a:p>
            <a:r>
              <a:rPr lang="fi-FI" sz="1800" dirty="0"/>
              <a:t>Toukat saattavat elää mm. leivänmuruilla sisätiloissa, mutta mitään vakavampaa vahinkoa ne eivät Suomessa aiheuta.</a:t>
            </a:r>
            <a:endParaRPr lang="fi-FI" sz="1800" dirty="0" smtClean="0"/>
          </a:p>
          <a:p>
            <a:endParaRPr lang="fi-FI" dirty="0"/>
          </a:p>
        </p:txBody>
      </p:sp>
      <p:sp>
        <p:nvSpPr>
          <p:cNvPr id="4" name="Content Placeholder 3"/>
          <p:cNvSpPr>
            <a:spLocks noGrp="1"/>
          </p:cNvSpPr>
          <p:nvPr>
            <p:ph sz="half" idx="2"/>
          </p:nvPr>
        </p:nvSpPr>
        <p:spPr>
          <a:xfrm>
            <a:off x="5580112" y="1268760"/>
            <a:ext cx="3096344" cy="4752629"/>
          </a:xfrm>
          <a:solidFill>
            <a:schemeClr val="bg2"/>
          </a:solidFill>
        </p:spPr>
        <p:txBody>
          <a:bodyPr>
            <a:normAutofit/>
          </a:bodyPr>
          <a:lstStyle/>
          <a:p>
            <a:r>
              <a:rPr lang="fi-FI" sz="1800" dirty="0"/>
              <a:t>Sisään tulleet toukat voidaan kerätä ja viedä ulos.</a:t>
            </a:r>
            <a:endParaRPr lang="fi-FI" sz="18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8085" y="2420888"/>
            <a:ext cx="2900397" cy="2177231"/>
          </a:xfrm>
          <a:prstGeom prst="rect">
            <a:avLst/>
          </a:prstGeom>
        </p:spPr>
      </p:pic>
    </p:spTree>
    <p:extLst>
      <p:ext uri="{BB962C8B-B14F-4D97-AF65-F5344CB8AC3E}">
        <p14:creationId xmlns:p14="http://schemas.microsoft.com/office/powerpoint/2010/main" val="3452656262"/>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000" dirty="0">
                <a:solidFill>
                  <a:srgbClr val="44697D"/>
                </a:solidFill>
              </a:rPr>
              <a:t>Saatteeksi opetusmateriaalin käyttöön</a:t>
            </a:r>
            <a:endParaRPr lang="fi-FI" sz="2000" dirty="0"/>
          </a:p>
        </p:txBody>
      </p:sp>
      <p:sp>
        <p:nvSpPr>
          <p:cNvPr id="3" name="Content Placeholder 2"/>
          <p:cNvSpPr>
            <a:spLocks noGrp="1"/>
          </p:cNvSpPr>
          <p:nvPr>
            <p:ph idx="1"/>
          </p:nvPr>
        </p:nvSpPr>
        <p:spPr/>
        <p:txBody>
          <a:bodyPr>
            <a:normAutofit/>
          </a:bodyPr>
          <a:lstStyle/>
          <a:p>
            <a:r>
              <a:rPr lang="fi-FI" sz="1000" dirty="0" smtClean="0"/>
              <a:t>Opetusmateriaalin keskeisessä osassa ovat rakennuksissa esiintyvät biologiset epäpuhtaudet. Yksittäiset luennot käsittelevät mm. mikrobiologian perusasioita, homeita ja lahoja, erilaisten rakennusten tavanomaisia </a:t>
            </a:r>
            <a:r>
              <a:rPr lang="fi-FI" sz="1000" dirty="0" err="1" smtClean="0"/>
              <a:t>mikrobistoja</a:t>
            </a:r>
            <a:r>
              <a:rPr lang="fi-FI" sz="1000" dirty="0" smtClean="0"/>
              <a:t>, mikrobien ja erilaisten mikrobiepäpuhtauksien näytteenotto- ja analysointimenetelmiä sekä tulkintaohjeita. Mikrobit ovat esimerkkinä Sisäympäristön tutkimukset ja raportointi –osuudessa. Opetusmateriaali </a:t>
            </a:r>
            <a:r>
              <a:rPr lang="fi-FI" sz="1000" dirty="0"/>
              <a:t>sisältää </a:t>
            </a:r>
            <a:r>
              <a:rPr lang="fi-FI" sz="1000" dirty="0" smtClean="0"/>
              <a:t>lisäksi yleistä </a:t>
            </a:r>
            <a:r>
              <a:rPr lang="fi-FI" sz="1000" dirty="0"/>
              <a:t>tietoa </a:t>
            </a:r>
            <a:r>
              <a:rPr lang="fi-FI" sz="1000" dirty="0" smtClean="0"/>
              <a:t>sisäympäristöstä, kemiallisista epäpuhtauksista, terveydellisen merkityksen arvioinnista, sisäilman </a:t>
            </a:r>
            <a:r>
              <a:rPr lang="fi-FI" sz="1000" dirty="0"/>
              <a:t>laadun </a:t>
            </a:r>
            <a:r>
              <a:rPr lang="fi-FI" sz="1000" dirty="0" smtClean="0"/>
              <a:t>hallinnasta korjausprosessissa sekä sisäilmasto-ongelmien hallinnasta yhteistyönä. </a:t>
            </a:r>
            <a:endParaRPr lang="fi-FI" sz="1000" dirty="0"/>
          </a:p>
          <a:p>
            <a:endParaRPr lang="fi-FI" sz="1000" dirty="0"/>
          </a:p>
          <a:p>
            <a:r>
              <a:rPr lang="fi-FI" sz="1000" dirty="0" smtClean="0"/>
              <a:t>Materiaali </a:t>
            </a:r>
            <a:r>
              <a:rPr lang="fi-FI" sz="1000" dirty="0"/>
              <a:t>on tarkoitettu oppilaitosten käyttöön ja sitä voidaan hyödyntää sekä täydennys- että tutkintokoulutuksissa, jotka pätevöittävät kosteus- ja homevaurioiden korjaushankkeissa mukana olevia asiantuntijoita (rakennusterveysasiantuntijat, sisäilma-asiantuntijat, kuntotutkijat, korjaussuunnittelijat ja korjaustyönjohtajat). Opetusmateriaalia voidaan hyödyntää kokonaisuutena tai yksittäisinä aihealueina. Jos materiaalista käytetään yksittäisiä sivuja tai taulukoita, on materiaalin alkuperäinen lähde aina ilmoitettava.</a:t>
            </a:r>
          </a:p>
          <a:p>
            <a:endParaRPr lang="fi-FI" sz="1000" dirty="0"/>
          </a:p>
          <a:p>
            <a:r>
              <a:rPr lang="fi-FI" sz="1000" dirty="0" smtClean="0"/>
              <a:t>Opetusmateriaali </a:t>
            </a:r>
            <a:r>
              <a:rPr lang="fi-FI" sz="1000" dirty="0"/>
              <a:t>on </a:t>
            </a:r>
            <a:r>
              <a:rPr lang="fi-FI" sz="1000" dirty="0" smtClean="0"/>
              <a:t>tehty </a:t>
            </a:r>
            <a:r>
              <a:rPr lang="fi-FI" sz="1000" dirty="0"/>
              <a:t>kosteus- ja hometalkoiden </a:t>
            </a:r>
            <a:r>
              <a:rPr lang="fi-FI" sz="1000" dirty="0" smtClean="0"/>
              <a:t>käyttöön. </a:t>
            </a:r>
            <a:r>
              <a:rPr lang="fi-FI" sz="1000" dirty="0"/>
              <a:t>Opetusmateriaalin </a:t>
            </a:r>
            <a:r>
              <a:rPr lang="fi-FI" sz="1000" dirty="0" smtClean="0"/>
              <a:t>sisältöä ovat koonneet ja muokanneet  ja siitä vastaavat Marjut Reiman Työterveyslaitoksesta, Anne Hyvärinen Terveyden- ja hyvinvoinnin laitokselta sekä Hannu Viitanen.</a:t>
            </a:r>
            <a:endParaRPr lang="fi-FI" sz="1000" dirty="0"/>
          </a:p>
          <a:p>
            <a:endParaRPr lang="fi-FI" sz="1000" dirty="0"/>
          </a:p>
          <a:p>
            <a:r>
              <a:rPr lang="fi-FI" sz="1000" dirty="0"/>
              <a:t>Aineiston sisältöä saa muokata vain </a:t>
            </a:r>
            <a:r>
              <a:rPr lang="fi-FI" sz="1000" dirty="0" smtClean="0"/>
              <a:t>tekijöiden </a:t>
            </a:r>
            <a:r>
              <a:rPr lang="fi-FI" sz="1000" dirty="0"/>
              <a:t>luvalla. Opetusmateriaalissa mahdollisesti olevista virheistä tai puutteista toivotaan palautetta suoraan </a:t>
            </a:r>
            <a:r>
              <a:rPr lang="fi-FI" sz="1000" dirty="0" smtClean="0"/>
              <a:t>tekijöille. </a:t>
            </a:r>
            <a:r>
              <a:rPr lang="fi-FI" sz="1000" dirty="0"/>
              <a:t>Asialliset ja yksilöidyt korjausehdotukset huomioidaan seuraavan päivityksen yhteydessä.</a:t>
            </a:r>
          </a:p>
          <a:p>
            <a:endParaRPr lang="fi-FI" sz="1000" dirty="0"/>
          </a:p>
          <a:p>
            <a:pPr marL="273050" lvl="1" indent="0">
              <a:buNone/>
            </a:pPr>
            <a:r>
              <a:rPr lang="fi-FI" sz="1000" dirty="0"/>
              <a:t>Lisätietoa / palautteet</a:t>
            </a:r>
            <a:r>
              <a:rPr lang="fi-FI" sz="1000" dirty="0" smtClean="0"/>
              <a:t>:</a:t>
            </a:r>
          </a:p>
          <a:p>
            <a:pPr marL="273050" lvl="1" indent="0">
              <a:buNone/>
            </a:pPr>
            <a:endParaRPr lang="fi-FI" sz="1000" dirty="0"/>
          </a:p>
          <a:p>
            <a:pPr marL="273050" lvl="1" indent="0">
              <a:buNone/>
            </a:pPr>
            <a:r>
              <a:rPr lang="fi-FI" sz="1000" dirty="0" smtClean="0"/>
              <a:t>Marjut Reiman	Anne Hyvärinen		Hannu Viitanen</a:t>
            </a:r>
          </a:p>
          <a:p>
            <a:pPr marL="273050" lvl="1" indent="0">
              <a:buNone/>
            </a:pPr>
            <a:r>
              <a:rPr lang="fi-FI" sz="1000" dirty="0" smtClean="0">
                <a:hlinkClick r:id="rId2"/>
              </a:rPr>
              <a:t>marjut.reiman@ttl.fi</a:t>
            </a:r>
            <a:r>
              <a:rPr lang="fi-FI" sz="1000" dirty="0" smtClean="0"/>
              <a:t>	</a:t>
            </a:r>
            <a:r>
              <a:rPr lang="fi-FI" sz="1000" dirty="0" smtClean="0">
                <a:hlinkClick r:id="rId3"/>
              </a:rPr>
              <a:t>anne.hyvarinen@thl.fi</a:t>
            </a:r>
            <a:r>
              <a:rPr lang="fi-FI" sz="1000" dirty="0" smtClean="0"/>
              <a:t>	</a:t>
            </a:r>
            <a:r>
              <a:rPr lang="fi-FI" sz="1000" dirty="0" smtClean="0">
                <a:hlinkClick r:id="rId4"/>
              </a:rPr>
              <a:t>hannu.viitanen@luukku.com</a:t>
            </a:r>
            <a:endParaRPr lang="fi-FI" sz="1000" dirty="0" smtClean="0"/>
          </a:p>
          <a:p>
            <a:pPr marL="273050" lvl="1" indent="0">
              <a:buNone/>
            </a:pPr>
            <a:endParaRPr lang="fi-FI" sz="1000" dirty="0"/>
          </a:p>
          <a:p>
            <a:pPr marL="0" indent="0">
              <a:buNone/>
            </a:pPr>
            <a:endParaRPr lang="fi-FI" sz="1000" dirty="0"/>
          </a:p>
          <a:p>
            <a:endParaRPr lang="fi-FI" dirty="0"/>
          </a:p>
        </p:txBody>
      </p:sp>
    </p:spTree>
    <p:extLst>
      <p:ext uri="{BB962C8B-B14F-4D97-AF65-F5344CB8AC3E}">
        <p14:creationId xmlns:p14="http://schemas.microsoft.com/office/powerpoint/2010/main" val="1145615434"/>
      </p:ext>
    </p:extLst>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normAutofit fontScale="90000"/>
          </a:bodyPr>
          <a:lstStyle/>
          <a:p>
            <a:r>
              <a:rPr lang="fi-FI" dirty="0"/>
              <a:t>4. </a:t>
            </a:r>
            <a:r>
              <a:rPr lang="fi-FI" dirty="0" smtClean="0">
                <a:hlinkClick r:id="rId2"/>
              </a:rPr>
              <a:t>Asuntovieraat</a:t>
            </a:r>
            <a:r>
              <a:rPr lang="fi-FI" dirty="0" smtClean="0"/>
              <a:t> </a:t>
            </a:r>
            <a:r>
              <a:rPr lang="fi-FI" dirty="0"/>
              <a:t>/ perhoset		 </a:t>
            </a:r>
            <a:r>
              <a:rPr lang="fi-FI" dirty="0" smtClean="0"/>
              <a:t>10/20</a:t>
            </a:r>
            <a:endParaRPr lang="fi-FI" dirty="0"/>
          </a:p>
        </p:txBody>
      </p:sp>
      <p:sp>
        <p:nvSpPr>
          <p:cNvPr id="3" name="Content Placeholder 2"/>
          <p:cNvSpPr>
            <a:spLocks noGrp="1"/>
          </p:cNvSpPr>
          <p:nvPr>
            <p:ph sz="half" idx="1"/>
          </p:nvPr>
        </p:nvSpPr>
        <p:spPr>
          <a:xfrm>
            <a:off x="395536" y="1268760"/>
            <a:ext cx="5184576" cy="4752629"/>
          </a:xfrm>
          <a:solidFill>
            <a:schemeClr val="tx2">
              <a:lumMod val="20000"/>
              <a:lumOff val="80000"/>
            </a:schemeClr>
          </a:solidFill>
        </p:spPr>
        <p:txBody>
          <a:bodyPr>
            <a:normAutofit/>
          </a:bodyPr>
          <a:lstStyle/>
          <a:p>
            <a:r>
              <a:rPr lang="fi-FI" sz="1800" dirty="0" smtClean="0"/>
              <a:t>Pesäkoisa</a:t>
            </a:r>
          </a:p>
          <a:p>
            <a:r>
              <a:rPr lang="fi-FI" sz="1800" dirty="0"/>
              <a:t>Toukka on mehiläisten, ampiaisten ja kimalaisten pesäloinen, joka syö pesissä orgaanista jätettä, vahaa ja saattaa joskus tuhota toukkiakin. Koteloitumaan toukat tulevat pesän ulkopuolella ja usein niitä tavataan sisätiloissa. Toukat koteloituvat jopa sadan yksilön ryhmänä ja silkkiset </a:t>
            </a:r>
            <a:r>
              <a:rPr lang="fi-FI" sz="1800" b="1" dirty="0">
                <a:hlinkClick r:id="rId3"/>
              </a:rPr>
              <a:t>kotelokopat</a:t>
            </a:r>
            <a:r>
              <a:rPr lang="fi-FI" sz="1800" dirty="0"/>
              <a:t> voivat kiinnittyä hyvin </a:t>
            </a:r>
            <a:r>
              <a:rPr lang="fi-FI" sz="1800" dirty="0" err="1"/>
              <a:t>tiiviksi</a:t>
            </a:r>
            <a:r>
              <a:rPr lang="fi-FI" sz="1800" dirty="0"/>
              <a:t> ja vaikeasti alustastaan irrotettavaksi muodostelmaksi. Osittain toukat voivat kaivautua esim. seinän eristelevyyn ja siten aiheuttaa vähäistä vahinkoa. </a:t>
            </a:r>
          </a:p>
        </p:txBody>
      </p:sp>
      <p:sp>
        <p:nvSpPr>
          <p:cNvPr id="4" name="Content Placeholder 3"/>
          <p:cNvSpPr>
            <a:spLocks noGrp="1"/>
          </p:cNvSpPr>
          <p:nvPr>
            <p:ph sz="half" idx="2"/>
          </p:nvPr>
        </p:nvSpPr>
        <p:spPr>
          <a:xfrm>
            <a:off x="5580112" y="1268760"/>
            <a:ext cx="3096344" cy="4752629"/>
          </a:xfrm>
          <a:solidFill>
            <a:schemeClr val="bg2"/>
          </a:solidFill>
        </p:spPr>
        <p:txBody>
          <a:bodyPr>
            <a:normAutofit/>
          </a:bodyPr>
          <a:lstStyle/>
          <a:p>
            <a:r>
              <a:rPr lang="fi-FI" sz="1800" dirty="0" smtClean="0"/>
              <a:t>Ampiaispesien </a:t>
            </a:r>
            <a:r>
              <a:rPr lang="fi-FI" sz="1800" dirty="0"/>
              <a:t>poistaminen rakennuksista estää toukkien tunkeutumisen sisätiloihin.</a:t>
            </a:r>
            <a:endParaRPr lang="fi-FI" sz="180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3356992"/>
            <a:ext cx="3041915" cy="2281436"/>
          </a:xfrm>
          <a:prstGeom prst="rect">
            <a:avLst/>
          </a:prstGeom>
        </p:spPr>
      </p:pic>
    </p:spTree>
    <p:extLst>
      <p:ext uri="{BB962C8B-B14F-4D97-AF65-F5344CB8AC3E}">
        <p14:creationId xmlns:p14="http://schemas.microsoft.com/office/powerpoint/2010/main" val="990755499"/>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normAutofit fontScale="90000"/>
          </a:bodyPr>
          <a:lstStyle/>
          <a:p>
            <a:r>
              <a:rPr lang="fi-FI" dirty="0"/>
              <a:t>4. </a:t>
            </a:r>
            <a:r>
              <a:rPr lang="fi-FI" dirty="0" smtClean="0">
                <a:hlinkClick r:id="rId2"/>
              </a:rPr>
              <a:t>Asuntovieraat</a:t>
            </a:r>
            <a:r>
              <a:rPr lang="fi-FI" dirty="0" smtClean="0"/>
              <a:t> </a:t>
            </a:r>
            <a:r>
              <a:rPr lang="fi-FI" dirty="0"/>
              <a:t>/ pihtihäntäiset	 </a:t>
            </a:r>
            <a:r>
              <a:rPr lang="fi-FI" dirty="0" smtClean="0"/>
              <a:t>	11/20 </a:t>
            </a:r>
            <a:endParaRPr lang="fi-FI" dirty="0"/>
          </a:p>
        </p:txBody>
      </p:sp>
      <p:sp>
        <p:nvSpPr>
          <p:cNvPr id="3" name="Content Placeholder 2"/>
          <p:cNvSpPr>
            <a:spLocks noGrp="1"/>
          </p:cNvSpPr>
          <p:nvPr>
            <p:ph sz="half" idx="1"/>
          </p:nvPr>
        </p:nvSpPr>
        <p:spPr>
          <a:xfrm>
            <a:off x="395536" y="1268760"/>
            <a:ext cx="5184576" cy="4752629"/>
          </a:xfrm>
          <a:solidFill>
            <a:schemeClr val="tx2">
              <a:lumMod val="20000"/>
              <a:lumOff val="80000"/>
            </a:schemeClr>
          </a:solidFill>
        </p:spPr>
        <p:txBody>
          <a:bodyPr>
            <a:normAutofit/>
          </a:bodyPr>
          <a:lstStyle/>
          <a:p>
            <a:r>
              <a:rPr lang="fi-FI" sz="1800" dirty="0" smtClean="0"/>
              <a:t>Isopihtihäntä</a:t>
            </a:r>
          </a:p>
          <a:p>
            <a:r>
              <a:rPr lang="fi-FI" sz="1800" dirty="0"/>
              <a:t>Liikkeellä yleensä öisin ja tavataan mm. komposteissa ja lehtikarikkeen seassa. Kaikkiruokaisena laji on ihmisen kannalta hyödyllinen saalistamalla kasvituholaisia, mutta saattaa joskus nakerrella esim. koristekasvien nuppuja ja saada hieman vahinkoakin aikaan. Sisätiloihin laji yleensä eksyy syksyisin suojaa </a:t>
            </a:r>
            <a:r>
              <a:rPr lang="fi-FI" sz="1800" dirty="0" smtClean="0"/>
              <a:t>etsiessään.</a:t>
            </a:r>
            <a:endParaRPr lang="fi-FI" sz="1800" dirty="0"/>
          </a:p>
        </p:txBody>
      </p:sp>
      <p:sp>
        <p:nvSpPr>
          <p:cNvPr id="4" name="Content Placeholder 3"/>
          <p:cNvSpPr>
            <a:spLocks noGrp="1"/>
          </p:cNvSpPr>
          <p:nvPr>
            <p:ph sz="half" idx="2"/>
          </p:nvPr>
        </p:nvSpPr>
        <p:spPr>
          <a:xfrm>
            <a:off x="5580112" y="1268760"/>
            <a:ext cx="3096344" cy="4752629"/>
          </a:xfrm>
          <a:solidFill>
            <a:schemeClr val="bg2"/>
          </a:solidFill>
        </p:spPr>
        <p:txBody>
          <a:bodyPr>
            <a:normAutofit/>
          </a:bodyPr>
          <a:lstStyle/>
          <a:p>
            <a:pPr marL="0" indent="0">
              <a:buNone/>
            </a:pPr>
            <a:r>
              <a:rPr lang="fi-FI" sz="1800" dirty="0" smtClean="0"/>
              <a:t>Sisätiloihin </a:t>
            </a:r>
            <a:r>
              <a:rPr lang="fi-FI" sz="1800" dirty="0" smtClean="0"/>
              <a:t>tulleet yksilöt on </a:t>
            </a:r>
            <a:r>
              <a:rPr lang="fi-FI" sz="1800" dirty="0"/>
              <a:t>parasta ohjata takaisin luontoon jatkamaan työtään. </a:t>
            </a:r>
            <a:endParaRPr lang="fi-FI" sz="1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276872"/>
            <a:ext cx="2812610" cy="2088530"/>
          </a:xfrm>
          <a:prstGeom prst="rect">
            <a:avLst/>
          </a:prstGeom>
        </p:spPr>
      </p:pic>
    </p:spTree>
    <p:extLst>
      <p:ext uri="{BB962C8B-B14F-4D97-AF65-F5344CB8AC3E}">
        <p14:creationId xmlns:p14="http://schemas.microsoft.com/office/powerpoint/2010/main" val="4204921863"/>
      </p:ext>
    </p:extLst>
  </p:cSld>
  <p:clrMapOvr>
    <a:masterClrMapping/>
  </p:clrMapOvr>
  <p:transition spd="med">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normAutofit fontScale="90000"/>
          </a:bodyPr>
          <a:lstStyle/>
          <a:p>
            <a:r>
              <a:rPr lang="fi-FI" dirty="0"/>
              <a:t>4. </a:t>
            </a:r>
            <a:r>
              <a:rPr lang="fi-FI" dirty="0" smtClean="0">
                <a:hlinkClick r:id="rId2"/>
              </a:rPr>
              <a:t>Asuntovieraat</a:t>
            </a:r>
            <a:r>
              <a:rPr lang="fi-FI" dirty="0" smtClean="0"/>
              <a:t> </a:t>
            </a:r>
            <a:r>
              <a:rPr lang="fi-FI" dirty="0"/>
              <a:t>/ hämähäkit		</a:t>
            </a:r>
            <a:r>
              <a:rPr lang="fi-FI" dirty="0" smtClean="0"/>
              <a:t>12/20 </a:t>
            </a:r>
            <a:endParaRPr lang="fi-FI" dirty="0"/>
          </a:p>
        </p:txBody>
      </p:sp>
      <p:sp>
        <p:nvSpPr>
          <p:cNvPr id="3" name="Content Placeholder 2"/>
          <p:cNvSpPr>
            <a:spLocks noGrp="1"/>
          </p:cNvSpPr>
          <p:nvPr>
            <p:ph sz="half" idx="1"/>
          </p:nvPr>
        </p:nvSpPr>
        <p:spPr>
          <a:xfrm>
            <a:off x="395536" y="1268760"/>
            <a:ext cx="5184576" cy="4752629"/>
          </a:xfrm>
          <a:solidFill>
            <a:schemeClr val="tx2">
              <a:lumMod val="20000"/>
              <a:lumOff val="80000"/>
            </a:schemeClr>
          </a:solidFill>
        </p:spPr>
        <p:txBody>
          <a:bodyPr>
            <a:normAutofit/>
          </a:bodyPr>
          <a:lstStyle/>
          <a:p>
            <a:r>
              <a:rPr lang="fi-FI" sz="1600" dirty="0" smtClean="0"/>
              <a:t>Huonehämähäkki </a:t>
            </a:r>
            <a:r>
              <a:rPr lang="fi-FI" sz="1600" dirty="0" smtClean="0"/>
              <a:t>eli kotihämähäkki </a:t>
            </a:r>
            <a:r>
              <a:rPr lang="fi-FI" sz="1600" dirty="0"/>
              <a:t>tekee nurkkauksiin vaakatasoon verkkonsa, johon se pyydystää kärpäsiä ja muita hyönteisiä. Verkoissa olevat jätteet ilmaisevat, mitä tuholaisia huoneessa mahdollisesti esiintyy. </a:t>
            </a:r>
            <a:endParaRPr lang="fi-FI" sz="1600" dirty="0" smtClean="0"/>
          </a:p>
          <a:p>
            <a:r>
              <a:rPr lang="fi-FI" sz="1600" dirty="0" smtClean="0"/>
              <a:t>Satunnaisesti myös muita, esim. juoksuhämähäkkejä ja hyppyhämähäkkejä.</a:t>
            </a:r>
          </a:p>
          <a:p>
            <a:r>
              <a:rPr lang="fi-FI" sz="1600" dirty="0"/>
              <a:t>Kaikilla hämähäkeillä on myrkkyleuat, </a:t>
            </a:r>
            <a:r>
              <a:rPr lang="fi-FI" sz="1600" b="1" dirty="0" err="1">
                <a:hlinkClick r:id="rId3"/>
              </a:rPr>
              <a:t>kelikerit</a:t>
            </a:r>
            <a:r>
              <a:rPr lang="fi-FI" sz="1600" dirty="0"/>
              <a:t>, mutta useimmat Suomessa elävät hämähäkit eivät yleensä ole myrkyllisiä, eivätkä </a:t>
            </a:r>
            <a:r>
              <a:rPr lang="fi-FI" sz="1600" dirty="0" smtClean="0"/>
              <a:t>purennallaan </a:t>
            </a:r>
            <a:r>
              <a:rPr lang="fi-FI" sz="1600" dirty="0"/>
              <a:t>saa ihmisen ihoa rikki.</a:t>
            </a:r>
          </a:p>
        </p:txBody>
      </p:sp>
      <p:sp>
        <p:nvSpPr>
          <p:cNvPr id="4" name="Content Placeholder 3"/>
          <p:cNvSpPr>
            <a:spLocks noGrp="1"/>
          </p:cNvSpPr>
          <p:nvPr>
            <p:ph sz="half" idx="2"/>
          </p:nvPr>
        </p:nvSpPr>
        <p:spPr>
          <a:xfrm>
            <a:off x="5580112" y="1268760"/>
            <a:ext cx="3096344" cy="4752629"/>
          </a:xfrm>
          <a:solidFill>
            <a:schemeClr val="bg2"/>
          </a:solidFill>
        </p:spPr>
        <p:txBody>
          <a:bodyPr>
            <a:normAutofit/>
          </a:bodyPr>
          <a:lstStyle/>
          <a:p>
            <a:r>
              <a:rPr lang="fi-FI" sz="1800" dirty="0" smtClean="0"/>
              <a:t>Verkoista </a:t>
            </a:r>
            <a:r>
              <a:rPr lang="fi-FI" sz="1800" dirty="0"/>
              <a:t>voi olla esteettistä haittaa.</a:t>
            </a:r>
            <a:endParaRPr lang="fi-FI" sz="180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467" y="1916832"/>
            <a:ext cx="2923634" cy="1944216"/>
          </a:xfrm>
          <a:prstGeom prst="rect">
            <a:avLst/>
          </a:prstGeom>
        </p:spPr>
      </p:pic>
    </p:spTree>
    <p:extLst>
      <p:ext uri="{BB962C8B-B14F-4D97-AF65-F5344CB8AC3E}">
        <p14:creationId xmlns:p14="http://schemas.microsoft.com/office/powerpoint/2010/main" val="1965895972"/>
      </p:ext>
    </p:extLst>
  </p:cSld>
  <p:clrMapOvr>
    <a:masterClrMapping/>
  </p:clrMapOvr>
  <p:transition spd="med">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normAutofit fontScale="90000"/>
          </a:bodyPr>
          <a:lstStyle/>
          <a:p>
            <a:r>
              <a:rPr lang="fi-FI" dirty="0"/>
              <a:t>4. </a:t>
            </a:r>
            <a:r>
              <a:rPr lang="fi-FI" dirty="0" smtClean="0">
                <a:hlinkClick r:id="rId2"/>
              </a:rPr>
              <a:t>Asuntovieraat</a:t>
            </a:r>
            <a:r>
              <a:rPr lang="fi-FI" dirty="0" smtClean="0"/>
              <a:t> </a:t>
            </a:r>
            <a:r>
              <a:rPr lang="fi-FI" dirty="0"/>
              <a:t>/ punkit			</a:t>
            </a:r>
            <a:r>
              <a:rPr lang="fi-FI" dirty="0" smtClean="0"/>
              <a:t>13/20 </a:t>
            </a:r>
            <a:endParaRPr lang="fi-FI" dirty="0"/>
          </a:p>
        </p:txBody>
      </p:sp>
      <p:sp>
        <p:nvSpPr>
          <p:cNvPr id="3" name="Content Placeholder 2"/>
          <p:cNvSpPr>
            <a:spLocks noGrp="1"/>
          </p:cNvSpPr>
          <p:nvPr>
            <p:ph sz="half" idx="1"/>
          </p:nvPr>
        </p:nvSpPr>
        <p:spPr>
          <a:xfrm>
            <a:off x="395536" y="1268760"/>
            <a:ext cx="4320480" cy="4752629"/>
          </a:xfrm>
          <a:solidFill>
            <a:schemeClr val="tx2">
              <a:lumMod val="20000"/>
              <a:lumOff val="80000"/>
            </a:schemeClr>
          </a:solidFill>
        </p:spPr>
        <p:txBody>
          <a:bodyPr>
            <a:normAutofit/>
          </a:bodyPr>
          <a:lstStyle/>
          <a:p>
            <a:r>
              <a:rPr lang="fi-FI" sz="1800" b="1" dirty="0" smtClean="0"/>
              <a:t>Hyrräpunkki</a:t>
            </a:r>
            <a:r>
              <a:rPr lang="fi-FI" sz="1800" dirty="0" smtClean="0"/>
              <a:t> on tärkeä </a:t>
            </a:r>
            <a:r>
              <a:rPr lang="fi-FI" sz="1800" dirty="0"/>
              <a:t>kirvojen, tuhohyönteisten munien ja kasveja vioittavien punkkien saalistaja, mutta hankala käyttää biologisen torjuntaeliönä </a:t>
            </a:r>
            <a:r>
              <a:rPr lang="fi-FI" sz="1800" dirty="0" err="1"/>
              <a:t>kannibalististen</a:t>
            </a:r>
            <a:r>
              <a:rPr lang="fi-FI" sz="1800" dirty="0"/>
              <a:t> taipumustensa vuoksi. Kosmopoliitti laji, jota esiintyy kaikista maanosissa. Saattaa kesäaikaan kulkeutua satunnaisesti sisätiloihin, mutta ei aiheuta mitään haittaa. </a:t>
            </a:r>
            <a:endParaRPr lang="fi-FI" sz="1800" dirty="0" smtClean="0"/>
          </a:p>
          <a:p>
            <a:r>
              <a:rPr lang="fi-FI" sz="1800" b="1" dirty="0" smtClean="0"/>
              <a:t>Karviaispunkki</a:t>
            </a:r>
            <a:r>
              <a:rPr lang="fi-FI" sz="1800" dirty="0" smtClean="0"/>
              <a:t> voi </a:t>
            </a:r>
            <a:r>
              <a:rPr lang="fi-FI" sz="1800" dirty="0"/>
              <a:t>alkukesän vaelluskautena tunkeutua sisätiloihin </a:t>
            </a:r>
            <a:r>
              <a:rPr lang="fi-FI" sz="1800" dirty="0" smtClean="0"/>
              <a:t>runsaslukuisestikin </a:t>
            </a:r>
            <a:r>
              <a:rPr lang="fi-FI" sz="1800" dirty="0"/>
              <a:t>esim. ikkunan raoista.</a:t>
            </a:r>
            <a:endParaRPr lang="fi-FI" sz="1800" dirty="0" smtClean="0"/>
          </a:p>
          <a:p>
            <a:endParaRPr lang="fi-FI" dirty="0" smtClean="0"/>
          </a:p>
        </p:txBody>
      </p:sp>
      <p:sp>
        <p:nvSpPr>
          <p:cNvPr id="4" name="Content Placeholder 3"/>
          <p:cNvSpPr>
            <a:spLocks noGrp="1"/>
          </p:cNvSpPr>
          <p:nvPr>
            <p:ph sz="half" idx="2"/>
          </p:nvPr>
        </p:nvSpPr>
        <p:spPr>
          <a:xfrm>
            <a:off x="4716016" y="1282652"/>
            <a:ext cx="3816424" cy="4752629"/>
          </a:xfrm>
          <a:solidFill>
            <a:schemeClr val="bg2"/>
          </a:solidFill>
        </p:spPr>
        <p:txBody>
          <a:bodyPr>
            <a:normAutofit/>
          </a:bodyPr>
          <a:lstStyle/>
          <a:p>
            <a:r>
              <a:rPr lang="fi-FI" sz="1800" dirty="0" smtClean="0"/>
              <a:t>Jos </a:t>
            </a:r>
            <a:r>
              <a:rPr lang="fi-FI" sz="1800" dirty="0" smtClean="0"/>
              <a:t>karviaispunkkeja </a:t>
            </a:r>
            <a:r>
              <a:rPr lang="fi-FI" sz="1800" dirty="0"/>
              <a:t>tulee säännöllisesti sisätiloihin, kannattaa poistaa nurmipeite aivan seinänrajasta kuten myös seinää vasten kasvavat pensaat ja muut kasvit, joista punkit voivat siirtyä seinälle ja </a:t>
            </a:r>
            <a:r>
              <a:rPr lang="fi-FI" sz="1800" dirty="0" err="1"/>
              <a:t>asuintiloihin</a:t>
            </a:r>
            <a:r>
              <a:rPr lang="fi-FI" sz="1800" dirty="0"/>
              <a:t>.</a:t>
            </a:r>
            <a:endParaRPr lang="fi-FI" sz="18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789040"/>
            <a:ext cx="2722389" cy="2041792"/>
          </a:xfrm>
          <a:prstGeom prst="rect">
            <a:avLst/>
          </a:prstGeom>
        </p:spPr>
      </p:pic>
    </p:spTree>
    <p:extLst>
      <p:ext uri="{BB962C8B-B14F-4D97-AF65-F5344CB8AC3E}">
        <p14:creationId xmlns:p14="http://schemas.microsoft.com/office/powerpoint/2010/main" val="304502763"/>
      </p:ext>
    </p:extLst>
  </p:cSld>
  <p:clrMapOvr>
    <a:masterClrMapping/>
  </p:clrMapOvr>
  <p:transition spd="med">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normAutofit fontScale="90000"/>
          </a:bodyPr>
          <a:lstStyle/>
          <a:p>
            <a:r>
              <a:rPr lang="fi-FI" dirty="0"/>
              <a:t>4. </a:t>
            </a:r>
            <a:r>
              <a:rPr lang="fi-FI" dirty="0" smtClean="0">
                <a:hlinkClick r:id="rId2"/>
              </a:rPr>
              <a:t>Asuntovieraat</a:t>
            </a:r>
            <a:r>
              <a:rPr lang="fi-FI" dirty="0" smtClean="0"/>
              <a:t> </a:t>
            </a:r>
            <a:r>
              <a:rPr lang="fi-FI" dirty="0" smtClean="0"/>
              <a:t>/</a:t>
            </a:r>
            <a:r>
              <a:rPr lang="fi-FI" dirty="0"/>
              <a:t> valeskorpionit		</a:t>
            </a:r>
            <a:r>
              <a:rPr lang="fi-FI" dirty="0" smtClean="0"/>
              <a:t>14/20 </a:t>
            </a:r>
            <a:endParaRPr lang="fi-FI" dirty="0"/>
          </a:p>
        </p:txBody>
      </p:sp>
      <p:sp>
        <p:nvSpPr>
          <p:cNvPr id="3" name="Content Placeholder 2"/>
          <p:cNvSpPr>
            <a:spLocks noGrp="1"/>
          </p:cNvSpPr>
          <p:nvPr>
            <p:ph sz="half" idx="1"/>
          </p:nvPr>
        </p:nvSpPr>
        <p:spPr>
          <a:xfrm>
            <a:off x="799920" y="1484784"/>
            <a:ext cx="4680520" cy="4320480"/>
          </a:xfrm>
          <a:solidFill>
            <a:schemeClr val="tx2">
              <a:lumMod val="20000"/>
              <a:lumOff val="80000"/>
            </a:schemeClr>
          </a:solidFill>
        </p:spPr>
        <p:txBody>
          <a:bodyPr>
            <a:normAutofit/>
          </a:bodyPr>
          <a:lstStyle/>
          <a:p>
            <a:r>
              <a:rPr lang="fi-FI" dirty="0" smtClean="0"/>
              <a:t>Kirjaskorpioni</a:t>
            </a:r>
          </a:p>
          <a:p>
            <a:r>
              <a:rPr lang="fi-FI" dirty="0"/>
              <a:t>elää sisätiloissa kosteissa paikoissa pyydystäen mm. punkkeja ja pölytäitä. Se käy myös isojen kärpästen kimppuun, tarttuu pihdeillään niihin kiinni ja matkustaa niiden kyydissä uusiin </a:t>
            </a:r>
            <a:r>
              <a:rPr lang="fi-FI" dirty="0" smtClean="0"/>
              <a:t>paikkoihin.</a:t>
            </a:r>
          </a:p>
        </p:txBody>
      </p:sp>
      <p:sp>
        <p:nvSpPr>
          <p:cNvPr id="4" name="Content Placeholder 3"/>
          <p:cNvSpPr>
            <a:spLocks noGrp="1"/>
          </p:cNvSpPr>
          <p:nvPr>
            <p:ph sz="half" idx="2"/>
          </p:nvPr>
        </p:nvSpPr>
        <p:spPr>
          <a:xfrm>
            <a:off x="5508074" y="1484785"/>
            <a:ext cx="3096344" cy="4320480"/>
          </a:xfrm>
          <a:solidFill>
            <a:schemeClr val="bg2"/>
          </a:solidFill>
        </p:spPr>
        <p:txBody>
          <a:bodyPr>
            <a:normAutofit/>
          </a:bodyPr>
          <a:lstStyle/>
          <a:p>
            <a:r>
              <a:rPr lang="fi-FI" dirty="0" smtClean="0"/>
              <a:t>Hyötyeläin</a:t>
            </a:r>
            <a:r>
              <a:rPr lang="fi-FI" dirty="0"/>
              <a:t>, josta ei ole mitään haittaa ihmisen kannalta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370" y="2564904"/>
            <a:ext cx="2231752" cy="2908040"/>
          </a:xfrm>
          <a:prstGeom prst="rect">
            <a:avLst/>
          </a:prstGeom>
        </p:spPr>
      </p:pic>
    </p:spTree>
    <p:extLst>
      <p:ext uri="{BB962C8B-B14F-4D97-AF65-F5344CB8AC3E}">
        <p14:creationId xmlns:p14="http://schemas.microsoft.com/office/powerpoint/2010/main" val="1524565033"/>
      </p:ext>
    </p:extLst>
  </p:cSld>
  <p:clrMapOvr>
    <a:masterClrMapping/>
  </p:clrMapOvr>
  <p:transition spd="med">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normAutofit fontScale="90000"/>
          </a:bodyPr>
          <a:lstStyle/>
          <a:p>
            <a:r>
              <a:rPr lang="fi-FI" dirty="0"/>
              <a:t>4. </a:t>
            </a:r>
            <a:r>
              <a:rPr lang="fi-FI" dirty="0" smtClean="0">
                <a:hlinkClick r:id="rId2"/>
              </a:rPr>
              <a:t>Asuntovieraat</a:t>
            </a:r>
            <a:r>
              <a:rPr lang="fi-FI" dirty="0" smtClean="0"/>
              <a:t> </a:t>
            </a:r>
            <a:r>
              <a:rPr lang="fi-FI" dirty="0" smtClean="0"/>
              <a:t>/ </a:t>
            </a:r>
            <a:r>
              <a:rPr lang="fi-FI" dirty="0" err="1" smtClean="0"/>
              <a:t>tuhatjalkaiset</a:t>
            </a:r>
            <a:r>
              <a:rPr lang="fi-FI" dirty="0"/>
              <a:t>	 </a:t>
            </a:r>
            <a:r>
              <a:rPr lang="fi-FI" dirty="0" smtClean="0"/>
              <a:t>	15/20</a:t>
            </a:r>
            <a:endParaRPr lang="fi-FI" dirty="0"/>
          </a:p>
        </p:txBody>
      </p:sp>
      <p:sp>
        <p:nvSpPr>
          <p:cNvPr id="3" name="Content Placeholder 2"/>
          <p:cNvSpPr>
            <a:spLocks noGrp="1"/>
          </p:cNvSpPr>
          <p:nvPr>
            <p:ph sz="half" idx="1"/>
          </p:nvPr>
        </p:nvSpPr>
        <p:spPr>
          <a:xfrm>
            <a:off x="827087" y="1448889"/>
            <a:ext cx="5184576" cy="4752629"/>
          </a:xfrm>
          <a:solidFill>
            <a:schemeClr val="tx2">
              <a:lumMod val="20000"/>
              <a:lumOff val="80000"/>
            </a:schemeClr>
          </a:solidFill>
        </p:spPr>
        <p:txBody>
          <a:bodyPr>
            <a:normAutofit/>
          </a:bodyPr>
          <a:lstStyle/>
          <a:p>
            <a:r>
              <a:rPr lang="fi-FI" sz="1800" dirty="0" smtClean="0"/>
              <a:t>Juoksujalkaiset (</a:t>
            </a:r>
            <a:r>
              <a:rPr lang="fi-FI" sz="1800" dirty="0" err="1" smtClean="0"/>
              <a:t>Chilopoda</a:t>
            </a:r>
            <a:r>
              <a:rPr lang="fi-FI" sz="1800" dirty="0" smtClean="0"/>
              <a:t>) </a:t>
            </a:r>
            <a:r>
              <a:rPr lang="fi-FI" sz="1800" dirty="0"/>
              <a:t>ovat petoniveljalkaisia, jotka ajoittain eksyvät esim. </a:t>
            </a:r>
            <a:r>
              <a:rPr lang="fi-FI" sz="1800" dirty="0" err="1"/>
              <a:t>kellaritilohin</a:t>
            </a:r>
            <a:r>
              <a:rPr lang="fi-FI" sz="1800" dirty="0"/>
              <a:t>. Ne saalistavat mm. siiroja. Nämä </a:t>
            </a:r>
            <a:r>
              <a:rPr lang="fi-FI" sz="1800" dirty="0" err="1"/>
              <a:t>tuhatjalkaiset</a:t>
            </a:r>
            <a:r>
              <a:rPr lang="fi-FI" sz="1800" dirty="0"/>
              <a:t> eivät tee mitään vahinkoa ja ovat pikemminkin hyötyeläimiä</a:t>
            </a:r>
            <a:r>
              <a:rPr lang="fi-FI" sz="1800" dirty="0" smtClean="0"/>
              <a:t>.</a:t>
            </a:r>
          </a:p>
          <a:p>
            <a:r>
              <a:rPr lang="fi-FI" sz="1800" dirty="0" smtClean="0"/>
              <a:t>Juoksujalkaiset (</a:t>
            </a:r>
            <a:r>
              <a:rPr lang="fi-FI" sz="1800" dirty="0" err="1" smtClean="0"/>
              <a:t>Diplopoda</a:t>
            </a:r>
            <a:r>
              <a:rPr lang="fi-FI" sz="1800" dirty="0" smtClean="0"/>
              <a:t>) </a:t>
            </a:r>
            <a:r>
              <a:rPr lang="fi-FI" sz="1800" dirty="0"/>
              <a:t>Ne ovat lähinnä lahoavan kasvijätteen syöjiä. Kaksoisjalkaisia esiintyy runsaslukuisina esim. komposteissa. </a:t>
            </a:r>
            <a:r>
              <a:rPr lang="fi-FI" sz="1800" dirty="0" err="1"/>
              <a:t>Asuintiloihin</a:t>
            </a:r>
            <a:r>
              <a:rPr lang="fi-FI" sz="1800" dirty="0"/>
              <a:t> niitä voi tulla </a:t>
            </a:r>
            <a:r>
              <a:rPr lang="fi-FI" sz="1800" dirty="0" err="1" smtClean="0"/>
              <a:t>ruukkukkukasvien</a:t>
            </a:r>
            <a:r>
              <a:rPr lang="fi-FI" sz="1800" dirty="0" smtClean="0"/>
              <a:t> </a:t>
            </a:r>
            <a:r>
              <a:rPr lang="fi-FI" sz="1800" dirty="0"/>
              <a:t>mukana tai käytettäessä kompostimultaa kukkamultana. Kosteutta suosivina kaksoisjalkaiset yleensä pysyvät kukkaruukussa, mutta joskus ne saattavat tipahtaa myös lattialle.</a:t>
            </a:r>
            <a:endParaRPr lang="fi-FI" sz="1800" dirty="0" smtClean="0"/>
          </a:p>
        </p:txBody>
      </p:sp>
      <p:sp>
        <p:nvSpPr>
          <p:cNvPr id="4" name="Content Placeholder 3"/>
          <p:cNvSpPr>
            <a:spLocks noGrp="1"/>
          </p:cNvSpPr>
          <p:nvPr>
            <p:ph sz="half" idx="2"/>
          </p:nvPr>
        </p:nvSpPr>
        <p:spPr>
          <a:xfrm>
            <a:off x="5940152" y="1475107"/>
            <a:ext cx="3096344" cy="4752629"/>
          </a:xfrm>
          <a:solidFill>
            <a:schemeClr val="bg2"/>
          </a:solidFill>
        </p:spPr>
        <p:txBody>
          <a:bodyPr>
            <a:normAutofit/>
          </a:bodyPr>
          <a:lstStyle/>
          <a:p>
            <a:r>
              <a:rPr lang="fi-FI" sz="1800" dirty="0" smtClean="0"/>
              <a:t>Juoksujalkaisista </a:t>
            </a:r>
            <a:r>
              <a:rPr lang="fi-FI" sz="1800" dirty="0" smtClean="0"/>
              <a:t>ei </a:t>
            </a:r>
            <a:r>
              <a:rPr lang="fi-FI" sz="1800" dirty="0"/>
              <a:t>ole mitään haittaa ja eksyneet yksilöt voi palauttaa takaisin kukkaruukkuun tai päästää pihalle</a:t>
            </a:r>
            <a:endParaRPr lang="fi-FI" sz="1800" dirty="0" smtClean="0"/>
          </a:p>
        </p:txBody>
      </p:sp>
    </p:spTree>
    <p:extLst>
      <p:ext uri="{BB962C8B-B14F-4D97-AF65-F5344CB8AC3E}">
        <p14:creationId xmlns:p14="http://schemas.microsoft.com/office/powerpoint/2010/main" val="3989811503"/>
      </p:ext>
    </p:extLst>
  </p:cSld>
  <p:clrMapOvr>
    <a:masterClrMapping/>
  </p:clrMapOvr>
  <p:transition spd="med">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89825" cy="791368"/>
          </a:xfrm>
        </p:spPr>
        <p:txBody>
          <a:bodyPr>
            <a:normAutofit fontScale="90000"/>
          </a:bodyPr>
          <a:lstStyle/>
          <a:p>
            <a:r>
              <a:rPr lang="fi-FI" dirty="0"/>
              <a:t>4. </a:t>
            </a:r>
            <a:r>
              <a:rPr lang="fi-FI" dirty="0" smtClean="0">
                <a:hlinkClick r:id="rId2"/>
              </a:rPr>
              <a:t>Asuntovieraat</a:t>
            </a:r>
            <a:r>
              <a:rPr lang="fi-FI" dirty="0" smtClean="0"/>
              <a:t> </a:t>
            </a:r>
            <a:r>
              <a:rPr lang="fi-FI" dirty="0"/>
              <a:t>/ siirat			</a:t>
            </a:r>
            <a:r>
              <a:rPr lang="fi-FI" dirty="0" smtClean="0"/>
              <a:t>16/20 </a:t>
            </a:r>
            <a:endParaRPr lang="fi-FI" dirty="0"/>
          </a:p>
        </p:txBody>
      </p:sp>
      <p:sp>
        <p:nvSpPr>
          <p:cNvPr id="3" name="Content Placeholder 2"/>
          <p:cNvSpPr>
            <a:spLocks noGrp="1"/>
          </p:cNvSpPr>
          <p:nvPr>
            <p:ph sz="half" idx="1"/>
          </p:nvPr>
        </p:nvSpPr>
        <p:spPr>
          <a:xfrm>
            <a:off x="395536" y="1268760"/>
            <a:ext cx="4680520" cy="4752629"/>
          </a:xfrm>
          <a:solidFill>
            <a:schemeClr val="tx2">
              <a:lumMod val="20000"/>
              <a:lumOff val="80000"/>
            </a:schemeClr>
          </a:solidFill>
        </p:spPr>
        <p:txBody>
          <a:bodyPr>
            <a:normAutofit/>
          </a:bodyPr>
          <a:lstStyle/>
          <a:p>
            <a:r>
              <a:rPr lang="fi-FI" sz="1800" dirty="0" smtClean="0"/>
              <a:t>Tarhasiirat </a:t>
            </a:r>
            <a:r>
              <a:rPr lang="fi-FI" sz="1800" dirty="0"/>
              <a:t>elävät kosteissa paikoissa kivien, laudanpätkien ja irronneen kaarnan alla, usein kaivojen läheisyydessä, jolloin joutuvat usein veteen</a:t>
            </a:r>
            <a:r>
              <a:rPr lang="fi-FI" sz="1800" dirty="0" smtClean="0"/>
              <a:t>.</a:t>
            </a:r>
          </a:p>
          <a:p>
            <a:r>
              <a:rPr lang="fi-FI" sz="1800" dirty="0" smtClean="0"/>
              <a:t> </a:t>
            </a:r>
            <a:r>
              <a:rPr lang="fi-FI" sz="1800" dirty="0"/>
              <a:t>Maasiirat syövät mätäneviä kasveja ja eläinten jätteitä. Ne saattavat joutua sisätiloihin, etenkin kellareihin, kosteiden heinien, juurikkaiden ym. mukana</a:t>
            </a:r>
            <a:r>
              <a:rPr lang="fi-FI" sz="1800" dirty="0" smtClean="0"/>
              <a:t>.</a:t>
            </a:r>
          </a:p>
          <a:p>
            <a:r>
              <a:rPr lang="fi-FI" sz="1800" dirty="0" smtClean="0"/>
              <a:t>Kyhmysiira voi myös eksyä  kellariin.</a:t>
            </a:r>
          </a:p>
          <a:p>
            <a:r>
              <a:rPr lang="fi-FI" sz="1800" dirty="0"/>
              <a:t>Juurikkaita nakertamalla siirat saattavat joskus aiheuttaa haittaa. Ne kerääntyvät mielellään esim. kosteiden säkkien </a:t>
            </a:r>
            <a:r>
              <a:rPr lang="fi-FI" sz="1800" dirty="0" smtClean="0"/>
              <a:t>alle.</a:t>
            </a:r>
          </a:p>
          <a:p>
            <a:endParaRPr lang="fi-FI" dirty="0" smtClean="0"/>
          </a:p>
        </p:txBody>
      </p:sp>
      <p:sp>
        <p:nvSpPr>
          <p:cNvPr id="4" name="Content Placeholder 3"/>
          <p:cNvSpPr>
            <a:spLocks noGrp="1"/>
          </p:cNvSpPr>
          <p:nvPr>
            <p:ph sz="half" idx="2"/>
          </p:nvPr>
        </p:nvSpPr>
        <p:spPr>
          <a:xfrm>
            <a:off x="5086366" y="1268759"/>
            <a:ext cx="3662097" cy="4752629"/>
          </a:xfrm>
          <a:solidFill>
            <a:schemeClr val="bg2"/>
          </a:solidFill>
        </p:spPr>
        <p:txBody>
          <a:bodyPr>
            <a:normAutofit/>
          </a:bodyPr>
          <a:lstStyle/>
          <a:p>
            <a:r>
              <a:rPr lang="fi-FI" dirty="0" smtClean="0"/>
              <a:t>Siirat </a:t>
            </a:r>
            <a:r>
              <a:rPr lang="fi-FI" dirty="0"/>
              <a:t>on helppo siivota </a:t>
            </a:r>
            <a:r>
              <a:rPr lang="fi-FI" dirty="0" smtClean="0"/>
              <a:t>pois ”kokoontumispaikoista</a:t>
            </a:r>
            <a:r>
              <a:rPr lang="fi-FI" dirty="0" smtClean="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524" y="2204864"/>
            <a:ext cx="2987779" cy="1994917"/>
          </a:xfrm>
          <a:prstGeom prst="rect">
            <a:avLst/>
          </a:prstGeom>
        </p:spPr>
      </p:pic>
    </p:spTree>
    <p:extLst>
      <p:ext uri="{BB962C8B-B14F-4D97-AF65-F5344CB8AC3E}">
        <p14:creationId xmlns:p14="http://schemas.microsoft.com/office/powerpoint/2010/main" val="3013950918"/>
      </p:ext>
    </p:extLst>
  </p:cSld>
  <p:clrMapOvr>
    <a:masterClrMapping/>
  </p:clrMapOvr>
  <p:transition spd="med">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17321" cy="503336"/>
          </a:xfrm>
        </p:spPr>
        <p:txBody>
          <a:bodyPr>
            <a:normAutofit fontScale="90000"/>
          </a:bodyPr>
          <a:lstStyle/>
          <a:p>
            <a:r>
              <a:rPr lang="fi-FI" dirty="0"/>
              <a:t>4. </a:t>
            </a:r>
            <a:r>
              <a:rPr lang="fi-FI" dirty="0" smtClean="0">
                <a:hlinkClick r:id="rId2"/>
              </a:rPr>
              <a:t>Asuntovieraat</a:t>
            </a:r>
            <a:r>
              <a:rPr lang="fi-FI" dirty="0" smtClean="0"/>
              <a:t> </a:t>
            </a:r>
            <a:r>
              <a:rPr lang="fi-FI" dirty="0"/>
              <a:t>/ </a:t>
            </a:r>
            <a:r>
              <a:rPr lang="fi-FI" dirty="0" smtClean="0"/>
              <a:t>selkärankaiset	17/20 </a:t>
            </a:r>
            <a:endParaRPr lang="fi-FI" dirty="0"/>
          </a:p>
        </p:txBody>
      </p:sp>
      <p:sp>
        <p:nvSpPr>
          <p:cNvPr id="3" name="Content Placeholder 2"/>
          <p:cNvSpPr>
            <a:spLocks noGrp="1"/>
          </p:cNvSpPr>
          <p:nvPr>
            <p:ph sz="half" idx="1"/>
          </p:nvPr>
        </p:nvSpPr>
        <p:spPr>
          <a:xfrm>
            <a:off x="395536" y="1124745"/>
            <a:ext cx="5184576" cy="4680520"/>
          </a:xfrm>
          <a:solidFill>
            <a:schemeClr val="tx2">
              <a:lumMod val="20000"/>
              <a:lumOff val="80000"/>
            </a:schemeClr>
          </a:solidFill>
        </p:spPr>
        <p:txBody>
          <a:bodyPr>
            <a:normAutofit/>
          </a:bodyPr>
          <a:lstStyle/>
          <a:p>
            <a:r>
              <a:rPr lang="fi-FI" sz="1800" dirty="0" smtClean="0"/>
              <a:t>Rotta, isorotta</a:t>
            </a:r>
          </a:p>
          <a:p>
            <a:r>
              <a:rPr lang="fi-FI" sz="1800" dirty="0"/>
              <a:t>Yleinen </a:t>
            </a:r>
            <a:r>
              <a:rPr lang="fi-FI" sz="1800" dirty="0" smtClean="0"/>
              <a:t>kaatopaikoilla ja asutuskeskuksissa. </a:t>
            </a:r>
            <a:r>
              <a:rPr lang="fi-FI" sz="1800" dirty="0"/>
              <a:t>Suosii suhteellisen kosteita olinpaikkoja, ja se pyrkii kaivautumaan maahan aina kun se suinkin on mahdollista. Ainakin talvella rotta on täysin riippuvainen ihmisen tarjoamasta ravinnosta. Asutuskeskuksissa tärkein ravinnonlähde on talousjäte, maaseudulla varastoitu vilja, väkirehut, juurekset ja muut </a:t>
            </a:r>
            <a:r>
              <a:rPr lang="fi-FI" sz="1800" dirty="0" smtClean="0"/>
              <a:t>maataloustuotteet.</a:t>
            </a:r>
          </a:p>
          <a:p>
            <a:r>
              <a:rPr lang="fi-FI" sz="1800" dirty="0"/>
              <a:t>Syö ja saastuttaa elintarvikkeita ja rehuja, turmelee pakkauksia ja rakenteita, aiheuttaa yleistä epäsiisteyttä ja levittää tauteja ja loiseläimiä, esim. trikiinejä.</a:t>
            </a:r>
            <a:endParaRPr lang="fi-FI" sz="1800" dirty="0" smtClean="0"/>
          </a:p>
        </p:txBody>
      </p:sp>
      <p:sp>
        <p:nvSpPr>
          <p:cNvPr id="4" name="Content Placeholder 3"/>
          <p:cNvSpPr>
            <a:spLocks noGrp="1"/>
          </p:cNvSpPr>
          <p:nvPr>
            <p:ph sz="half" idx="2"/>
          </p:nvPr>
        </p:nvSpPr>
        <p:spPr>
          <a:xfrm>
            <a:off x="5580112" y="1124746"/>
            <a:ext cx="3240360" cy="4680520"/>
          </a:xfrm>
          <a:solidFill>
            <a:schemeClr val="bg2"/>
          </a:solidFill>
        </p:spPr>
        <p:txBody>
          <a:bodyPr>
            <a:normAutofit/>
          </a:bodyPr>
          <a:lstStyle/>
          <a:p>
            <a:r>
              <a:rPr lang="fi-FI" sz="1800" dirty="0"/>
              <a:t>Haittojen vähentämiseksi </a:t>
            </a:r>
            <a:r>
              <a:rPr lang="fi-FI" sz="1800" dirty="0" smtClean="0"/>
              <a:t/>
            </a:r>
            <a:br>
              <a:rPr lang="fi-FI" sz="1800" dirty="0" smtClean="0"/>
            </a:br>
            <a:r>
              <a:rPr lang="fi-FI" sz="1800" dirty="0" smtClean="0"/>
              <a:t>olisi </a:t>
            </a:r>
            <a:r>
              <a:rPr lang="fi-FI" sz="1800" dirty="0"/>
              <a:t>ensisijaisesti kiinnitettävä huomiota kunnolliseen jätehuoltoon sekä elintarvikkeiden ja rehujen käsittely- ja säilytystilojen rakennusteknilliseen rottavarmistukseen. </a:t>
            </a:r>
            <a:endParaRPr lang="fi-FI" sz="1800" dirty="0" smtClean="0"/>
          </a:p>
          <a:p>
            <a:r>
              <a:rPr lang="fi-FI" sz="1800" dirty="0" err="1"/>
              <a:t>Antikoagulantteja</a:t>
            </a:r>
            <a:r>
              <a:rPr lang="fi-FI" sz="1800" dirty="0"/>
              <a:t> sisältävät rotanmyrkyt vaikuttavat vähitellen eikä rotta osaa yhdistää oireita myrkkysyötteihin.</a:t>
            </a:r>
            <a:endParaRPr lang="fi-FI" sz="18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321086"/>
            <a:ext cx="900608" cy="803792"/>
          </a:xfrm>
          <a:prstGeom prst="rect">
            <a:avLst/>
          </a:prstGeom>
        </p:spPr>
      </p:pic>
    </p:spTree>
    <p:extLst>
      <p:ext uri="{BB962C8B-B14F-4D97-AF65-F5344CB8AC3E}">
        <p14:creationId xmlns:p14="http://schemas.microsoft.com/office/powerpoint/2010/main" val="3233212672"/>
      </p:ext>
    </p:extLst>
  </p:cSld>
  <p:clrMapOvr>
    <a:masterClrMapping/>
  </p:clrMapOvr>
  <p:transition spd="med">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17321" cy="503336"/>
          </a:xfrm>
        </p:spPr>
        <p:txBody>
          <a:bodyPr>
            <a:normAutofit fontScale="90000"/>
          </a:bodyPr>
          <a:lstStyle/>
          <a:p>
            <a:r>
              <a:rPr lang="fi-FI" dirty="0"/>
              <a:t>4. </a:t>
            </a:r>
            <a:r>
              <a:rPr lang="fi-FI" dirty="0" smtClean="0">
                <a:hlinkClick r:id="rId2"/>
              </a:rPr>
              <a:t>Asuntovieraat</a:t>
            </a:r>
            <a:r>
              <a:rPr lang="fi-FI" dirty="0" smtClean="0"/>
              <a:t> </a:t>
            </a:r>
            <a:r>
              <a:rPr lang="fi-FI" dirty="0"/>
              <a:t>/ </a:t>
            </a:r>
            <a:r>
              <a:rPr lang="fi-FI" dirty="0" smtClean="0"/>
              <a:t>selkärankaiset	18/20 </a:t>
            </a:r>
            <a:endParaRPr lang="fi-FI" dirty="0"/>
          </a:p>
        </p:txBody>
      </p:sp>
      <p:sp>
        <p:nvSpPr>
          <p:cNvPr id="3" name="Content Placeholder 2"/>
          <p:cNvSpPr>
            <a:spLocks noGrp="1"/>
          </p:cNvSpPr>
          <p:nvPr>
            <p:ph sz="half" idx="1"/>
          </p:nvPr>
        </p:nvSpPr>
        <p:spPr>
          <a:xfrm>
            <a:off x="395536" y="980728"/>
            <a:ext cx="5184576" cy="5040661"/>
          </a:xfrm>
          <a:solidFill>
            <a:schemeClr val="tx2">
              <a:lumMod val="20000"/>
              <a:lumOff val="80000"/>
            </a:schemeClr>
          </a:solidFill>
        </p:spPr>
        <p:txBody>
          <a:bodyPr>
            <a:normAutofit/>
          </a:bodyPr>
          <a:lstStyle/>
          <a:p>
            <a:r>
              <a:rPr lang="fi-FI" sz="1800" b="1" dirty="0" smtClean="0"/>
              <a:t>Mustarotta</a:t>
            </a:r>
            <a:r>
              <a:rPr lang="fi-FI" sz="1800" dirty="0" smtClean="0"/>
              <a:t> </a:t>
            </a:r>
            <a:r>
              <a:rPr lang="fi-FI" sz="1800" dirty="0"/>
              <a:t>muistuttaa enemmän kotihiirtä kuin rottaa. </a:t>
            </a:r>
            <a:r>
              <a:rPr lang="fi-FI" sz="1800" dirty="0" smtClean="0"/>
              <a:t>Se </a:t>
            </a:r>
            <a:r>
              <a:rPr lang="fi-FI" sz="1800" dirty="0"/>
              <a:t>pitää enemmän kasviperäisestä ravinnosta kuin </a:t>
            </a:r>
            <a:r>
              <a:rPr lang="fi-FI" sz="1800" dirty="0" smtClean="0"/>
              <a:t>isorotta. </a:t>
            </a:r>
            <a:r>
              <a:rPr lang="fi-FI" sz="1800" dirty="0"/>
              <a:t>Mustarotta on taitava kiipeilijä ja hakeutuu rakennusten ylimpiin osiin. </a:t>
            </a:r>
            <a:r>
              <a:rPr lang="fi-FI" sz="1800" dirty="0" smtClean="0"/>
              <a:t>Mustarotan </a:t>
            </a:r>
            <a:r>
              <a:rPr lang="fi-FI" sz="1800" dirty="0"/>
              <a:t>aiheuttamat haitat ovat samankaltaisia kuin kotihiiren ja rotan tekemät vahingot. </a:t>
            </a:r>
            <a:endParaRPr lang="fi-FI" sz="1800" dirty="0" smtClean="0"/>
          </a:p>
          <a:p>
            <a:endParaRPr lang="fi-FI" sz="1800" dirty="0" smtClean="0"/>
          </a:p>
          <a:p>
            <a:r>
              <a:rPr lang="fi-FI" sz="1800" b="1" dirty="0" smtClean="0"/>
              <a:t>Kotihiiri</a:t>
            </a:r>
            <a:r>
              <a:rPr lang="fi-FI" sz="1800" dirty="0" smtClean="0"/>
              <a:t> on </a:t>
            </a:r>
            <a:r>
              <a:rPr lang="fi-FI" sz="1800" dirty="0"/>
              <a:t>selvästi ihmisen </a:t>
            </a:r>
            <a:r>
              <a:rPr lang="fi-FI" sz="1800" dirty="0" smtClean="0"/>
              <a:t>seuralaislaji.</a:t>
            </a:r>
            <a:r>
              <a:rPr lang="fi-FI" sz="1800" dirty="0"/>
              <a:t> Kotihiiri viihtyy parhaiten kuivissa tiloissa. Se on taitava kiipeilijä, jonka pääsyä rakennuksiin on miltei mahdotonta mekaanisesti estää. </a:t>
            </a:r>
            <a:r>
              <a:rPr lang="fi-FI" sz="1800" dirty="0" smtClean="0"/>
              <a:t>Voi turmella rakenteita ja aiheuttaa yleistä epäsiisteyttä.</a:t>
            </a:r>
          </a:p>
          <a:p>
            <a:endParaRPr lang="fi-FI" sz="1800" dirty="0" smtClean="0"/>
          </a:p>
        </p:txBody>
      </p:sp>
      <p:sp>
        <p:nvSpPr>
          <p:cNvPr id="4" name="Content Placeholder 3"/>
          <p:cNvSpPr>
            <a:spLocks noGrp="1"/>
          </p:cNvSpPr>
          <p:nvPr>
            <p:ph sz="half" idx="2"/>
          </p:nvPr>
        </p:nvSpPr>
        <p:spPr>
          <a:xfrm>
            <a:off x="5580112" y="980728"/>
            <a:ext cx="3240360" cy="5040661"/>
          </a:xfrm>
          <a:solidFill>
            <a:schemeClr val="bg2"/>
          </a:solidFill>
        </p:spPr>
        <p:txBody>
          <a:bodyPr>
            <a:normAutofit/>
          </a:bodyPr>
          <a:lstStyle/>
          <a:p>
            <a:endParaRPr lang="fi-FI" dirty="0" smtClean="0"/>
          </a:p>
          <a:p>
            <a:endParaRPr lang="fi-FI" dirty="0"/>
          </a:p>
          <a:p>
            <a:endParaRPr lang="fi-FI" dirty="0" smtClean="0"/>
          </a:p>
          <a:p>
            <a:endParaRPr lang="fi-FI" dirty="0"/>
          </a:p>
          <a:p>
            <a:r>
              <a:rPr lang="fi-FI" sz="1800" dirty="0" smtClean="0"/>
              <a:t>Rottien ja hiirien aiheuttamia vahinkoja voidaan torjua joko loukuilla </a:t>
            </a:r>
            <a:r>
              <a:rPr lang="fi-FI" sz="1800" dirty="0"/>
              <a:t>tai </a:t>
            </a:r>
            <a:r>
              <a:rPr lang="fi-FI" sz="1800" dirty="0" smtClean="0"/>
              <a:t>rotanmyrkkyä sisältävillä  syöteillä.</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0932" y="1196752"/>
            <a:ext cx="1735170" cy="11546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6546" y="3933056"/>
            <a:ext cx="1623943" cy="1340768"/>
          </a:xfrm>
          <a:prstGeom prst="rect">
            <a:avLst/>
          </a:prstGeom>
        </p:spPr>
      </p:pic>
    </p:spTree>
    <p:extLst>
      <p:ext uri="{BB962C8B-B14F-4D97-AF65-F5344CB8AC3E}">
        <p14:creationId xmlns:p14="http://schemas.microsoft.com/office/powerpoint/2010/main" val="39208573"/>
      </p:ext>
    </p:extLst>
  </p:cSld>
  <p:clrMapOvr>
    <a:masterClrMapping/>
  </p:clrMapOvr>
  <p:transition spd="med">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17321" cy="503336"/>
          </a:xfrm>
        </p:spPr>
        <p:txBody>
          <a:bodyPr>
            <a:normAutofit fontScale="90000"/>
          </a:bodyPr>
          <a:lstStyle/>
          <a:p>
            <a:r>
              <a:rPr lang="fi-FI" dirty="0"/>
              <a:t>4. </a:t>
            </a:r>
            <a:r>
              <a:rPr lang="fi-FI" dirty="0" smtClean="0">
                <a:hlinkClick r:id="rId2"/>
              </a:rPr>
              <a:t>Asuntovieraat</a:t>
            </a:r>
            <a:r>
              <a:rPr lang="fi-FI" dirty="0" smtClean="0"/>
              <a:t> </a:t>
            </a:r>
            <a:r>
              <a:rPr lang="fi-FI" dirty="0" smtClean="0"/>
              <a:t>/ </a:t>
            </a:r>
            <a:r>
              <a:rPr lang="fi-FI" dirty="0"/>
              <a:t>selkärankaiset	 </a:t>
            </a:r>
            <a:r>
              <a:rPr lang="fi-FI" dirty="0" smtClean="0"/>
              <a:t>19/20 </a:t>
            </a:r>
            <a:endParaRPr lang="fi-FI" dirty="0"/>
          </a:p>
        </p:txBody>
      </p:sp>
      <p:sp>
        <p:nvSpPr>
          <p:cNvPr id="3" name="Content Placeholder 2"/>
          <p:cNvSpPr>
            <a:spLocks noGrp="1"/>
          </p:cNvSpPr>
          <p:nvPr>
            <p:ph sz="half" idx="1"/>
          </p:nvPr>
        </p:nvSpPr>
        <p:spPr>
          <a:xfrm>
            <a:off x="395536" y="980728"/>
            <a:ext cx="5184576" cy="4680520"/>
          </a:xfrm>
          <a:solidFill>
            <a:schemeClr val="tx2">
              <a:lumMod val="20000"/>
              <a:lumOff val="80000"/>
            </a:schemeClr>
          </a:solidFill>
        </p:spPr>
        <p:txBody>
          <a:bodyPr>
            <a:normAutofit/>
          </a:bodyPr>
          <a:lstStyle/>
          <a:p>
            <a:r>
              <a:rPr lang="fi-FI" sz="1800" dirty="0" smtClean="0"/>
              <a:t>Metsähiiri asettuu harvoin asumaan </a:t>
            </a:r>
            <a:r>
              <a:rPr lang="fi-FI" sz="1800" dirty="0"/>
              <a:t>rakennuksiin, mutta pistäytyy yöllisillä retkillään sisätiloihin ravinnon etsintään. Etenkin syksyllä ne hakeutuvat asuin- ja ulkorakennusten tuntumaan. Metsähiiri on kotihiirtäkin taitavampi kiipeilijä, joka yleensä aina löytää tien rakennuksiin, jos sen tarkka vainu vain paljastaa jotakin syötäväksi kelpaavaa</a:t>
            </a:r>
            <a:r>
              <a:rPr lang="fi-FI" sz="1800" dirty="0" smtClean="0"/>
              <a:t>.</a:t>
            </a:r>
          </a:p>
          <a:p>
            <a:r>
              <a:rPr lang="fi-FI" sz="1800" dirty="0" smtClean="0"/>
              <a:t>Metsämyyrä on yleisin </a:t>
            </a:r>
            <a:r>
              <a:rPr lang="fi-FI" sz="1800" dirty="0"/>
              <a:t>myyrälaji sisätiloissa, sekin on rakennusten sisäpuolella vain satunnaisesti, ravinnon etsinnässä</a:t>
            </a:r>
            <a:r>
              <a:rPr lang="fi-FI" sz="1800" dirty="0" smtClean="0"/>
              <a:t>. </a:t>
            </a:r>
            <a:r>
              <a:rPr lang="fi-FI" sz="1800" dirty="0"/>
              <a:t>Aiheuttaa samankaltaista vahinkoa kuin hiiretkin. Tämän lajin tärkein haitta ihmisen kannalta on sen kyky levittää </a:t>
            </a:r>
            <a:r>
              <a:rPr lang="fi-FI" sz="1800" b="1" dirty="0">
                <a:hlinkClick r:id="rId3"/>
              </a:rPr>
              <a:t>myyräkuumetta</a:t>
            </a:r>
            <a:r>
              <a:rPr lang="fi-FI" sz="1800" dirty="0"/>
              <a:t>. </a:t>
            </a:r>
            <a:endParaRPr lang="fi-FI" sz="1800" dirty="0" smtClean="0"/>
          </a:p>
          <a:p>
            <a:endParaRPr lang="fi-FI" dirty="0" smtClean="0"/>
          </a:p>
          <a:p>
            <a:endParaRPr lang="fi-FI" dirty="0" smtClean="0"/>
          </a:p>
        </p:txBody>
      </p:sp>
      <p:sp>
        <p:nvSpPr>
          <p:cNvPr id="4" name="Content Placeholder 3"/>
          <p:cNvSpPr>
            <a:spLocks noGrp="1"/>
          </p:cNvSpPr>
          <p:nvPr>
            <p:ph sz="half" idx="2"/>
          </p:nvPr>
        </p:nvSpPr>
        <p:spPr>
          <a:xfrm>
            <a:off x="5580112" y="980728"/>
            <a:ext cx="3240360" cy="4680520"/>
          </a:xfrm>
          <a:solidFill>
            <a:schemeClr val="bg2"/>
          </a:solidFill>
        </p:spPr>
        <p:txBody>
          <a:bodyPr>
            <a:normAutofit/>
          </a:bodyPr>
          <a:lstStyle/>
          <a:p>
            <a:endParaRPr lang="fi-FI" dirty="0" smtClean="0"/>
          </a:p>
          <a:p>
            <a:endParaRPr lang="fi-FI" dirty="0"/>
          </a:p>
          <a:p>
            <a:endParaRPr lang="fi-FI" dirty="0" smtClean="0"/>
          </a:p>
          <a:p>
            <a:endParaRPr lang="fi-FI" dirty="0"/>
          </a:p>
          <a:p>
            <a:r>
              <a:rPr lang="fi-FI" sz="1800" dirty="0" smtClean="0"/>
              <a:t>Hiirien ja myyrien aiheuttamia vahinkoja voidaan torjua joko loukuilla </a:t>
            </a:r>
            <a:r>
              <a:rPr lang="fi-FI" sz="1800" dirty="0"/>
              <a:t>tai </a:t>
            </a:r>
            <a:r>
              <a:rPr lang="fi-FI" sz="1800" dirty="0" smtClean="0"/>
              <a:t>rotanmyrkkyä sisältävillä  syöteillä.</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268760"/>
            <a:ext cx="1655812" cy="109868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3338" y="4005064"/>
            <a:ext cx="2032000" cy="1524000"/>
          </a:xfrm>
          <a:prstGeom prst="rect">
            <a:avLst/>
          </a:prstGeom>
        </p:spPr>
      </p:pic>
    </p:spTree>
    <p:extLst>
      <p:ext uri="{BB962C8B-B14F-4D97-AF65-F5344CB8AC3E}">
        <p14:creationId xmlns:p14="http://schemas.microsoft.com/office/powerpoint/2010/main" val="4257573917"/>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000" dirty="0" smtClean="0"/>
              <a:t>Sisällysluettelo</a:t>
            </a:r>
            <a:endParaRPr lang="fi-FI" sz="2000" dirty="0"/>
          </a:p>
        </p:txBody>
      </p:sp>
      <p:sp>
        <p:nvSpPr>
          <p:cNvPr id="4" name="Content Placeholder 3"/>
          <p:cNvSpPr>
            <a:spLocks noGrp="1"/>
          </p:cNvSpPr>
          <p:nvPr>
            <p:ph sz="half" idx="1"/>
          </p:nvPr>
        </p:nvSpPr>
        <p:spPr/>
        <p:txBody>
          <a:bodyPr>
            <a:normAutofit fontScale="92500" lnSpcReduction="10000"/>
          </a:bodyPr>
          <a:lstStyle/>
          <a:p>
            <a:pPr marL="0" indent="0">
              <a:buNone/>
            </a:pPr>
            <a:r>
              <a:rPr lang="fi-FI" sz="1200" b="1" dirty="0" smtClean="0"/>
              <a:t>1 Biologiset epäpuhtaudet</a:t>
            </a:r>
          </a:p>
          <a:p>
            <a:pPr marL="0" indent="0">
              <a:buNone/>
            </a:pPr>
            <a:r>
              <a:rPr lang="fi-FI" sz="1200" dirty="0"/>
              <a:t>1.1 </a:t>
            </a:r>
            <a:r>
              <a:rPr lang="fi-FI" sz="1200" dirty="0" smtClean="0"/>
              <a:t>Johdanto sisäympäristökokonaisuuteen - opetussisältö</a:t>
            </a:r>
          </a:p>
          <a:p>
            <a:pPr marL="0" indent="0">
              <a:buNone/>
            </a:pPr>
            <a:r>
              <a:rPr lang="fi-FI" sz="1200" dirty="0" smtClean="0"/>
              <a:t>1.2 Mikrobiologian orientaatio</a:t>
            </a:r>
          </a:p>
          <a:p>
            <a:pPr marL="0" indent="0">
              <a:buNone/>
            </a:pPr>
            <a:r>
              <a:rPr lang="fi-FI" sz="1200" dirty="0" smtClean="0"/>
              <a:t>1.3 Mikrobiologian perusteet</a:t>
            </a:r>
          </a:p>
          <a:p>
            <a:pPr marL="0" indent="0">
              <a:buNone/>
            </a:pPr>
            <a:r>
              <a:rPr lang="fi-FI" sz="1200" dirty="0" smtClean="0"/>
              <a:t>1.4 Mikrobien elinkaari homehtuminen </a:t>
            </a:r>
            <a:r>
              <a:rPr lang="fi-FI" sz="1200" dirty="0"/>
              <a:t>ja </a:t>
            </a:r>
            <a:r>
              <a:rPr lang="fi-FI" sz="1200" dirty="0" smtClean="0"/>
              <a:t>lahoaminen</a:t>
            </a:r>
          </a:p>
          <a:p>
            <a:pPr marL="0" indent="0">
              <a:buNone/>
            </a:pPr>
            <a:r>
              <a:rPr lang="fi-FI" sz="1200" dirty="0" smtClean="0"/>
              <a:t>1.5 Materiaalien </a:t>
            </a:r>
            <a:r>
              <a:rPr lang="fi-FI" sz="1200" dirty="0"/>
              <a:t>ja pintojen </a:t>
            </a:r>
            <a:r>
              <a:rPr lang="fi-FI" sz="1200" dirty="0" smtClean="0"/>
              <a:t>mikrobisto</a:t>
            </a:r>
          </a:p>
          <a:p>
            <a:pPr marL="0" indent="0">
              <a:buNone/>
            </a:pPr>
            <a:r>
              <a:rPr lang="fi-FI" sz="1200" dirty="0"/>
              <a:t>1.6  Puun homeet ja </a:t>
            </a:r>
            <a:r>
              <a:rPr lang="fi-FI" sz="1200" dirty="0" smtClean="0"/>
              <a:t>lahot</a:t>
            </a:r>
          </a:p>
          <a:p>
            <a:pPr marL="0" indent="0">
              <a:buNone/>
            </a:pPr>
            <a:r>
              <a:rPr lang="fi-FI" sz="1200" dirty="0"/>
              <a:t>1.7 Rakenteiden vauriot ja </a:t>
            </a:r>
            <a:r>
              <a:rPr lang="fi-FI" sz="1200" dirty="0" smtClean="0"/>
              <a:t>vioittuminen</a:t>
            </a:r>
          </a:p>
          <a:p>
            <a:pPr marL="0" indent="0">
              <a:buNone/>
            </a:pPr>
            <a:r>
              <a:rPr lang="fi-FI" sz="1200" dirty="0" smtClean="0"/>
              <a:t>1.8.1 Ilman </a:t>
            </a:r>
            <a:r>
              <a:rPr lang="fi-FI" sz="1200" dirty="0"/>
              <a:t>mikrobisto asunnoissa, kouluissa ja </a:t>
            </a:r>
            <a:r>
              <a:rPr lang="fi-FI" sz="1200" dirty="0" smtClean="0"/>
              <a:t>päiväkodeissa</a:t>
            </a:r>
          </a:p>
          <a:p>
            <a:pPr marL="0" indent="0">
              <a:buNone/>
            </a:pPr>
            <a:r>
              <a:rPr lang="fi-FI" sz="1200" dirty="0" smtClean="0"/>
              <a:t>1.8.2 Ilman </a:t>
            </a:r>
            <a:r>
              <a:rPr lang="fi-FI" sz="1200" dirty="0"/>
              <a:t>mikrobisto tuotannollisissa ympäristöissä ja </a:t>
            </a:r>
            <a:r>
              <a:rPr lang="fi-FI" sz="1200" dirty="0" smtClean="0"/>
              <a:t>toimistoissa</a:t>
            </a:r>
          </a:p>
          <a:p>
            <a:pPr marL="0" indent="0">
              <a:buNone/>
            </a:pPr>
            <a:r>
              <a:rPr lang="fi-FI" sz="1200" dirty="0" smtClean="0"/>
              <a:t>1.9 Kosteusvauriorakennusten mikrobilajistoa</a:t>
            </a:r>
          </a:p>
          <a:p>
            <a:pPr marL="0" indent="0">
              <a:buNone/>
            </a:pPr>
            <a:r>
              <a:rPr lang="fi-FI" sz="1200" dirty="0"/>
              <a:t>1.10.1 </a:t>
            </a:r>
            <a:r>
              <a:rPr lang="fi-FI" sz="1200" dirty="0" err="1" smtClean="0"/>
              <a:t>Mykotoksiinit</a:t>
            </a:r>
            <a:endParaRPr lang="fi-FI" sz="1200" dirty="0" smtClean="0"/>
          </a:p>
          <a:p>
            <a:pPr marL="0" indent="0">
              <a:buNone/>
            </a:pPr>
            <a:r>
              <a:rPr lang="fi-FI" sz="1200" dirty="0" smtClean="0"/>
              <a:t>1.10.2 </a:t>
            </a:r>
            <a:r>
              <a:rPr lang="fi-FI" sz="1200" dirty="0" err="1" smtClean="0"/>
              <a:t>MVOCit</a:t>
            </a:r>
            <a:endParaRPr lang="fi-FI" sz="1200" dirty="0" smtClean="0"/>
          </a:p>
          <a:p>
            <a:pPr marL="0" indent="0">
              <a:buNone/>
            </a:pPr>
            <a:r>
              <a:rPr lang="fi-FI" sz="1200" dirty="0" smtClean="0"/>
              <a:t>1.10.3 </a:t>
            </a:r>
            <a:r>
              <a:rPr lang="fi-FI" sz="1200" dirty="0" err="1" smtClean="0"/>
              <a:t>Endotoksiinit</a:t>
            </a:r>
            <a:endParaRPr lang="fi-FI" sz="1200" dirty="0" smtClean="0"/>
          </a:p>
          <a:p>
            <a:pPr marL="0" indent="0">
              <a:buNone/>
            </a:pPr>
            <a:r>
              <a:rPr lang="fi-FI" sz="1200" dirty="0" smtClean="0"/>
              <a:t>1.10.4 Muut </a:t>
            </a:r>
            <a:r>
              <a:rPr lang="fi-FI" sz="1200" dirty="0"/>
              <a:t>mikrobien </a:t>
            </a:r>
            <a:r>
              <a:rPr lang="fi-FI" sz="1200" dirty="0" smtClean="0"/>
              <a:t>rakennekomponentit</a:t>
            </a:r>
          </a:p>
          <a:p>
            <a:pPr marL="0" indent="0">
              <a:buNone/>
            </a:pPr>
            <a:r>
              <a:rPr lang="fi-FI" sz="1200" dirty="0" smtClean="0"/>
              <a:t>1.11 Muut </a:t>
            </a:r>
            <a:r>
              <a:rPr lang="fi-FI" sz="1200" dirty="0"/>
              <a:t>sisäilman kannalta erityiset </a:t>
            </a:r>
            <a:r>
              <a:rPr lang="fi-FI" sz="1200" dirty="0" smtClean="0"/>
              <a:t>mikrobit</a:t>
            </a:r>
          </a:p>
          <a:p>
            <a:pPr marL="0" indent="0">
              <a:buNone/>
            </a:pPr>
            <a:r>
              <a:rPr lang="fi-FI" sz="1200" dirty="0" smtClean="0"/>
              <a:t>1.12 Punkit </a:t>
            </a:r>
            <a:r>
              <a:rPr lang="fi-FI" sz="1200" dirty="0"/>
              <a:t>ja </a:t>
            </a:r>
            <a:r>
              <a:rPr lang="fi-FI" sz="1200" dirty="0" smtClean="0"/>
              <a:t>allergeenit</a:t>
            </a:r>
          </a:p>
          <a:p>
            <a:pPr marL="0" indent="0">
              <a:buNone/>
            </a:pPr>
            <a:r>
              <a:rPr lang="fi-FI" sz="1200" dirty="0" smtClean="0">
                <a:solidFill>
                  <a:srgbClr val="FF0000"/>
                </a:solidFill>
              </a:rPr>
              <a:t>1.13 Sisätilojen tuholaiset</a:t>
            </a:r>
          </a:p>
          <a:p>
            <a:pPr marL="0" indent="0">
              <a:buNone/>
            </a:pPr>
            <a:r>
              <a:rPr lang="fi-FI" sz="1200" b="1" dirty="0"/>
              <a:t>2 Kemialliset </a:t>
            </a:r>
            <a:r>
              <a:rPr lang="fi-FI" sz="1200" b="1" dirty="0" smtClean="0"/>
              <a:t>epäpuhtaudet – opetussisältö</a:t>
            </a:r>
          </a:p>
          <a:p>
            <a:pPr marL="0" indent="0">
              <a:buNone/>
            </a:pPr>
            <a:r>
              <a:rPr lang="fi-FI" sz="1200" b="1" dirty="0"/>
              <a:t>3 Terveydellisen merkityksen </a:t>
            </a:r>
            <a:r>
              <a:rPr lang="fi-FI" sz="1200" b="1" dirty="0" smtClean="0"/>
              <a:t>arviointi – opetussisältö</a:t>
            </a:r>
          </a:p>
          <a:p>
            <a:pPr marL="0" indent="0">
              <a:buNone/>
            </a:pPr>
            <a:endParaRPr lang="fi-FI" sz="1000" dirty="0" smtClean="0"/>
          </a:p>
          <a:p>
            <a:pPr marL="0" indent="0">
              <a:buNone/>
            </a:pPr>
            <a:endParaRPr lang="fi-FI" sz="1600" dirty="0"/>
          </a:p>
        </p:txBody>
      </p:sp>
      <p:sp>
        <p:nvSpPr>
          <p:cNvPr id="5" name="Content Placeholder 4"/>
          <p:cNvSpPr>
            <a:spLocks noGrp="1"/>
          </p:cNvSpPr>
          <p:nvPr>
            <p:ph sz="half" idx="2"/>
          </p:nvPr>
        </p:nvSpPr>
        <p:spPr/>
        <p:txBody>
          <a:bodyPr>
            <a:normAutofit fontScale="92500" lnSpcReduction="10000"/>
          </a:bodyPr>
          <a:lstStyle/>
          <a:p>
            <a:pPr marL="0" indent="0">
              <a:buNone/>
            </a:pPr>
            <a:r>
              <a:rPr lang="fi-FI" sz="1200" b="1" dirty="0"/>
              <a:t>4 Sisäympäristön tutkimukset ja raportointi</a:t>
            </a:r>
          </a:p>
          <a:p>
            <a:pPr marL="0" indent="0">
              <a:buNone/>
            </a:pPr>
            <a:r>
              <a:rPr lang="fi-FI" sz="1200" dirty="0"/>
              <a:t>4.1 Tutkimusstrategian laatiminen</a:t>
            </a:r>
          </a:p>
          <a:p>
            <a:pPr marL="0" indent="0">
              <a:buNone/>
            </a:pPr>
            <a:r>
              <a:rPr lang="fi-FI" sz="1200" dirty="0"/>
              <a:t>4.2 Näytteenotto mikrobiologisiin analyyseihin</a:t>
            </a:r>
          </a:p>
          <a:p>
            <a:pPr marL="0" indent="0">
              <a:buNone/>
            </a:pPr>
            <a:r>
              <a:rPr lang="fi-FI" sz="1200" dirty="0"/>
              <a:t>4.3 Mikrobien analysointi</a:t>
            </a:r>
          </a:p>
          <a:p>
            <a:pPr marL="0" indent="0">
              <a:buNone/>
            </a:pPr>
            <a:r>
              <a:rPr lang="fi-FI" sz="1200" dirty="0"/>
              <a:t>4.4 Mikrobien ohjearvot ja tulosten tulkinta</a:t>
            </a:r>
          </a:p>
          <a:p>
            <a:pPr marL="0" indent="0">
              <a:buNone/>
            </a:pPr>
            <a:r>
              <a:rPr lang="fi-FI" sz="1200" dirty="0"/>
              <a:t>4.5 Riskinarviointi</a:t>
            </a:r>
          </a:p>
          <a:p>
            <a:pPr marL="0" indent="0">
              <a:buNone/>
            </a:pPr>
            <a:r>
              <a:rPr lang="fi-FI" sz="1200" dirty="0"/>
              <a:t>4.6 Sisäympäristön tutkimukset ja raportointi</a:t>
            </a:r>
          </a:p>
          <a:p>
            <a:pPr marL="0" indent="0">
              <a:buNone/>
            </a:pPr>
            <a:r>
              <a:rPr lang="fi-FI" sz="1200" b="1" dirty="0" smtClean="0"/>
              <a:t>5 </a:t>
            </a:r>
            <a:r>
              <a:rPr lang="fi-FI" sz="1200" b="1" dirty="0"/>
              <a:t>Sisäilman laadun hallinta </a:t>
            </a:r>
            <a:r>
              <a:rPr lang="fi-FI" sz="1200" b="1" dirty="0" smtClean="0"/>
              <a:t>korjausprosessissa</a:t>
            </a:r>
          </a:p>
          <a:p>
            <a:pPr marL="0" indent="0">
              <a:buNone/>
            </a:pPr>
            <a:r>
              <a:rPr lang="fi-FI" sz="1200" dirty="0"/>
              <a:t>5.1 Homekorjaustyömaan kosteuden ja puhtauden </a:t>
            </a:r>
            <a:r>
              <a:rPr lang="fi-FI" sz="1200" dirty="0" smtClean="0"/>
              <a:t>hallinta – opetussisältö</a:t>
            </a:r>
          </a:p>
          <a:p>
            <a:pPr marL="0" indent="0">
              <a:buNone/>
            </a:pPr>
            <a:r>
              <a:rPr lang="fi-FI" sz="1200" dirty="0" smtClean="0"/>
              <a:t>5.2 Homekorjauksen työsuojelunäkökohdat – opetussisältö</a:t>
            </a:r>
          </a:p>
          <a:p>
            <a:pPr marL="0" indent="0">
              <a:buNone/>
            </a:pPr>
            <a:r>
              <a:rPr lang="fi-FI" sz="1200" dirty="0" smtClean="0"/>
              <a:t>5.3 Siivous- ja homesiivous</a:t>
            </a:r>
          </a:p>
          <a:p>
            <a:pPr marL="0" indent="0">
              <a:buNone/>
            </a:pPr>
            <a:r>
              <a:rPr lang="fi-FI" sz="1200" dirty="0" smtClean="0"/>
              <a:t>5.4 Rakenteiden toimivuus</a:t>
            </a:r>
          </a:p>
          <a:p>
            <a:pPr marL="0" indent="0">
              <a:buNone/>
            </a:pPr>
            <a:r>
              <a:rPr lang="fi-FI" sz="1200" b="1" dirty="0"/>
              <a:t>6. Sisäilmasto-ongelmien hallinta </a:t>
            </a:r>
            <a:r>
              <a:rPr lang="fi-FI" sz="1200" b="1" dirty="0" smtClean="0"/>
              <a:t>yhteistyönä</a:t>
            </a:r>
          </a:p>
          <a:p>
            <a:pPr marL="0" indent="0">
              <a:buNone/>
            </a:pPr>
            <a:r>
              <a:rPr lang="fi-FI" sz="1200" dirty="0" smtClean="0"/>
              <a:t>6.1 Toimintamallit </a:t>
            </a:r>
            <a:r>
              <a:rPr lang="fi-FI" sz="1200" dirty="0"/>
              <a:t>sisäilmasto-ongelmien </a:t>
            </a:r>
            <a:r>
              <a:rPr lang="fi-FI" sz="1200" dirty="0" smtClean="0"/>
              <a:t>ratkaisemisessa – opetussisältö</a:t>
            </a:r>
          </a:p>
          <a:p>
            <a:pPr marL="0" indent="0">
              <a:buNone/>
            </a:pPr>
            <a:r>
              <a:rPr lang="fi-FI" sz="1200" dirty="0" smtClean="0"/>
              <a:t>6.2 Sisäilmaryhmätoiminta – opetussisältö</a:t>
            </a:r>
          </a:p>
          <a:p>
            <a:pPr marL="0" indent="0">
              <a:buNone/>
            </a:pPr>
            <a:r>
              <a:rPr lang="fi-FI" sz="1200" dirty="0" smtClean="0"/>
              <a:t>6.3 Viranomaistoiminta </a:t>
            </a:r>
            <a:r>
              <a:rPr lang="fi-FI" sz="1200" dirty="0"/>
              <a:t>ja </a:t>
            </a:r>
            <a:r>
              <a:rPr lang="fi-FI" sz="1200" dirty="0" smtClean="0"/>
              <a:t>yhteistyö – opetussisältö</a:t>
            </a:r>
          </a:p>
          <a:p>
            <a:pPr marL="0" indent="0">
              <a:buNone/>
            </a:pPr>
            <a:r>
              <a:rPr lang="fi-FI" sz="1200" dirty="0" smtClean="0"/>
              <a:t>6.4 Viestintä</a:t>
            </a:r>
            <a:r>
              <a:rPr lang="fi-FI" sz="1200" dirty="0"/>
              <a:t>, ml. </a:t>
            </a:r>
            <a:r>
              <a:rPr lang="fi-FI" sz="1200" dirty="0" smtClean="0"/>
              <a:t>Riskiviestintä - opetussisältö</a:t>
            </a:r>
            <a:endParaRPr lang="fi-FI" sz="1200" dirty="0"/>
          </a:p>
        </p:txBody>
      </p:sp>
    </p:spTree>
    <p:extLst>
      <p:ext uri="{BB962C8B-B14F-4D97-AF65-F5344CB8AC3E}">
        <p14:creationId xmlns:p14="http://schemas.microsoft.com/office/powerpoint/2010/main" val="193509577"/>
      </p:ext>
    </p:extLst>
  </p:cSld>
  <p:clrMapOvr>
    <a:masterClrMapping/>
  </p:clrMapOvr>
  <p:transition spd="med">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792" y="332656"/>
            <a:ext cx="7417321" cy="503336"/>
          </a:xfrm>
        </p:spPr>
        <p:txBody>
          <a:bodyPr>
            <a:normAutofit/>
          </a:bodyPr>
          <a:lstStyle/>
          <a:p>
            <a:r>
              <a:rPr lang="fi-FI" sz="2400" dirty="0"/>
              <a:t>4. </a:t>
            </a:r>
            <a:r>
              <a:rPr lang="fi-FI" sz="2400" dirty="0" smtClean="0">
                <a:hlinkClick r:id="rId2"/>
              </a:rPr>
              <a:t>Asuntovieraat</a:t>
            </a:r>
            <a:r>
              <a:rPr lang="fi-FI" sz="2400" dirty="0" smtClean="0"/>
              <a:t> </a:t>
            </a:r>
            <a:r>
              <a:rPr lang="fi-FI" sz="2400" dirty="0" smtClean="0"/>
              <a:t>/ selkärankaiset, </a:t>
            </a:r>
            <a:r>
              <a:rPr lang="fi-FI" sz="2400" dirty="0" smtClean="0"/>
              <a:t>linnut 20/20 </a:t>
            </a:r>
            <a:endParaRPr lang="fi-FI" sz="2400" dirty="0"/>
          </a:p>
        </p:txBody>
      </p:sp>
      <p:sp>
        <p:nvSpPr>
          <p:cNvPr id="3" name="Content Placeholder 2"/>
          <p:cNvSpPr>
            <a:spLocks noGrp="1"/>
          </p:cNvSpPr>
          <p:nvPr>
            <p:ph sz="half" idx="1"/>
          </p:nvPr>
        </p:nvSpPr>
        <p:spPr>
          <a:xfrm>
            <a:off x="395536" y="980728"/>
            <a:ext cx="4824536" cy="5184576"/>
          </a:xfrm>
          <a:solidFill>
            <a:schemeClr val="tx2">
              <a:lumMod val="20000"/>
              <a:lumOff val="80000"/>
            </a:schemeClr>
          </a:solidFill>
        </p:spPr>
        <p:txBody>
          <a:bodyPr>
            <a:normAutofit/>
          </a:bodyPr>
          <a:lstStyle/>
          <a:p>
            <a:r>
              <a:rPr lang="fi-FI" sz="1800" b="1" dirty="0" smtClean="0"/>
              <a:t>Varpunen</a:t>
            </a:r>
            <a:r>
              <a:rPr lang="fi-FI" sz="1800" dirty="0" smtClean="0"/>
              <a:t>. Elintarviketeollisuuden </a:t>
            </a:r>
            <a:r>
              <a:rPr lang="fi-FI" sz="1800" dirty="0"/>
              <a:t>laitoksissa ja viljavarastoissa varpunen tekee </a:t>
            </a:r>
            <a:r>
              <a:rPr lang="fi-FI" sz="1800" dirty="0" smtClean="0"/>
              <a:t>vahinkoa </a:t>
            </a:r>
            <a:r>
              <a:rPr lang="fi-FI" sz="1800" dirty="0"/>
              <a:t>pakkausmateriaaleja repimällä ja </a:t>
            </a:r>
            <a:r>
              <a:rPr lang="fi-FI" sz="1800" dirty="0" smtClean="0"/>
              <a:t>likaamalla. </a:t>
            </a:r>
            <a:r>
              <a:rPr lang="fi-FI" sz="1800" dirty="0"/>
              <a:t>Erityisen ongelman muodostavat broilerikanaloiden ympärillä </a:t>
            </a:r>
            <a:r>
              <a:rPr lang="fi-FI" sz="1800" dirty="0" smtClean="0"/>
              <a:t/>
            </a:r>
            <a:br>
              <a:rPr lang="fi-FI" sz="1800" dirty="0" smtClean="0"/>
            </a:br>
            <a:r>
              <a:rPr lang="fi-FI" sz="1800" dirty="0" smtClean="0"/>
              <a:t>elävät </a:t>
            </a:r>
            <a:r>
              <a:rPr lang="fi-FI" sz="1800" dirty="0"/>
              <a:t>varpusparvet, </a:t>
            </a:r>
            <a:r>
              <a:rPr lang="fi-FI" sz="1800" dirty="0" smtClean="0"/>
              <a:t>voivat </a:t>
            </a:r>
            <a:br>
              <a:rPr lang="fi-FI" sz="1800" dirty="0" smtClean="0"/>
            </a:br>
            <a:r>
              <a:rPr lang="fi-FI" sz="1800" dirty="0" smtClean="0"/>
              <a:t>toimia </a:t>
            </a:r>
            <a:r>
              <a:rPr lang="fi-FI" sz="1800" i="1" dirty="0" smtClean="0"/>
              <a:t>Salmonella</a:t>
            </a:r>
            <a:r>
              <a:rPr lang="fi-FI" sz="1800" dirty="0" smtClean="0"/>
              <a:t>-bakteerien</a:t>
            </a:r>
            <a:br>
              <a:rPr lang="fi-FI" sz="1800" dirty="0" smtClean="0"/>
            </a:br>
            <a:r>
              <a:rPr lang="fi-FI" sz="1800" dirty="0" smtClean="0"/>
              <a:t>kantajina</a:t>
            </a:r>
            <a:r>
              <a:rPr lang="fi-FI" sz="1800" dirty="0"/>
              <a:t>. </a:t>
            </a:r>
            <a:endParaRPr lang="fi-FI" sz="1800" dirty="0" smtClean="0"/>
          </a:p>
          <a:p>
            <a:r>
              <a:rPr lang="fi-FI" sz="1800" b="1" dirty="0" smtClean="0"/>
              <a:t>Kesykyyhky eli pulu</a:t>
            </a:r>
            <a:r>
              <a:rPr lang="fi-FI" sz="1800" dirty="0" smtClean="0"/>
              <a:t>. </a:t>
            </a:r>
            <a:r>
              <a:rPr lang="fi-FI" sz="1800" dirty="0"/>
              <a:t>Kaupunkiympäristössä pulut </a:t>
            </a:r>
            <a:r>
              <a:rPr lang="fi-FI" sz="1800" dirty="0" smtClean="0"/>
              <a:t/>
            </a:r>
            <a:br>
              <a:rPr lang="fi-FI" sz="1800" dirty="0" smtClean="0"/>
            </a:br>
            <a:r>
              <a:rPr lang="fi-FI" sz="1800" dirty="0" smtClean="0"/>
              <a:t>likaavat </a:t>
            </a:r>
            <a:r>
              <a:rPr lang="fi-FI" sz="1800" dirty="0"/>
              <a:t>ulostuksillaan rakennuksia ja kauppapakkauksia</a:t>
            </a:r>
            <a:r>
              <a:rPr lang="fi-FI" sz="1800" dirty="0" smtClean="0"/>
              <a:t>.</a:t>
            </a:r>
          </a:p>
          <a:p>
            <a:r>
              <a:rPr lang="fi-FI" sz="1800" b="1" dirty="0" smtClean="0"/>
              <a:t>Käpytikat</a:t>
            </a:r>
            <a:r>
              <a:rPr lang="fi-FI" sz="1800" dirty="0" smtClean="0"/>
              <a:t> </a:t>
            </a:r>
            <a:r>
              <a:rPr lang="fi-FI" sz="1800" dirty="0"/>
              <a:t>voivat </a:t>
            </a:r>
            <a:r>
              <a:rPr lang="fi-FI" sz="1800" dirty="0" smtClean="0"/>
              <a:t>jossain </a:t>
            </a:r>
            <a:r>
              <a:rPr lang="fi-FI" sz="1800" dirty="0"/>
              <a:t>määrin </a:t>
            </a:r>
            <a:r>
              <a:rPr lang="fi-FI" sz="1800" dirty="0" smtClean="0"/>
              <a:t>aiheuttaa </a:t>
            </a:r>
            <a:r>
              <a:rPr lang="fi-FI" sz="1800" dirty="0"/>
              <a:t>vahinkoa rakennusten puurakenteisiin takomalla niihin reikiä. </a:t>
            </a:r>
            <a:r>
              <a:rPr lang="fi-FI" sz="1800" b="1" dirty="0" err="1">
                <a:hlinkClick r:id="rId3"/>
              </a:rPr>
              <a:t>Antenneita</a:t>
            </a:r>
            <a:r>
              <a:rPr lang="fi-FI" sz="1800" dirty="0"/>
              <a:t> ja muita sähkölaitteita takovat yksilöt voivat </a:t>
            </a:r>
            <a:r>
              <a:rPr lang="fi-FI" sz="1800" dirty="0" smtClean="0"/>
              <a:t>aiheuttaa </a:t>
            </a:r>
            <a:r>
              <a:rPr lang="fi-FI" sz="1800" dirty="0"/>
              <a:t>satunnaista </a:t>
            </a:r>
            <a:r>
              <a:rPr lang="fi-FI" sz="1800" dirty="0" smtClean="0"/>
              <a:t>taloudellista </a:t>
            </a:r>
            <a:r>
              <a:rPr lang="fi-FI" sz="1800" dirty="0"/>
              <a:t>vahinkoa.</a:t>
            </a:r>
            <a:endParaRPr lang="fi-FI" sz="1800" dirty="0" smtClean="0"/>
          </a:p>
          <a:p>
            <a:endParaRPr lang="fi-FI" dirty="0" smtClean="0"/>
          </a:p>
          <a:p>
            <a:endParaRPr lang="fi-FI" dirty="0" smtClean="0"/>
          </a:p>
          <a:p>
            <a:endParaRPr lang="fi-FI" dirty="0" smtClean="0"/>
          </a:p>
          <a:p>
            <a:endParaRPr lang="fi-FI" dirty="0" smtClean="0"/>
          </a:p>
        </p:txBody>
      </p:sp>
      <p:sp>
        <p:nvSpPr>
          <p:cNvPr id="4" name="Content Placeholder 3"/>
          <p:cNvSpPr>
            <a:spLocks noGrp="1"/>
          </p:cNvSpPr>
          <p:nvPr>
            <p:ph sz="half" idx="2"/>
          </p:nvPr>
        </p:nvSpPr>
        <p:spPr>
          <a:xfrm>
            <a:off x="5220072" y="980728"/>
            <a:ext cx="3600400" cy="5184576"/>
          </a:xfrm>
          <a:solidFill>
            <a:schemeClr val="bg2"/>
          </a:solidFill>
        </p:spPr>
        <p:txBody>
          <a:bodyPr>
            <a:normAutofit/>
          </a:bodyPr>
          <a:lstStyle/>
          <a:p>
            <a:r>
              <a:rPr lang="fi-FI" sz="1800" dirty="0"/>
              <a:t>Tehokkain pulujen lisääntymistä rajoittava keino on lintujen pääsyn estäminen ullakoille ja muihin pesäpaikkoihin tukkimalla kaikki mahdolliset sisäänmenoaukot esim. metalliverkoilla. Toimenpiteet pitäisi toteuttaa valvotusti yhdyskunnan koko alueella. Pulujen syötön vähentäminen on hitaasti vaikuttava kannan rajoituskeino. Myös </a:t>
            </a:r>
            <a:r>
              <a:rPr lang="fi-FI" sz="1800" dirty="0" err="1"/>
              <a:t>alfaklorakloosi</a:t>
            </a:r>
            <a:r>
              <a:rPr lang="fi-FI" sz="1800" dirty="0"/>
              <a:t>-nukutusainetta ja erilaisia ansoja on käytetty pyydystykseen.</a:t>
            </a:r>
            <a:endParaRPr lang="fi-FI" sz="180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682" y="2564904"/>
            <a:ext cx="1405238" cy="111482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6824" y="5231160"/>
            <a:ext cx="1403648" cy="934144"/>
          </a:xfrm>
          <a:prstGeom prst="rect">
            <a:avLst/>
          </a:prstGeom>
        </p:spPr>
      </p:pic>
    </p:spTree>
    <p:extLst>
      <p:ext uri="{BB962C8B-B14F-4D97-AF65-F5344CB8AC3E}">
        <p14:creationId xmlns:p14="http://schemas.microsoft.com/office/powerpoint/2010/main" val="953234426"/>
      </p:ext>
    </p:extLst>
  </p:cSld>
  <p:clrMapOvr>
    <a:masterClrMapping/>
  </p:clrMapOvr>
  <p:transition spd="med">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17321" cy="503336"/>
          </a:xfrm>
        </p:spPr>
        <p:txBody>
          <a:bodyPr>
            <a:normAutofit fontScale="90000"/>
          </a:bodyPr>
          <a:lstStyle/>
          <a:p>
            <a:r>
              <a:rPr lang="fi-FI" dirty="0" smtClean="0"/>
              <a:t>4.1 Huonekasvien tuholaiset</a:t>
            </a:r>
            <a:endParaRPr lang="fi-FI" dirty="0"/>
          </a:p>
        </p:txBody>
      </p:sp>
      <p:sp>
        <p:nvSpPr>
          <p:cNvPr id="3" name="Content Placeholder 2"/>
          <p:cNvSpPr>
            <a:spLocks noGrp="1"/>
          </p:cNvSpPr>
          <p:nvPr>
            <p:ph sz="half" idx="1"/>
          </p:nvPr>
        </p:nvSpPr>
        <p:spPr>
          <a:xfrm>
            <a:off x="395536" y="980728"/>
            <a:ext cx="4824536" cy="4680520"/>
          </a:xfrm>
          <a:solidFill>
            <a:schemeClr val="tx2">
              <a:lumMod val="20000"/>
              <a:lumOff val="80000"/>
            </a:schemeClr>
          </a:solidFill>
        </p:spPr>
        <p:txBody>
          <a:bodyPr>
            <a:normAutofit/>
          </a:bodyPr>
          <a:lstStyle/>
          <a:p>
            <a:r>
              <a:rPr lang="fi-FI" sz="1800" dirty="0" smtClean="0"/>
              <a:t>Puuvillayökkönen</a:t>
            </a:r>
            <a:endParaRPr lang="fi-FI" sz="1800" dirty="0" smtClean="0"/>
          </a:p>
          <a:p>
            <a:r>
              <a:rPr lang="fi-FI" sz="1800" dirty="0" smtClean="0"/>
              <a:t>Kultakuoriainen</a:t>
            </a:r>
          </a:p>
          <a:p>
            <a:r>
              <a:rPr lang="fi-FI" sz="1800" dirty="0" smtClean="0"/>
              <a:t>Vihannespunkki</a:t>
            </a:r>
          </a:p>
          <a:p>
            <a:r>
              <a:rPr lang="fi-FI" sz="1800" dirty="0" smtClean="0"/>
              <a:t>Ansaripetopunkki</a:t>
            </a:r>
          </a:p>
          <a:p>
            <a:r>
              <a:rPr lang="fi-FI" sz="1800" dirty="0" smtClean="0"/>
              <a:t>Persikkakirva</a:t>
            </a:r>
          </a:p>
          <a:p>
            <a:r>
              <a:rPr lang="fi-FI" sz="1800" dirty="0" smtClean="0"/>
              <a:t>Koisokirva</a:t>
            </a:r>
          </a:p>
          <a:p>
            <a:r>
              <a:rPr lang="fi-FI" sz="1800" dirty="0" err="1" smtClean="0"/>
              <a:t>Ansarijauhiainen</a:t>
            </a:r>
            <a:endParaRPr lang="fi-FI" sz="1800" dirty="0" smtClean="0"/>
          </a:p>
          <a:p>
            <a:r>
              <a:rPr lang="fi-FI" sz="1800" dirty="0" err="1" smtClean="0"/>
              <a:t>Maniskkajauhiainen</a:t>
            </a:r>
            <a:endParaRPr lang="fi-FI" sz="1800" dirty="0" smtClean="0"/>
          </a:p>
          <a:p>
            <a:r>
              <a:rPr lang="fi-FI" sz="1800" dirty="0" smtClean="0"/>
              <a:t>Ripsiäiset</a:t>
            </a:r>
          </a:p>
          <a:p>
            <a:pPr lvl="1"/>
            <a:r>
              <a:rPr lang="fi-FI" sz="1600" dirty="0"/>
              <a:t>m</a:t>
            </a:r>
            <a:r>
              <a:rPr lang="fi-FI" sz="1600" dirty="0" smtClean="0"/>
              <a:t>ustareisiripsiäinen</a:t>
            </a:r>
            <a:endParaRPr lang="fi-FI" sz="1600" dirty="0"/>
          </a:p>
          <a:p>
            <a:pPr lvl="1"/>
            <a:r>
              <a:rPr lang="fi-FI" sz="1600" dirty="0" smtClean="0"/>
              <a:t>ansariripsiäinen</a:t>
            </a:r>
            <a:endParaRPr lang="fi-FI" sz="1600" dirty="0" smtClean="0"/>
          </a:p>
          <a:p>
            <a:endParaRPr lang="fi-FI" sz="1800" dirty="0" smtClean="0"/>
          </a:p>
          <a:p>
            <a:endParaRPr lang="fi-FI" sz="1800" dirty="0" smtClean="0"/>
          </a:p>
        </p:txBody>
      </p:sp>
      <p:sp>
        <p:nvSpPr>
          <p:cNvPr id="4" name="Content Placeholder 3"/>
          <p:cNvSpPr>
            <a:spLocks noGrp="1"/>
          </p:cNvSpPr>
          <p:nvPr>
            <p:ph sz="half" idx="2"/>
          </p:nvPr>
        </p:nvSpPr>
        <p:spPr>
          <a:xfrm>
            <a:off x="5220072" y="980728"/>
            <a:ext cx="3600400" cy="4680520"/>
          </a:xfrm>
          <a:solidFill>
            <a:schemeClr val="bg2"/>
          </a:solidFill>
        </p:spPr>
        <p:txBody>
          <a:bodyPr>
            <a:normAutofit/>
          </a:bodyPr>
          <a:lstStyle/>
          <a:p>
            <a:r>
              <a:rPr lang="fi-FI" sz="1800" dirty="0" smtClean="0"/>
              <a:t>Sisätiloihin </a:t>
            </a:r>
            <a:r>
              <a:rPr lang="fi-FI" sz="1800" dirty="0"/>
              <a:t>eksyy kesäaikaan erilaisia kasvissyöjähyönteisiä ja punkkeja, jotka voivat käyttää ravintonaan huonekasveja. Osa tuholaisista kulkeutuu ostomullan tai kukkien mukana. </a:t>
            </a:r>
            <a:endParaRPr lang="fi-FI" sz="1800" dirty="0" smtClean="0"/>
          </a:p>
        </p:txBody>
      </p:sp>
    </p:spTree>
    <p:extLst>
      <p:ext uri="{BB962C8B-B14F-4D97-AF65-F5344CB8AC3E}">
        <p14:creationId xmlns:p14="http://schemas.microsoft.com/office/powerpoint/2010/main" val="1303167404"/>
      </p:ext>
    </p:extLst>
  </p:cSld>
  <p:clrMapOvr>
    <a:masterClrMapping/>
  </p:clrMapOvr>
  <p:transition spd="med">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17321" cy="503336"/>
          </a:xfrm>
        </p:spPr>
        <p:txBody>
          <a:bodyPr>
            <a:normAutofit fontScale="90000"/>
          </a:bodyPr>
          <a:lstStyle/>
          <a:p>
            <a:r>
              <a:rPr lang="fi-FI" dirty="0" smtClean="0"/>
              <a:t>5. Puuainestuholaiset, pistiäiset </a:t>
            </a:r>
            <a:r>
              <a:rPr lang="fi-FI" dirty="0" smtClean="0"/>
              <a:t>		1</a:t>
            </a:r>
            <a:r>
              <a:rPr lang="fi-FI" dirty="0" smtClean="0"/>
              <a:t>/2</a:t>
            </a:r>
            <a:endParaRPr lang="fi-FI" dirty="0"/>
          </a:p>
        </p:txBody>
      </p:sp>
      <p:sp>
        <p:nvSpPr>
          <p:cNvPr id="3" name="Content Placeholder 2"/>
          <p:cNvSpPr>
            <a:spLocks noGrp="1"/>
          </p:cNvSpPr>
          <p:nvPr>
            <p:ph sz="half" idx="1"/>
          </p:nvPr>
        </p:nvSpPr>
        <p:spPr>
          <a:xfrm>
            <a:off x="395536" y="980728"/>
            <a:ext cx="4680520" cy="5112568"/>
          </a:xfrm>
          <a:solidFill>
            <a:schemeClr val="tx2">
              <a:lumMod val="20000"/>
              <a:lumOff val="80000"/>
            </a:schemeClr>
          </a:solidFill>
        </p:spPr>
        <p:txBody>
          <a:bodyPr>
            <a:normAutofit/>
          </a:bodyPr>
          <a:lstStyle/>
          <a:p>
            <a:r>
              <a:rPr lang="fi-FI" sz="1600" b="1" dirty="0" smtClean="0"/>
              <a:t>Hevosmuurahainen</a:t>
            </a:r>
            <a:r>
              <a:rPr lang="fi-FI" sz="1600" dirty="0" smtClean="0"/>
              <a:t> on Suomen suurin muurahainen (6-18 mm).</a:t>
            </a:r>
          </a:p>
          <a:p>
            <a:r>
              <a:rPr lang="fi-FI" sz="1600" dirty="0"/>
              <a:t>Elää havupuuvaltaisissa metsissä tehden pesänsä sekä kuolleisiin että eläviin puihin alaosiin. Kaivavat </a:t>
            </a:r>
            <a:r>
              <a:rPr lang="fi-FI" sz="1600" b="1" dirty="0">
                <a:hlinkClick r:id="rId2"/>
              </a:rPr>
              <a:t>käytäviä</a:t>
            </a:r>
            <a:r>
              <a:rPr lang="fi-FI" sz="1600" dirty="0"/>
              <a:t> pehmeämpään kevätpuuhun. Sieltä pesä voi levitä jopa 10 m:n korkeuteen. Pesä on yleensä sydänpuussa, joten se ei näy ulospäin. Joskus muurahaiset voivat tehdä </a:t>
            </a:r>
            <a:r>
              <a:rPr lang="fi-FI" sz="1600" b="1" dirty="0">
                <a:hlinkClick r:id="rId3"/>
              </a:rPr>
              <a:t>pesänsä</a:t>
            </a:r>
            <a:r>
              <a:rPr lang="fi-FI" sz="1600" dirty="0"/>
              <a:t> puurakennuksiin. Esiintyy koko maassa, mutta vioitusta tavattu yleisimmin Etelä-Suomessa. Muurahaiset parveilevat alkukesästä rakennuksissa, joihin ne ovat tehneet pesänsä. Pesä on ontoksi nakerretussa puussa ja sen koko rajoittuu yleensä muutamaan hirsimetriin. Muurahainen ei syö puuta, vaan muita hyönteisiä, mesikastetta tai silmuja. </a:t>
            </a:r>
            <a:endParaRPr lang="fi-FI" sz="1600" dirty="0" smtClean="0"/>
          </a:p>
          <a:p>
            <a:endParaRPr lang="fi-FI" sz="1600" dirty="0" smtClean="0"/>
          </a:p>
        </p:txBody>
      </p:sp>
      <p:sp>
        <p:nvSpPr>
          <p:cNvPr id="4" name="Content Placeholder 3"/>
          <p:cNvSpPr>
            <a:spLocks noGrp="1"/>
          </p:cNvSpPr>
          <p:nvPr>
            <p:ph sz="half" idx="2"/>
          </p:nvPr>
        </p:nvSpPr>
        <p:spPr>
          <a:xfrm>
            <a:off x="5076056" y="980728"/>
            <a:ext cx="3744416" cy="5112568"/>
          </a:xfrm>
          <a:solidFill>
            <a:schemeClr val="bg2"/>
          </a:solidFill>
        </p:spPr>
        <p:txBody>
          <a:bodyPr>
            <a:normAutofit/>
          </a:bodyPr>
          <a:lstStyle/>
          <a:p>
            <a:r>
              <a:rPr lang="fi-FI" sz="1800" dirty="0"/>
              <a:t>Aiheuttanut usein vahinkoa mm. siirtymällä puurakennusten rakenteisiin lähistöllä olevista puunkannoista. Jos rakenteissa on useita pesiä, voi niiden tekninen laatu oleellisesti heikentyä. Joskus pesä saattaa olla polystyreenimuovisissa (styrox) </a:t>
            </a:r>
            <a:r>
              <a:rPr lang="fi-FI" sz="1800" b="1" dirty="0">
                <a:hlinkClick r:id="rId4"/>
              </a:rPr>
              <a:t>eristelevyissä</a:t>
            </a:r>
            <a:r>
              <a:rPr lang="fi-FI" sz="1800" dirty="0"/>
              <a:t>. </a:t>
            </a:r>
            <a:endParaRPr lang="fi-FI" sz="1800" dirty="0" smtClean="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4293096"/>
            <a:ext cx="2249186" cy="1654758"/>
          </a:xfrm>
          <a:prstGeom prst="rect">
            <a:avLst/>
          </a:prstGeom>
        </p:spPr>
      </p:pic>
    </p:spTree>
    <p:extLst>
      <p:ext uri="{BB962C8B-B14F-4D97-AF65-F5344CB8AC3E}">
        <p14:creationId xmlns:p14="http://schemas.microsoft.com/office/powerpoint/2010/main" val="1425644541"/>
      </p:ext>
    </p:extLst>
  </p:cSld>
  <p:clrMapOvr>
    <a:masterClrMapping/>
  </p:clrMapOvr>
  <p:transition spd="med">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17321" cy="503336"/>
          </a:xfrm>
        </p:spPr>
        <p:txBody>
          <a:bodyPr>
            <a:normAutofit fontScale="90000"/>
          </a:bodyPr>
          <a:lstStyle/>
          <a:p>
            <a:r>
              <a:rPr lang="fi-FI" dirty="0" smtClean="0"/>
              <a:t>5. Puuainestuholaiset, pistiäiset </a:t>
            </a:r>
            <a:r>
              <a:rPr lang="fi-FI" dirty="0" smtClean="0"/>
              <a:t>		2</a:t>
            </a:r>
            <a:r>
              <a:rPr lang="fi-FI" dirty="0" smtClean="0"/>
              <a:t>/2</a:t>
            </a:r>
            <a:endParaRPr lang="fi-FI" dirty="0"/>
          </a:p>
        </p:txBody>
      </p:sp>
      <p:sp>
        <p:nvSpPr>
          <p:cNvPr id="3" name="Content Placeholder 2"/>
          <p:cNvSpPr>
            <a:spLocks noGrp="1"/>
          </p:cNvSpPr>
          <p:nvPr>
            <p:ph sz="half" idx="1"/>
          </p:nvPr>
        </p:nvSpPr>
        <p:spPr>
          <a:xfrm>
            <a:off x="395536" y="980728"/>
            <a:ext cx="4536504" cy="4896544"/>
          </a:xfrm>
          <a:solidFill>
            <a:schemeClr val="tx2">
              <a:lumMod val="20000"/>
              <a:lumOff val="80000"/>
            </a:schemeClr>
          </a:solidFill>
        </p:spPr>
        <p:txBody>
          <a:bodyPr>
            <a:normAutofit/>
          </a:bodyPr>
          <a:lstStyle/>
          <a:p>
            <a:r>
              <a:rPr lang="fi-FI" sz="1800" b="1" dirty="0" smtClean="0"/>
              <a:t>Jättipuupistiäinen</a:t>
            </a:r>
            <a:r>
              <a:rPr lang="fi-FI" sz="1800" dirty="0" smtClean="0"/>
              <a:t> </a:t>
            </a:r>
            <a:r>
              <a:rPr lang="fi-FI" sz="1800" dirty="0"/>
              <a:t>e</a:t>
            </a:r>
            <a:r>
              <a:rPr lang="fi-FI" sz="1800" dirty="0" smtClean="0"/>
              <a:t>lää </a:t>
            </a:r>
            <a:r>
              <a:rPr lang="fi-FI" sz="1800" dirty="0"/>
              <a:t>pyöreässä </a:t>
            </a:r>
            <a:r>
              <a:rPr lang="fi-FI" sz="1800" b="1" dirty="0">
                <a:hlinkClick r:id="rId2"/>
              </a:rPr>
              <a:t>käytävässä</a:t>
            </a:r>
            <a:r>
              <a:rPr lang="fi-FI" sz="1800" dirty="0"/>
              <a:t> puun sisällä, jonne myös koteloituu. </a:t>
            </a:r>
            <a:endParaRPr lang="fi-FI" sz="1800" dirty="0" smtClean="0"/>
          </a:p>
          <a:p>
            <a:r>
              <a:rPr lang="fi-FI" sz="1800" dirty="0"/>
              <a:t>Toukat elävät yleensä heikentyneissä puissa. Kuorellinen puutavara saastuu metsässä tai varastopaikalla, ja toukat saattavat puutavaran mukana kulkeutua rakennuksiin, joissa ne kehittyvät aikuisiksi poistuen puusta pyöreän, noin 1 cm: n läpimittaisen reiän kautta. Toukka-aika rakennuspuussa on usein pitkä, jopa 10 vuotta; metsässä se kestää 2-3 vuotta. Pistiäiset eivät pysty uudestaan saastuttamaan rakennuspuuta. </a:t>
            </a:r>
            <a:r>
              <a:rPr lang="fi-FI" dirty="0"/>
              <a:t/>
            </a:r>
            <a:br>
              <a:rPr lang="fi-FI" dirty="0"/>
            </a:br>
            <a:endParaRPr lang="fi-FI" dirty="0" smtClean="0"/>
          </a:p>
          <a:p>
            <a:endParaRPr lang="fi-FI" dirty="0" smtClean="0"/>
          </a:p>
        </p:txBody>
      </p:sp>
      <p:sp>
        <p:nvSpPr>
          <p:cNvPr id="4" name="Content Placeholder 3"/>
          <p:cNvSpPr>
            <a:spLocks noGrp="1"/>
          </p:cNvSpPr>
          <p:nvPr>
            <p:ph sz="half" idx="2"/>
          </p:nvPr>
        </p:nvSpPr>
        <p:spPr>
          <a:xfrm>
            <a:off x="4932040" y="980728"/>
            <a:ext cx="3888432" cy="4896544"/>
          </a:xfrm>
          <a:solidFill>
            <a:schemeClr val="bg2"/>
          </a:solidFill>
        </p:spPr>
        <p:txBody>
          <a:bodyPr>
            <a:normAutofit/>
          </a:bodyPr>
          <a:lstStyle/>
          <a:p>
            <a:r>
              <a:rPr lang="fi-FI" sz="1800" dirty="0" smtClean="0"/>
              <a:t>Taloihin </a:t>
            </a:r>
            <a:r>
              <a:rPr lang="fi-FI" sz="1800" dirty="0"/>
              <a:t>joutuneiden puupistiäisten aiheuttama vahinko on yleensä niin vähäistä, että sillä ei ole merkitystä. Puupistiäiset ovat monessa maassa tärkeitä ns. karanteenituholaisia. Niiden tekemät vauriot vaikuttavat puutavaran laatuun, eikä niiden toivota leviävän maihin, joissa niitä ei ennestään esiinny.</a:t>
            </a:r>
            <a:endParaRPr lang="fi-FI" sz="1800" dirty="0" smtClean="0"/>
          </a:p>
        </p:txBody>
      </p:sp>
    </p:spTree>
    <p:extLst>
      <p:ext uri="{BB962C8B-B14F-4D97-AF65-F5344CB8AC3E}">
        <p14:creationId xmlns:p14="http://schemas.microsoft.com/office/powerpoint/2010/main" val="1133284962"/>
      </p:ext>
    </p:extLst>
  </p:cSld>
  <p:clrMapOvr>
    <a:masterClrMapping/>
  </p:clrMapOvr>
  <p:transition spd="med">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17321" cy="503336"/>
          </a:xfrm>
        </p:spPr>
        <p:txBody>
          <a:bodyPr>
            <a:normAutofit fontScale="90000"/>
          </a:bodyPr>
          <a:lstStyle/>
          <a:p>
            <a:r>
              <a:rPr lang="fi-FI" dirty="0" smtClean="0"/>
              <a:t>5. Puuainestuholaiset, kovakuoriaiset </a:t>
            </a:r>
            <a:r>
              <a:rPr lang="fi-FI" dirty="0" smtClean="0"/>
              <a:t>	1</a:t>
            </a:r>
            <a:r>
              <a:rPr lang="fi-FI" dirty="0" smtClean="0"/>
              <a:t>/10</a:t>
            </a:r>
            <a:endParaRPr lang="fi-FI" dirty="0"/>
          </a:p>
        </p:txBody>
      </p:sp>
      <p:sp>
        <p:nvSpPr>
          <p:cNvPr id="3" name="Content Placeholder 2"/>
          <p:cNvSpPr>
            <a:spLocks noGrp="1"/>
          </p:cNvSpPr>
          <p:nvPr>
            <p:ph sz="half" idx="1"/>
          </p:nvPr>
        </p:nvSpPr>
        <p:spPr>
          <a:xfrm>
            <a:off x="395536" y="980728"/>
            <a:ext cx="4536504" cy="5184576"/>
          </a:xfrm>
          <a:solidFill>
            <a:schemeClr val="tx2">
              <a:lumMod val="20000"/>
              <a:lumOff val="80000"/>
            </a:schemeClr>
          </a:solidFill>
        </p:spPr>
        <p:txBody>
          <a:bodyPr>
            <a:normAutofit/>
          </a:bodyPr>
          <a:lstStyle/>
          <a:p>
            <a:r>
              <a:rPr lang="fi-FI" sz="1800" dirty="0" smtClean="0"/>
              <a:t>Havupuuntikaskuoriainen</a:t>
            </a:r>
          </a:p>
          <a:p>
            <a:r>
              <a:rPr lang="fi-FI" sz="1800" dirty="0"/>
              <a:t>Elää metsässä, joissa iskeytyy useimmiten sairaisiin puihin tai keväällä ja kesällä kaadettuihin runkoihin. Vioitus näkyy syvälle puuhun ulottuvina tikkaan muotoisina </a:t>
            </a:r>
            <a:r>
              <a:rPr lang="fi-FI" sz="1800" b="1" dirty="0">
                <a:hlinkClick r:id="rId2"/>
              </a:rPr>
              <a:t>käytävinä</a:t>
            </a:r>
            <a:r>
              <a:rPr lang="fi-FI" sz="1800" dirty="0"/>
              <a:t>. Toukan ravintonaan käyttämä Ambrosia-sieni sinistää puuta käytävien seinissä</a:t>
            </a:r>
            <a:r>
              <a:rPr lang="fi-FI" sz="1800" dirty="0" smtClean="0"/>
              <a:t>.</a:t>
            </a:r>
          </a:p>
          <a:p>
            <a:endParaRPr lang="fi-FI" dirty="0" smtClean="0"/>
          </a:p>
          <a:p>
            <a:endParaRPr lang="fi-FI" dirty="0"/>
          </a:p>
          <a:p>
            <a:endParaRPr lang="fi-FI" dirty="0" smtClean="0"/>
          </a:p>
          <a:p>
            <a:endParaRPr lang="fi-FI" dirty="0"/>
          </a:p>
          <a:p>
            <a:r>
              <a:rPr lang="fi-FI" sz="1800" dirty="0" smtClean="0"/>
              <a:t>Lehtitikaskuoriainen</a:t>
            </a:r>
          </a:p>
          <a:p>
            <a:endParaRPr lang="fi-FI" dirty="0" smtClean="0"/>
          </a:p>
        </p:txBody>
      </p:sp>
      <p:sp>
        <p:nvSpPr>
          <p:cNvPr id="4" name="Content Placeholder 3"/>
          <p:cNvSpPr>
            <a:spLocks noGrp="1"/>
          </p:cNvSpPr>
          <p:nvPr>
            <p:ph sz="half" idx="2"/>
          </p:nvPr>
        </p:nvSpPr>
        <p:spPr>
          <a:xfrm>
            <a:off x="4932040" y="980728"/>
            <a:ext cx="3888432" cy="5184576"/>
          </a:xfrm>
          <a:solidFill>
            <a:schemeClr val="bg2"/>
          </a:solidFill>
        </p:spPr>
        <p:txBody>
          <a:bodyPr>
            <a:normAutofit/>
          </a:bodyPr>
          <a:lstStyle/>
          <a:p>
            <a:endParaRPr lang="fi-FI" sz="1800" dirty="0" smtClean="0"/>
          </a:p>
          <a:p>
            <a:r>
              <a:rPr lang="fi-FI" sz="1800" dirty="0" smtClean="0"/>
              <a:t>Vauriot </a:t>
            </a:r>
            <a:r>
              <a:rPr lang="fi-FI" sz="1800" dirty="0"/>
              <a:t>näkyvät puutavarassa tupajumin tekemien vaurioiden tapaisina, mutta sen tekemät käytävät ovat aina tyhjät ja niiden seinämät tummat</a:t>
            </a:r>
            <a:r>
              <a:rPr lang="fi-FI" sz="1800" dirty="0" smtClean="0"/>
              <a:t>.</a:t>
            </a:r>
          </a:p>
          <a:p>
            <a:endParaRPr lang="fi-FI" dirty="0"/>
          </a:p>
          <a:p>
            <a:endParaRPr lang="fi-FI" dirty="0" smtClean="0"/>
          </a:p>
          <a:p>
            <a:endParaRPr lang="fi-FI" dirty="0" smtClean="0"/>
          </a:p>
          <a:p>
            <a:endParaRPr lang="fi-FI" dirty="0"/>
          </a:p>
          <a:p>
            <a:r>
              <a:rPr lang="fi-FI" sz="1800" dirty="0" smtClean="0"/>
              <a:t>Aiheuttaa </a:t>
            </a:r>
            <a:r>
              <a:rPr lang="fi-FI" sz="1800" dirty="0"/>
              <a:t>lehtipuissa samankaltaista vahinkoa kuin edellinen laji.</a:t>
            </a:r>
            <a:endParaRPr lang="fi-FI" sz="1800" dirty="0" smtClean="0"/>
          </a:p>
          <a:p>
            <a:endParaRPr lang="fi-FI" dirty="0"/>
          </a:p>
          <a:p>
            <a:endParaRPr lang="fi-FI"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048" y="2852936"/>
            <a:ext cx="1985156" cy="12820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3349127"/>
            <a:ext cx="1706880" cy="1280160"/>
          </a:xfrm>
          <a:prstGeom prst="rect">
            <a:avLst/>
          </a:prstGeom>
        </p:spPr>
      </p:pic>
    </p:spTree>
    <p:extLst>
      <p:ext uri="{BB962C8B-B14F-4D97-AF65-F5344CB8AC3E}">
        <p14:creationId xmlns:p14="http://schemas.microsoft.com/office/powerpoint/2010/main" val="2325997691"/>
      </p:ext>
    </p:extLst>
  </p:cSld>
  <p:clrMapOvr>
    <a:masterClrMapping/>
  </p:clrMapOvr>
  <p:transition spd="med">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17321" cy="503336"/>
          </a:xfrm>
        </p:spPr>
        <p:txBody>
          <a:bodyPr>
            <a:normAutofit fontScale="90000"/>
          </a:bodyPr>
          <a:lstStyle/>
          <a:p>
            <a:r>
              <a:rPr lang="fi-FI" dirty="0" smtClean="0"/>
              <a:t>5. Puuainestuholaiset, kovakuoriaiset </a:t>
            </a:r>
            <a:r>
              <a:rPr lang="fi-FI" dirty="0" smtClean="0"/>
              <a:t>	2</a:t>
            </a:r>
            <a:r>
              <a:rPr lang="fi-FI" dirty="0" smtClean="0"/>
              <a:t>/10</a:t>
            </a:r>
            <a:endParaRPr lang="fi-FI" dirty="0"/>
          </a:p>
        </p:txBody>
      </p:sp>
      <p:sp>
        <p:nvSpPr>
          <p:cNvPr id="3" name="Content Placeholder 2"/>
          <p:cNvSpPr>
            <a:spLocks noGrp="1"/>
          </p:cNvSpPr>
          <p:nvPr>
            <p:ph sz="half" idx="1"/>
          </p:nvPr>
        </p:nvSpPr>
        <p:spPr>
          <a:xfrm>
            <a:off x="395536" y="980728"/>
            <a:ext cx="4536504" cy="5184576"/>
          </a:xfrm>
          <a:solidFill>
            <a:schemeClr val="tx2">
              <a:lumMod val="20000"/>
              <a:lumOff val="80000"/>
            </a:schemeClr>
          </a:solidFill>
        </p:spPr>
        <p:txBody>
          <a:bodyPr>
            <a:normAutofit/>
          </a:bodyPr>
          <a:lstStyle/>
          <a:p>
            <a:r>
              <a:rPr lang="fi-FI" sz="1800" b="1" dirty="0" err="1" smtClean="0"/>
              <a:t>Hirsikytry</a:t>
            </a:r>
            <a:r>
              <a:rPr lang="fi-FI" sz="1800" b="1" dirty="0" smtClean="0"/>
              <a:t> </a:t>
            </a:r>
            <a:r>
              <a:rPr lang="fi-FI" sz="1800" dirty="0" smtClean="0"/>
              <a:t>elää </a:t>
            </a:r>
            <a:r>
              <a:rPr lang="fi-FI" sz="1800" dirty="0"/>
              <a:t>havupuun kaarnan alla puun nilaosassa. </a:t>
            </a:r>
            <a:br>
              <a:rPr lang="fi-FI" sz="1800" dirty="0"/>
            </a:br>
            <a:endParaRPr lang="fi-FI" sz="1800" dirty="0" smtClean="0"/>
          </a:p>
          <a:p>
            <a:r>
              <a:rPr lang="fi-FI" sz="1800" dirty="0" err="1" smtClean="0"/>
              <a:t>Hirsikytry</a:t>
            </a:r>
            <a:r>
              <a:rPr lang="fi-FI" sz="1800" dirty="0" smtClean="0"/>
              <a:t> </a:t>
            </a:r>
            <a:r>
              <a:rPr lang="fi-FI" sz="1800" dirty="0"/>
              <a:t>on elintavoiltaan papintappajan kaltainen. Molempia lajeja esiintyy usein rinnan rakenteiden kaarnasuikaleissa. </a:t>
            </a:r>
            <a:r>
              <a:rPr lang="fi-FI" sz="1800" dirty="0" err="1"/>
              <a:t>Hirsikytry</a:t>
            </a:r>
            <a:r>
              <a:rPr lang="fi-FI" sz="1800" dirty="0"/>
              <a:t> näyttää suosivan kapeita kaarnansuikaleita. Kuoriaisen ulostuloreikä on pyöreä, nuppineulanpään kokoinen. Reikiä ilmestyy usein uusiin rakenteisiin tai korjausten jälkeen, parin vuoden kuluttua, seinäpintoihin, oviin ym. Tämä osoittaa, että alla olevan puun kaarna on saastunut.</a:t>
            </a:r>
            <a:endParaRPr lang="fi-FI" sz="1800" dirty="0" smtClean="0"/>
          </a:p>
        </p:txBody>
      </p:sp>
      <p:sp>
        <p:nvSpPr>
          <p:cNvPr id="4" name="Content Placeholder 3"/>
          <p:cNvSpPr>
            <a:spLocks noGrp="1"/>
          </p:cNvSpPr>
          <p:nvPr>
            <p:ph sz="half" idx="2"/>
          </p:nvPr>
        </p:nvSpPr>
        <p:spPr>
          <a:xfrm>
            <a:off x="4932040" y="980728"/>
            <a:ext cx="3888432" cy="5184576"/>
          </a:xfrm>
          <a:solidFill>
            <a:schemeClr val="bg2"/>
          </a:solidFill>
        </p:spPr>
        <p:txBody>
          <a:bodyPr>
            <a:normAutofit/>
          </a:bodyPr>
          <a:lstStyle/>
          <a:p>
            <a:r>
              <a:rPr lang="fi-FI" sz="1800" dirty="0" smtClean="0"/>
              <a:t>Haittana </a:t>
            </a:r>
            <a:r>
              <a:rPr lang="fi-FI" sz="1800" dirty="0" smtClean="0"/>
              <a:t>ovat </a:t>
            </a:r>
            <a:r>
              <a:rPr lang="fi-FI" sz="1800" dirty="0"/>
              <a:t>kuoriaisten </a:t>
            </a:r>
            <a:r>
              <a:rPr lang="fi-FI" sz="1800" dirty="0" smtClean="0"/>
              <a:t>tekemät reiät </a:t>
            </a:r>
            <a:r>
              <a:rPr lang="fi-FI" sz="1800" dirty="0"/>
              <a:t>rakenteissa. </a:t>
            </a:r>
            <a:endParaRPr lang="fi-FI" sz="1800" dirty="0" smtClean="0"/>
          </a:p>
          <a:p>
            <a:r>
              <a:rPr lang="fi-FI" sz="1800" dirty="0"/>
              <a:t>Ravinnon loputtua </a:t>
            </a:r>
            <a:r>
              <a:rPr lang="fi-FI" sz="1800" dirty="0" err="1"/>
              <a:t>hirsikytry</a:t>
            </a:r>
            <a:r>
              <a:rPr lang="fi-FI" sz="1800" dirty="0"/>
              <a:t> häviää talosta. </a:t>
            </a:r>
            <a:r>
              <a:rPr lang="fi-FI" dirty="0"/>
              <a:t/>
            </a:r>
            <a:br>
              <a:rPr lang="fi-FI" dirty="0"/>
            </a:br>
            <a:endParaRPr lang="fi-FI" dirty="0"/>
          </a:p>
          <a:p>
            <a:endParaRPr lang="fi-FI" dirty="0" smtClean="0"/>
          </a:p>
        </p:txBody>
      </p:sp>
    </p:spTree>
    <p:extLst>
      <p:ext uri="{BB962C8B-B14F-4D97-AF65-F5344CB8AC3E}">
        <p14:creationId xmlns:p14="http://schemas.microsoft.com/office/powerpoint/2010/main" val="2554717399"/>
      </p:ext>
    </p:extLst>
  </p:cSld>
  <p:clrMapOvr>
    <a:masterClrMapping/>
  </p:clrMapOvr>
  <p:transition spd="med">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85812"/>
            <a:ext cx="7417321" cy="503336"/>
          </a:xfrm>
        </p:spPr>
        <p:txBody>
          <a:bodyPr>
            <a:normAutofit fontScale="90000"/>
          </a:bodyPr>
          <a:lstStyle/>
          <a:p>
            <a:r>
              <a:rPr lang="fi-FI" dirty="0" smtClean="0"/>
              <a:t>5. Puuainestuholaiset, kovakuoriaiset </a:t>
            </a:r>
            <a:r>
              <a:rPr lang="fi-FI" dirty="0" smtClean="0"/>
              <a:t>	3</a:t>
            </a:r>
            <a:r>
              <a:rPr lang="fi-FI" dirty="0" smtClean="0"/>
              <a:t>/10</a:t>
            </a:r>
            <a:endParaRPr lang="fi-FI" dirty="0"/>
          </a:p>
        </p:txBody>
      </p:sp>
      <p:sp>
        <p:nvSpPr>
          <p:cNvPr id="3" name="Content Placeholder 2"/>
          <p:cNvSpPr>
            <a:spLocks noGrp="1"/>
          </p:cNvSpPr>
          <p:nvPr>
            <p:ph sz="half" idx="1"/>
          </p:nvPr>
        </p:nvSpPr>
        <p:spPr>
          <a:xfrm>
            <a:off x="395536" y="980728"/>
            <a:ext cx="5184576" cy="4968552"/>
          </a:xfrm>
          <a:solidFill>
            <a:schemeClr val="tx2">
              <a:lumMod val="20000"/>
              <a:lumOff val="80000"/>
            </a:schemeClr>
          </a:solidFill>
        </p:spPr>
        <p:txBody>
          <a:bodyPr>
            <a:normAutofit/>
          </a:bodyPr>
          <a:lstStyle/>
          <a:p>
            <a:r>
              <a:rPr lang="fi-FI" sz="1800" b="1" dirty="0" smtClean="0"/>
              <a:t>Tupajäärä</a:t>
            </a:r>
            <a:r>
              <a:rPr lang="fi-FI" sz="1800" dirty="0" smtClean="0"/>
              <a:t> on ainoa </a:t>
            </a:r>
            <a:r>
              <a:rPr lang="fi-FI" sz="1800" dirty="0"/>
              <a:t>lauhkeiden alueiden hyönteinen, joka on mukautunut elämään ilmakuivassa puussa. </a:t>
            </a:r>
            <a:r>
              <a:rPr lang="fi-FI" sz="1800" dirty="0" smtClean="0"/>
              <a:t>Suomesta </a:t>
            </a:r>
            <a:r>
              <a:rPr lang="fi-FI" sz="1800" dirty="0"/>
              <a:t>sitä on tavattu paikoin Ahvenanmaan ja </a:t>
            </a:r>
            <a:r>
              <a:rPr lang="fi-FI" sz="1800" dirty="0" err="1"/>
              <a:t>Lounais</a:t>
            </a:r>
            <a:r>
              <a:rPr lang="fi-FI" sz="1800" dirty="0"/>
              <a:t>-Suomen alueelta. Ilmastollisista syistä tuskin leviää muualle Suomeen. Toukka syö havupuita. </a:t>
            </a:r>
            <a:r>
              <a:rPr lang="fi-FI" sz="1800" dirty="0" smtClean="0"/>
              <a:t>Ennen </a:t>
            </a:r>
            <a:r>
              <a:rPr lang="fi-FI" sz="1800" b="1" dirty="0">
                <a:hlinkClick r:id="rId2"/>
              </a:rPr>
              <a:t>koteloitumista</a:t>
            </a:r>
            <a:r>
              <a:rPr lang="fi-FI" sz="1800" dirty="0"/>
              <a:t> toukka syö puun pintaa soikean, 1 cm:n pituisen </a:t>
            </a:r>
            <a:r>
              <a:rPr lang="fi-FI" sz="1800" b="1" dirty="0">
                <a:hlinkClick r:id="rId3"/>
              </a:rPr>
              <a:t>ulostuloreiän</a:t>
            </a:r>
            <a:r>
              <a:rPr lang="fi-FI" sz="1800" dirty="0"/>
              <a:t>, jonka läpi aikuinen kovakuoriainen tunkeutuu. Aikuinen vaatii aktivoituakseen vähintään 25</a:t>
            </a:r>
            <a:r>
              <a:rPr lang="fi-FI" sz="1800" baseline="30000" dirty="0"/>
              <a:t>o</a:t>
            </a:r>
            <a:r>
              <a:rPr lang="fi-FI" sz="1800" dirty="0"/>
              <a:t>C. </a:t>
            </a:r>
            <a:endParaRPr lang="fi-FI" sz="1800" dirty="0" smtClean="0"/>
          </a:p>
          <a:p>
            <a:r>
              <a:rPr lang="fi-FI" sz="1800" dirty="0"/>
              <a:t>Toukka viettää puussa 6-12 vuotta, jopa enemmänkin, ennen koteloitumistaan. Se vahingoittaa kaikkia rakennuksen puuosia, huonekaluja, puhelinpylväitä ym. </a:t>
            </a:r>
            <a:endParaRPr lang="fi-FI" sz="1800" dirty="0" smtClean="0"/>
          </a:p>
          <a:p>
            <a:endParaRPr lang="fi-FI" dirty="0" smtClean="0"/>
          </a:p>
        </p:txBody>
      </p:sp>
      <p:sp>
        <p:nvSpPr>
          <p:cNvPr id="4" name="Content Placeholder 3"/>
          <p:cNvSpPr>
            <a:spLocks noGrp="1"/>
          </p:cNvSpPr>
          <p:nvPr>
            <p:ph sz="half" idx="2"/>
          </p:nvPr>
        </p:nvSpPr>
        <p:spPr>
          <a:xfrm>
            <a:off x="5580112" y="980728"/>
            <a:ext cx="3240360" cy="4968552"/>
          </a:xfrm>
          <a:solidFill>
            <a:schemeClr val="bg2"/>
          </a:solidFill>
        </p:spPr>
        <p:txBody>
          <a:bodyPr>
            <a:normAutofit/>
          </a:bodyPr>
          <a:lstStyle/>
          <a:p>
            <a:r>
              <a:rPr lang="fi-FI" sz="1800" dirty="0"/>
              <a:t>Paha puurakenteiden tuholainen. Suomesta se on hävitetty melkein sukupuuttoon kaasutusten avulla 1960-luvulla. Esiintyy Euroopassa ja Yhdysvalloissa, mutta on karanteenihyönteinen Australiassa. </a:t>
            </a:r>
            <a:endParaRPr lang="fi-FI" sz="180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6292" y="3573016"/>
            <a:ext cx="3048000" cy="2033016"/>
          </a:xfrm>
          <a:prstGeom prst="rect">
            <a:avLst/>
          </a:prstGeom>
        </p:spPr>
      </p:pic>
    </p:spTree>
    <p:extLst>
      <p:ext uri="{BB962C8B-B14F-4D97-AF65-F5344CB8AC3E}">
        <p14:creationId xmlns:p14="http://schemas.microsoft.com/office/powerpoint/2010/main" val="2614027286"/>
      </p:ext>
    </p:extLst>
  </p:cSld>
  <p:clrMapOvr>
    <a:masterClrMapping/>
  </p:clrMapOvr>
  <p:transition spd="med">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17321" cy="503336"/>
          </a:xfrm>
        </p:spPr>
        <p:txBody>
          <a:bodyPr>
            <a:normAutofit fontScale="90000"/>
          </a:bodyPr>
          <a:lstStyle/>
          <a:p>
            <a:r>
              <a:rPr lang="fi-FI" dirty="0" smtClean="0"/>
              <a:t>5. Puuainestuholaiset, kovakuoriaiset </a:t>
            </a:r>
            <a:r>
              <a:rPr lang="fi-FI" dirty="0" smtClean="0"/>
              <a:t>	4</a:t>
            </a:r>
            <a:r>
              <a:rPr lang="fi-FI" dirty="0" smtClean="0"/>
              <a:t>/10</a:t>
            </a:r>
            <a:endParaRPr lang="fi-FI" dirty="0"/>
          </a:p>
        </p:txBody>
      </p:sp>
      <p:sp>
        <p:nvSpPr>
          <p:cNvPr id="3" name="Content Placeholder 2"/>
          <p:cNvSpPr>
            <a:spLocks noGrp="1"/>
          </p:cNvSpPr>
          <p:nvPr>
            <p:ph sz="half" idx="1"/>
          </p:nvPr>
        </p:nvSpPr>
        <p:spPr>
          <a:xfrm>
            <a:off x="395536" y="980728"/>
            <a:ext cx="4536504" cy="5184576"/>
          </a:xfrm>
          <a:solidFill>
            <a:schemeClr val="tx2">
              <a:lumMod val="20000"/>
              <a:lumOff val="80000"/>
            </a:schemeClr>
          </a:solidFill>
        </p:spPr>
        <p:txBody>
          <a:bodyPr>
            <a:normAutofit/>
          </a:bodyPr>
          <a:lstStyle/>
          <a:p>
            <a:r>
              <a:rPr lang="fi-FI" sz="1800" b="1" dirty="0" smtClean="0"/>
              <a:t>Tumma jalokuoriainen on y</a:t>
            </a:r>
            <a:r>
              <a:rPr lang="fi-FI" sz="1800" dirty="0" smtClean="0"/>
              <a:t>leinen </a:t>
            </a:r>
            <a:r>
              <a:rPr lang="fi-FI" sz="1800" dirty="0"/>
              <a:t>Etelä- ja Keski-Suomessa. </a:t>
            </a:r>
            <a:endParaRPr lang="fi-FI" sz="1800" dirty="0" smtClean="0"/>
          </a:p>
          <a:p>
            <a:r>
              <a:rPr lang="fi-FI" sz="1800" dirty="0" smtClean="0"/>
              <a:t>Esiintyy </a:t>
            </a:r>
            <a:r>
              <a:rPr lang="fi-FI" sz="1800" dirty="0"/>
              <a:t>luonnossa pystyyn kuivuneissa havupuissa ja tuulenkaatoalueilla. Rakennuksiin se tulee toukkana ylivuotisen puutavaran mukana Aiheuttaa tupajäärän vioitusta muistuttavaa vahinkoa, mutta </a:t>
            </a:r>
            <a:r>
              <a:rPr lang="fi-FI" sz="1800" b="1" dirty="0">
                <a:hlinkClick r:id="rId2"/>
              </a:rPr>
              <a:t>käytävät</a:t>
            </a:r>
            <a:r>
              <a:rPr lang="fi-FI" sz="1800" dirty="0"/>
              <a:t> ovat litteämmät ja rakeisia hiukkasia sisältävän ulostejauheen täyttämät. Se ei näytä lisääntyvän rakennuspuussa, ja vauriot rajoittuvat muutamiin seinähirsiin tai ikkunalautoihin.</a:t>
            </a:r>
            <a:endParaRPr lang="fi-FI" sz="1800" dirty="0" smtClean="0"/>
          </a:p>
        </p:txBody>
      </p:sp>
      <p:sp>
        <p:nvSpPr>
          <p:cNvPr id="4" name="Content Placeholder 3"/>
          <p:cNvSpPr>
            <a:spLocks noGrp="1"/>
          </p:cNvSpPr>
          <p:nvPr>
            <p:ph sz="half" idx="2"/>
          </p:nvPr>
        </p:nvSpPr>
        <p:spPr>
          <a:xfrm>
            <a:off x="4932040" y="980728"/>
            <a:ext cx="3888432" cy="5184576"/>
          </a:xfrm>
          <a:solidFill>
            <a:schemeClr val="bg2"/>
          </a:solidFill>
        </p:spPr>
        <p:txBody>
          <a:bodyPr>
            <a:normAutofit/>
          </a:bodyPr>
          <a:lstStyle/>
          <a:p>
            <a:r>
              <a:rPr lang="fi-FI" sz="1800" dirty="0"/>
              <a:t>R</a:t>
            </a:r>
            <a:r>
              <a:rPr lang="fi-FI" sz="1800" dirty="0" smtClean="0"/>
              <a:t>akennuksissa </a:t>
            </a:r>
            <a:r>
              <a:rPr lang="fi-FI" sz="1800" dirty="0"/>
              <a:t>toukat koteloituvat vasta 15-20 vuoden kuluttua, jopa vielä 40 vuoden kuluttua saattaa rakenteisiin ilmaantua uusia soikeita aikuisen lentoreikiä. Rakennuksissa esiintyy usein tuoreita vaurioita hyvinkin vanhassa puussa, koska toukat ovat korjauspuusta käsin saattaneet kaivautua siihen. </a:t>
            </a:r>
            <a:endParaRPr lang="fi-FI" sz="1800" dirty="0" smtClean="0"/>
          </a:p>
          <a:p>
            <a:r>
              <a:rPr lang="fi-FI" sz="1800" dirty="0"/>
              <a:t>Jalokuoriaisten tekemät vahingot ovat yleensä niin paikallisia, että haitta muodostuu pieneksi</a:t>
            </a:r>
            <a:r>
              <a:rPr lang="fi-FI" sz="1800" dirty="0" smtClean="0"/>
              <a:t>. </a:t>
            </a:r>
          </a:p>
        </p:txBody>
      </p:sp>
    </p:spTree>
    <p:extLst>
      <p:ext uri="{BB962C8B-B14F-4D97-AF65-F5344CB8AC3E}">
        <p14:creationId xmlns:p14="http://schemas.microsoft.com/office/powerpoint/2010/main" val="1820003148"/>
      </p:ext>
    </p:extLst>
  </p:cSld>
  <p:clrMapOvr>
    <a:masterClrMapping/>
  </p:clrMapOvr>
  <p:transition spd="med">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17321" cy="503336"/>
          </a:xfrm>
        </p:spPr>
        <p:txBody>
          <a:bodyPr>
            <a:normAutofit fontScale="90000"/>
          </a:bodyPr>
          <a:lstStyle/>
          <a:p>
            <a:r>
              <a:rPr lang="fi-FI" dirty="0" smtClean="0"/>
              <a:t>5. Puuainestuholaiset, kovakuoriaiset </a:t>
            </a:r>
            <a:r>
              <a:rPr lang="fi-FI" dirty="0" smtClean="0"/>
              <a:t>	5</a:t>
            </a:r>
            <a:r>
              <a:rPr lang="fi-FI" dirty="0" smtClean="0"/>
              <a:t>/10</a:t>
            </a:r>
            <a:endParaRPr lang="fi-FI" dirty="0"/>
          </a:p>
        </p:txBody>
      </p:sp>
      <p:sp>
        <p:nvSpPr>
          <p:cNvPr id="3" name="Content Placeholder 2"/>
          <p:cNvSpPr>
            <a:spLocks noGrp="1"/>
          </p:cNvSpPr>
          <p:nvPr>
            <p:ph sz="half" idx="1"/>
          </p:nvPr>
        </p:nvSpPr>
        <p:spPr>
          <a:xfrm>
            <a:off x="395536" y="980728"/>
            <a:ext cx="5256584" cy="5112568"/>
          </a:xfrm>
          <a:solidFill>
            <a:schemeClr val="tx2">
              <a:lumMod val="20000"/>
              <a:lumOff val="80000"/>
            </a:schemeClr>
          </a:solidFill>
        </p:spPr>
        <p:txBody>
          <a:bodyPr>
            <a:normAutofit/>
          </a:bodyPr>
          <a:lstStyle/>
          <a:p>
            <a:r>
              <a:rPr lang="fi-FI" sz="1600" b="1" dirty="0" smtClean="0"/>
              <a:t>Papintappaja</a:t>
            </a:r>
          </a:p>
          <a:p>
            <a:r>
              <a:rPr lang="fi-FI" sz="1600" dirty="0" smtClean="0"/>
              <a:t>Elää luonnossa kuivissa puissa kaarnan alaa. Joutuu kaarnaa sisältävän puutavaran mukana rakennukseen. Rakennuksissa se saattaa lisääntyä niin kauan kuin sopivaa kaarnaa riittää. Kehitys kestää muutaman vuoden ja toukkien aiheuttamaa rapinaa saattaa kuulua rakenteista 10-15 vuoden ajan. Toukka syö mantoon painuneita käytäviä. Se kaivautuu puun sisään 3-5 cm pitkän käytävän pohjaan koteloitumaan. Parin viikon kuluttua aikuinen kuoriainen tulee ulos soikeasta, noin 1 cm:n läpimittaisesta reiästä, jolloin se myös voi puhkaista puuta peittävän vanerin tai jopa lyijykaapelin. Kuoriainen ei nauti mitään ravintoa. Lajin </a:t>
            </a:r>
            <a:r>
              <a:rPr lang="fi-FI" sz="1600" b="1" dirty="0" smtClean="0">
                <a:hlinkClick r:id="rId2"/>
              </a:rPr>
              <a:t>kirjailemaa puuta</a:t>
            </a:r>
            <a:r>
              <a:rPr lang="fi-FI" sz="1600" dirty="0" smtClean="0"/>
              <a:t> on käytetty koriste-esineiden valmistukseen. </a:t>
            </a:r>
            <a:r>
              <a:rPr lang="fi-FI" sz="1800" dirty="0" smtClean="0"/>
              <a:t/>
            </a:r>
            <a:br>
              <a:rPr lang="fi-FI" sz="1800" dirty="0" smtClean="0"/>
            </a:br>
            <a:endParaRPr lang="fi-FI" sz="1800" dirty="0" smtClean="0"/>
          </a:p>
        </p:txBody>
      </p:sp>
      <p:sp>
        <p:nvSpPr>
          <p:cNvPr id="4" name="Content Placeholder 3"/>
          <p:cNvSpPr>
            <a:spLocks noGrp="1"/>
          </p:cNvSpPr>
          <p:nvPr>
            <p:ph sz="half" idx="2"/>
          </p:nvPr>
        </p:nvSpPr>
        <p:spPr>
          <a:xfrm>
            <a:off x="5621388" y="980728"/>
            <a:ext cx="3168352" cy="5112569"/>
          </a:xfrm>
          <a:solidFill>
            <a:schemeClr val="bg2"/>
          </a:solidFill>
        </p:spPr>
        <p:txBody>
          <a:bodyPr>
            <a:normAutofit/>
          </a:bodyPr>
          <a:lstStyle/>
          <a:p>
            <a:r>
              <a:rPr lang="fi-FI" sz="1600" dirty="0" smtClean="0"/>
              <a:t>Haitta </a:t>
            </a:r>
            <a:r>
              <a:rPr lang="fi-FI" sz="1600" dirty="0" smtClean="0"/>
              <a:t>rajoittuu ulostuloreikiin</a:t>
            </a:r>
            <a:r>
              <a:rPr lang="fi-FI" sz="1600" dirty="0"/>
              <a:t>, jotka rumentavat puun pintaa sekä toukan nakerteluun, joka voi olla häiritsevää. Haitoista pääsee eroon poistamalla kaarna-suikaleet (mikä tosin ei aina ole mahdollista) sekä käyttämällä kuorittua puutavaraa.</a:t>
            </a:r>
            <a:endParaRPr lang="fi-FI" sz="16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3356992"/>
            <a:ext cx="2550131" cy="169344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831898"/>
            <a:ext cx="1872208" cy="1205953"/>
          </a:xfrm>
          <a:prstGeom prst="rect">
            <a:avLst/>
          </a:prstGeom>
        </p:spPr>
      </p:pic>
    </p:spTree>
    <p:extLst>
      <p:ext uri="{BB962C8B-B14F-4D97-AF65-F5344CB8AC3E}">
        <p14:creationId xmlns:p14="http://schemas.microsoft.com/office/powerpoint/2010/main" val="2941864896"/>
      </p:ext>
    </p:extLst>
  </p:cSld>
  <p:clrMapOvr>
    <a:masterClrMapping/>
  </p:clrMapOvr>
  <p:transition spd="med">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417321" cy="503336"/>
          </a:xfrm>
        </p:spPr>
        <p:txBody>
          <a:bodyPr>
            <a:normAutofit fontScale="90000"/>
          </a:bodyPr>
          <a:lstStyle/>
          <a:p>
            <a:r>
              <a:rPr lang="fi-FI" dirty="0" smtClean="0"/>
              <a:t>5. Puuainestuholaiset, kovakuoriaiset </a:t>
            </a:r>
            <a:r>
              <a:rPr lang="fi-FI" dirty="0" smtClean="0"/>
              <a:t>	6</a:t>
            </a:r>
            <a:r>
              <a:rPr lang="fi-FI" dirty="0" smtClean="0"/>
              <a:t>/10</a:t>
            </a:r>
            <a:endParaRPr lang="fi-FI" dirty="0"/>
          </a:p>
        </p:txBody>
      </p:sp>
      <p:sp>
        <p:nvSpPr>
          <p:cNvPr id="3" name="Content Placeholder 2"/>
          <p:cNvSpPr>
            <a:spLocks noGrp="1"/>
          </p:cNvSpPr>
          <p:nvPr>
            <p:ph sz="half" idx="1"/>
          </p:nvPr>
        </p:nvSpPr>
        <p:spPr>
          <a:xfrm>
            <a:off x="395536" y="980728"/>
            <a:ext cx="4536504" cy="5184576"/>
          </a:xfrm>
          <a:solidFill>
            <a:schemeClr val="tx2">
              <a:lumMod val="20000"/>
              <a:lumOff val="80000"/>
            </a:schemeClr>
          </a:solidFill>
        </p:spPr>
        <p:txBody>
          <a:bodyPr>
            <a:normAutofit/>
          </a:bodyPr>
          <a:lstStyle/>
          <a:p>
            <a:r>
              <a:rPr lang="fi-FI" sz="1800" b="1" dirty="0" smtClean="0"/>
              <a:t>Suutari</a:t>
            </a:r>
          </a:p>
          <a:p>
            <a:r>
              <a:rPr lang="fi-FI" sz="1800" dirty="0"/>
              <a:t>Yleinen kaikissa Pohjoismaissa. </a:t>
            </a:r>
            <a:endParaRPr lang="fi-FI" sz="1800" dirty="0" smtClean="0"/>
          </a:p>
          <a:p>
            <a:r>
              <a:rPr lang="fi-FI" sz="1800" dirty="0" smtClean="0"/>
              <a:t>Kehitys </a:t>
            </a:r>
            <a:r>
              <a:rPr lang="fi-FI" sz="1800" dirty="0"/>
              <a:t>yksivuotinen. Toukka kaivautuu kuusen tai männyn puuosaan ja 7-8 cm ja </a:t>
            </a:r>
            <a:r>
              <a:rPr lang="fi-FI" sz="1800" dirty="0" smtClean="0"/>
              <a:t>palaa koteloitumaan </a:t>
            </a:r>
            <a:r>
              <a:rPr lang="fi-FI" sz="1800" dirty="0"/>
              <a:t>lähelle puun pintakerrosta. Aikuisen lentoaukot ovat n. 6-8 mm. </a:t>
            </a:r>
            <a:endParaRPr lang="fi-FI" sz="1800" dirty="0" smtClean="0"/>
          </a:p>
          <a:p>
            <a:r>
              <a:rPr lang="fi-FI" sz="1800" dirty="0" smtClean="0"/>
              <a:t>Voi lisääntyä </a:t>
            </a:r>
            <a:r>
              <a:rPr lang="fi-FI" sz="1800" dirty="0"/>
              <a:t>sekä pystyissä että kaadetuissa rungoissa.</a:t>
            </a:r>
            <a:endParaRPr lang="fi-FI" sz="1800" dirty="0" smtClean="0"/>
          </a:p>
          <a:p>
            <a:endParaRPr lang="fi-FI" dirty="0" smtClean="0"/>
          </a:p>
        </p:txBody>
      </p:sp>
      <p:sp>
        <p:nvSpPr>
          <p:cNvPr id="4" name="Content Placeholder 3"/>
          <p:cNvSpPr>
            <a:spLocks noGrp="1"/>
          </p:cNvSpPr>
          <p:nvPr>
            <p:ph sz="half" idx="2"/>
          </p:nvPr>
        </p:nvSpPr>
        <p:spPr>
          <a:xfrm>
            <a:off x="4932040" y="980728"/>
            <a:ext cx="3888432" cy="5184576"/>
          </a:xfrm>
          <a:solidFill>
            <a:schemeClr val="bg2"/>
          </a:solidFill>
        </p:spPr>
        <p:txBody>
          <a:bodyPr>
            <a:normAutofit/>
          </a:bodyPr>
          <a:lstStyle/>
          <a:p>
            <a:r>
              <a:rPr lang="fi-FI" sz="1800" dirty="0" smtClean="0"/>
              <a:t>Sahatavaran </a:t>
            </a:r>
            <a:r>
              <a:rPr lang="fi-FI" sz="1800" dirty="0"/>
              <a:t>laadun pahimpia heikentäjiä. Voi joskus kuoriutua aivan tuoreesta sahatavarasta. Lyhyen sukupolviajan vuoksi kuoriaisista ei ole myöhemmin haitta, eikä ne lisäänny rakennuksissa.</a:t>
            </a:r>
            <a:br>
              <a:rPr lang="fi-FI" sz="1800" dirty="0"/>
            </a:br>
            <a:endParaRPr lang="fi-FI" sz="18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2503" y="3068960"/>
            <a:ext cx="3227506" cy="2247151"/>
          </a:xfrm>
          <a:prstGeom prst="rect">
            <a:avLst/>
          </a:prstGeom>
        </p:spPr>
      </p:pic>
    </p:spTree>
    <p:extLst>
      <p:ext uri="{BB962C8B-B14F-4D97-AF65-F5344CB8AC3E}">
        <p14:creationId xmlns:p14="http://schemas.microsoft.com/office/powerpoint/2010/main" val="2715079813"/>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Yleistä tietoa sisätilojen tuholaisista</a:t>
            </a:r>
            <a:endParaRPr lang="fi-FI" dirty="0"/>
          </a:p>
        </p:txBody>
      </p:sp>
      <p:sp>
        <p:nvSpPr>
          <p:cNvPr id="3" name="Content Placeholder 2"/>
          <p:cNvSpPr>
            <a:spLocks noGrp="1"/>
          </p:cNvSpPr>
          <p:nvPr>
            <p:ph idx="1"/>
          </p:nvPr>
        </p:nvSpPr>
        <p:spPr/>
        <p:txBody>
          <a:bodyPr/>
          <a:lstStyle/>
          <a:p>
            <a:r>
              <a:rPr lang="fi-FI" dirty="0" smtClean="0"/>
              <a:t>Suurin tuholaisryhmä sisätiloissa ovat hyönteiset, joista noin 300 lajia tavataan sisätiloissa.</a:t>
            </a:r>
          </a:p>
          <a:p>
            <a:r>
              <a:rPr lang="fi-FI" dirty="0" smtClean="0"/>
              <a:t>Noin 50 hyönteislajia pidetään merkittävän haitallisina.</a:t>
            </a:r>
          </a:p>
          <a:p>
            <a:endParaRPr lang="fi-FI" dirty="0"/>
          </a:p>
          <a:p>
            <a:r>
              <a:rPr lang="fi-FI" dirty="0" smtClean="0"/>
              <a:t>Sisätilojen tuholaisia esiintyy sisätiloissa eri syistä:</a:t>
            </a:r>
          </a:p>
          <a:p>
            <a:pPr lvl="1"/>
            <a:r>
              <a:rPr lang="fi-FI" dirty="0" smtClean="0"/>
              <a:t>Vilja, kuivahedelmät noin 90  hyönteislajia</a:t>
            </a:r>
          </a:p>
          <a:p>
            <a:pPr lvl="1"/>
            <a:r>
              <a:rPr lang="fi-FI" dirty="0" smtClean="0"/>
              <a:t>Liha ja kala noin 30 hyönteislajia</a:t>
            </a:r>
          </a:p>
          <a:p>
            <a:pPr lvl="1"/>
            <a:r>
              <a:rPr lang="fi-FI" dirty="0" smtClean="0"/>
              <a:t>Tekstiili, turkikset noin 20 hyönteislajia</a:t>
            </a:r>
          </a:p>
          <a:p>
            <a:pPr lvl="1"/>
            <a:r>
              <a:rPr lang="fi-FI" dirty="0" smtClean="0"/>
              <a:t>Yrtit, kasvi- ja eläinkokoelmat noin 10 hyönteislajia</a:t>
            </a:r>
          </a:p>
          <a:p>
            <a:pPr lvl="1"/>
            <a:r>
              <a:rPr lang="fi-FI" dirty="0" smtClean="0"/>
              <a:t>Hedelmät ja sipulit noin 10 hyönteislajia</a:t>
            </a:r>
          </a:p>
          <a:p>
            <a:pPr lvl="1"/>
            <a:r>
              <a:rPr lang="fi-FI" dirty="0" smtClean="0"/>
              <a:t>Puuaines noin 50 hyönteislajia</a:t>
            </a:r>
          </a:p>
          <a:p>
            <a:pPr lvl="1"/>
            <a:r>
              <a:rPr lang="fi-FI" dirty="0" smtClean="0"/>
              <a:t>Asuntovierailijoita noin 100 hyönteislajia</a:t>
            </a:r>
            <a:endParaRPr lang="fi-FI" dirty="0"/>
          </a:p>
        </p:txBody>
      </p:sp>
    </p:spTree>
    <p:extLst>
      <p:ext uri="{BB962C8B-B14F-4D97-AF65-F5344CB8AC3E}">
        <p14:creationId xmlns:p14="http://schemas.microsoft.com/office/powerpoint/2010/main" val="63821889"/>
      </p:ext>
    </p:extLst>
  </p:cSld>
  <p:clrMapOvr>
    <a:masterClrMapping/>
  </p:clrMapOvr>
  <p:transition spd="med">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17321" cy="503336"/>
          </a:xfrm>
        </p:spPr>
        <p:txBody>
          <a:bodyPr>
            <a:normAutofit fontScale="90000"/>
          </a:bodyPr>
          <a:lstStyle/>
          <a:p>
            <a:r>
              <a:rPr lang="fi-FI" dirty="0" smtClean="0"/>
              <a:t>5. Puuainestuholaiset, kovakuoriaiset </a:t>
            </a:r>
            <a:r>
              <a:rPr lang="fi-FI" dirty="0" smtClean="0"/>
              <a:t>	7</a:t>
            </a:r>
            <a:r>
              <a:rPr lang="fi-FI" dirty="0" smtClean="0"/>
              <a:t>/10</a:t>
            </a:r>
            <a:endParaRPr lang="fi-FI" dirty="0"/>
          </a:p>
        </p:txBody>
      </p:sp>
      <p:sp>
        <p:nvSpPr>
          <p:cNvPr id="3" name="Content Placeholder 2"/>
          <p:cNvSpPr>
            <a:spLocks noGrp="1"/>
          </p:cNvSpPr>
          <p:nvPr>
            <p:ph sz="half" idx="1"/>
          </p:nvPr>
        </p:nvSpPr>
        <p:spPr>
          <a:xfrm>
            <a:off x="363058" y="1004022"/>
            <a:ext cx="5544616" cy="5161282"/>
          </a:xfrm>
          <a:solidFill>
            <a:schemeClr val="tx2">
              <a:lumMod val="20000"/>
              <a:lumOff val="80000"/>
            </a:schemeClr>
          </a:solidFill>
        </p:spPr>
        <p:txBody>
          <a:bodyPr>
            <a:normAutofit/>
          </a:bodyPr>
          <a:lstStyle/>
          <a:p>
            <a:r>
              <a:rPr lang="fi-FI" sz="1800" dirty="0" smtClean="0"/>
              <a:t>Tupajumi</a:t>
            </a:r>
          </a:p>
          <a:p>
            <a:r>
              <a:rPr lang="fi-FI" sz="1800" dirty="0"/>
              <a:t>Tupajumi vioittaa sekä </a:t>
            </a:r>
            <a:r>
              <a:rPr lang="fi-FI" sz="1800" b="1" dirty="0">
                <a:hlinkClick r:id="rId2"/>
              </a:rPr>
              <a:t>havu- että lehtipuuainesta</a:t>
            </a:r>
            <a:r>
              <a:rPr lang="fi-FI" sz="1800" dirty="0"/>
              <a:t>. Etelä- ja Keski-Suomessa sitä esiintyy puulämmitteisissä </a:t>
            </a:r>
            <a:r>
              <a:rPr lang="fi-FI" sz="1800" dirty="0" err="1"/>
              <a:t>asuintaloissa</a:t>
            </a:r>
            <a:r>
              <a:rPr lang="fi-FI" sz="1800" dirty="0"/>
              <a:t> sekä karjasuojissa. Toukka vaatii melko suuren kosteuden (n. 60-70 %), joten </a:t>
            </a:r>
            <a:r>
              <a:rPr lang="fi-FI" sz="1800" dirty="0" err="1"/>
              <a:t>keskulämmitystaloissa</a:t>
            </a:r>
            <a:r>
              <a:rPr lang="fi-FI" sz="1800" dirty="0"/>
              <a:t> lajia ei esiinny. Parveilu touko-kesäkuussa, ja tähän aikaan ilmestyy puun pintaan reikiä. Suomessa lajia ei ole tavattu ulkona olevassa puutavarassa eikä lämmittämättömissä rakenteissa. Toukka kuolee, jos lämpötila laskee alle -25 </a:t>
            </a:r>
            <a:r>
              <a:rPr lang="fi-FI" sz="1800" baseline="30000" dirty="0" err="1"/>
              <a:t>o</a:t>
            </a:r>
            <a:r>
              <a:rPr lang="fi-FI" sz="1800" dirty="0" err="1"/>
              <a:t>C</a:t>
            </a:r>
            <a:r>
              <a:rPr lang="fi-FI" sz="1800" dirty="0" smtClean="0"/>
              <a:t>.</a:t>
            </a:r>
          </a:p>
          <a:p>
            <a:r>
              <a:rPr lang="fi-FI" sz="1800" dirty="0"/>
              <a:t>Tupajumin tuho kehittyy hitaasti, ja tulee selvästi näkyviin vasta parinkymmenen vuoden kuluttua.</a:t>
            </a:r>
            <a:endParaRPr lang="fi-FI" sz="1800" dirty="0" smtClean="0"/>
          </a:p>
        </p:txBody>
      </p:sp>
      <p:sp>
        <p:nvSpPr>
          <p:cNvPr id="4" name="Content Placeholder 3"/>
          <p:cNvSpPr>
            <a:spLocks noGrp="1"/>
          </p:cNvSpPr>
          <p:nvPr>
            <p:ph sz="half" idx="2"/>
          </p:nvPr>
        </p:nvSpPr>
        <p:spPr>
          <a:xfrm>
            <a:off x="5940152" y="980728"/>
            <a:ext cx="2880320" cy="5184576"/>
          </a:xfrm>
          <a:solidFill>
            <a:schemeClr val="bg2"/>
          </a:solidFill>
        </p:spPr>
        <p:txBody>
          <a:bodyPr>
            <a:normAutofit/>
          </a:bodyPr>
          <a:lstStyle/>
          <a:p>
            <a:r>
              <a:rPr lang="fi-FI" sz="1800" dirty="0" smtClean="0"/>
              <a:t>Jos </a:t>
            </a:r>
            <a:r>
              <a:rPr lang="fi-FI" sz="1800" dirty="0" smtClean="0"/>
              <a:t>huoneiden kosteus pystytään pitämään keskimäärin 60 %:n alapuolella, ei tupajumista ole haittaa.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2630" y="2636912"/>
            <a:ext cx="2815364" cy="2077333"/>
          </a:xfrm>
          <a:prstGeom prst="rect">
            <a:avLst/>
          </a:prstGeom>
        </p:spPr>
      </p:pic>
      <p:sp>
        <p:nvSpPr>
          <p:cNvPr id="7" name="TextBox 6"/>
          <p:cNvSpPr txBox="1"/>
          <p:nvPr/>
        </p:nvSpPr>
        <p:spPr>
          <a:xfrm>
            <a:off x="7948535" y="6165304"/>
            <a:ext cx="843501" cy="261610"/>
          </a:xfrm>
          <a:prstGeom prst="rect">
            <a:avLst/>
          </a:prstGeom>
          <a:noFill/>
        </p:spPr>
        <p:txBody>
          <a:bodyPr wrap="none" rtlCol="0">
            <a:spAutoFit/>
          </a:bodyPr>
          <a:lstStyle/>
          <a:p>
            <a:r>
              <a:rPr lang="fi-FI" sz="1100" dirty="0"/>
              <a:t>©</a:t>
            </a:r>
            <a:r>
              <a:rPr lang="fi-FI" sz="1100" dirty="0" err="1"/>
              <a:t>entomart</a:t>
            </a:r>
            <a:endParaRPr lang="fi-FI" sz="1100" dirty="0"/>
          </a:p>
        </p:txBody>
      </p:sp>
    </p:spTree>
    <p:extLst>
      <p:ext uri="{BB962C8B-B14F-4D97-AF65-F5344CB8AC3E}">
        <p14:creationId xmlns:p14="http://schemas.microsoft.com/office/powerpoint/2010/main" val="1832852200"/>
      </p:ext>
    </p:extLst>
  </p:cSld>
  <p:clrMapOvr>
    <a:masterClrMapping/>
  </p:clrMapOvr>
  <p:transition spd="med">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17321" cy="503336"/>
          </a:xfrm>
        </p:spPr>
        <p:txBody>
          <a:bodyPr>
            <a:normAutofit fontScale="90000"/>
          </a:bodyPr>
          <a:lstStyle/>
          <a:p>
            <a:r>
              <a:rPr lang="fi-FI" dirty="0" smtClean="0"/>
              <a:t>5. Puuainestuholaiset, kovakuoriaiset </a:t>
            </a:r>
            <a:r>
              <a:rPr lang="fi-FI" dirty="0" smtClean="0"/>
              <a:t>	8</a:t>
            </a:r>
            <a:r>
              <a:rPr lang="fi-FI" dirty="0" smtClean="0"/>
              <a:t>/10</a:t>
            </a:r>
            <a:endParaRPr lang="fi-FI" dirty="0"/>
          </a:p>
        </p:txBody>
      </p:sp>
      <p:sp>
        <p:nvSpPr>
          <p:cNvPr id="3" name="Content Placeholder 2"/>
          <p:cNvSpPr>
            <a:spLocks noGrp="1"/>
          </p:cNvSpPr>
          <p:nvPr>
            <p:ph sz="half" idx="1"/>
          </p:nvPr>
        </p:nvSpPr>
        <p:spPr>
          <a:xfrm>
            <a:off x="395536" y="980728"/>
            <a:ext cx="5544616" cy="5184576"/>
          </a:xfrm>
          <a:solidFill>
            <a:schemeClr val="tx2">
              <a:lumMod val="20000"/>
              <a:lumOff val="80000"/>
            </a:schemeClr>
          </a:solidFill>
        </p:spPr>
        <p:txBody>
          <a:bodyPr>
            <a:normAutofit/>
          </a:bodyPr>
          <a:lstStyle/>
          <a:p>
            <a:r>
              <a:rPr lang="fi-FI" sz="1800" b="1" dirty="0" err="1" smtClean="0"/>
              <a:t>Tuomaanjumi</a:t>
            </a:r>
            <a:r>
              <a:rPr lang="fi-FI" sz="1800" b="1" dirty="0" smtClean="0"/>
              <a:t> ja ruskojumi</a:t>
            </a:r>
          </a:p>
          <a:p>
            <a:r>
              <a:rPr lang="fi-FI" sz="1800" dirty="0" err="1"/>
              <a:t>Tuomaanjumin</a:t>
            </a:r>
            <a:r>
              <a:rPr lang="fi-FI" sz="1800" dirty="0"/>
              <a:t> toukka elää havupuussa, ruskojumin toukka </a:t>
            </a:r>
            <a:r>
              <a:rPr lang="fi-FI" sz="1800" dirty="0" smtClean="0"/>
              <a:t>lehtipuussa. Elävät </a:t>
            </a:r>
            <a:r>
              <a:rPr lang="fi-FI" sz="1800" dirty="0"/>
              <a:t>metsässä kuolleissa puissa ja kannoissa, mutta myös kylmillään olevien rakennusten puuosissa ja puuesineissä. Vauriot ovat tupajumin aikaansaamien vaurioiden kaltaisia, mutta lentoreiät ovat isommat. Kuoriutuessaan puusta kuoriainen työntää edessään ulostejauhetta vaaleaksi </a:t>
            </a:r>
            <a:r>
              <a:rPr lang="fi-FI" sz="1800" dirty="0" smtClean="0"/>
              <a:t>kasaksi. </a:t>
            </a:r>
            <a:r>
              <a:rPr lang="fi-FI" sz="1800" dirty="0"/>
              <a:t>Jos ulostuloreikä sattuu pystysuoraan pintaan, jauhe valuu ohuena viiruna pitkin pintaa, mistä voidaan helposti todeta käynnissä oleva tuho.</a:t>
            </a:r>
            <a:endParaRPr lang="fi-FI" sz="1800" dirty="0" smtClean="0"/>
          </a:p>
          <a:p>
            <a:r>
              <a:rPr lang="fi-FI" sz="1800" b="1" dirty="0" smtClean="0"/>
              <a:t>Hirsijumi</a:t>
            </a:r>
            <a:r>
              <a:rPr lang="fi-FI" sz="1800" dirty="0" smtClean="0"/>
              <a:t> on itäinen laji, jonka elintavat samanlaiset kuin tuomaan- ja ruskojumillakin.</a:t>
            </a:r>
          </a:p>
        </p:txBody>
      </p:sp>
      <p:sp>
        <p:nvSpPr>
          <p:cNvPr id="4" name="Content Placeholder 3"/>
          <p:cNvSpPr>
            <a:spLocks noGrp="1"/>
          </p:cNvSpPr>
          <p:nvPr>
            <p:ph sz="half" idx="2"/>
          </p:nvPr>
        </p:nvSpPr>
        <p:spPr>
          <a:xfrm>
            <a:off x="5940152" y="980728"/>
            <a:ext cx="2880320" cy="5184576"/>
          </a:xfrm>
          <a:solidFill>
            <a:schemeClr val="bg2"/>
          </a:solidFill>
        </p:spPr>
        <p:txBody>
          <a:bodyPr>
            <a:normAutofit/>
          </a:bodyPr>
          <a:lstStyle/>
          <a:p>
            <a:r>
              <a:rPr lang="fi-FI" sz="1800" dirty="0"/>
              <a:t>Eräissä tapauksissa toukat ovat pahasti pilanneet puurakenteita ja maatalouteen liittyviä puuesineitä. </a:t>
            </a:r>
            <a:endParaRPr lang="fi-FI" sz="1800" b="1" dirty="0"/>
          </a:p>
          <a:p>
            <a:r>
              <a:rPr lang="fi-FI" sz="1800" dirty="0" smtClean="0"/>
              <a:t>Ulkomuseoitten </a:t>
            </a:r>
            <a:r>
              <a:rPr lang="fi-FI" sz="1800" dirty="0"/>
              <a:t>pahimpia tuholaisia </a:t>
            </a:r>
            <a:r>
              <a:rPr lang="fi-FI" sz="1800" dirty="0" err="1"/>
              <a:t>Lounais</a:t>
            </a:r>
            <a:r>
              <a:rPr lang="fi-FI" sz="1800" dirty="0"/>
              <a:t>- ja </a:t>
            </a:r>
            <a:r>
              <a:rPr lang="fi-FI" sz="1800" dirty="0" smtClean="0"/>
              <a:t>Etelä-Suomessa</a:t>
            </a:r>
            <a:r>
              <a:rPr lang="fi-FI" sz="1800" dirty="0" smtClean="0"/>
              <a:t>.</a:t>
            </a:r>
            <a:endParaRPr lang="fi-FI" sz="1800" dirty="0" smtClean="0"/>
          </a:p>
          <a:p>
            <a:r>
              <a:rPr lang="fi-FI" sz="1800" dirty="0"/>
              <a:t>Esiintyy myös lahovaurioisissa lämmitetyissä rakennuksissa</a:t>
            </a:r>
            <a:endParaRPr lang="fi-FI" sz="1800" dirty="0" smtClean="0"/>
          </a:p>
        </p:txBody>
      </p:sp>
    </p:spTree>
    <p:extLst>
      <p:ext uri="{BB962C8B-B14F-4D97-AF65-F5344CB8AC3E}">
        <p14:creationId xmlns:p14="http://schemas.microsoft.com/office/powerpoint/2010/main" val="1318491401"/>
      </p:ext>
    </p:extLst>
  </p:cSld>
  <p:clrMapOvr>
    <a:masterClrMapping/>
  </p:clrMapOvr>
  <p:transition spd="med">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17321" cy="503336"/>
          </a:xfrm>
        </p:spPr>
        <p:txBody>
          <a:bodyPr>
            <a:normAutofit fontScale="90000"/>
          </a:bodyPr>
          <a:lstStyle/>
          <a:p>
            <a:r>
              <a:rPr lang="fi-FI" dirty="0" smtClean="0"/>
              <a:t>5. Puuainestuholaiset, kovakuoriaiset </a:t>
            </a:r>
            <a:r>
              <a:rPr lang="fi-FI" dirty="0" smtClean="0"/>
              <a:t>	9</a:t>
            </a:r>
            <a:r>
              <a:rPr lang="fi-FI" dirty="0" smtClean="0"/>
              <a:t>/10</a:t>
            </a:r>
            <a:endParaRPr lang="fi-FI" dirty="0"/>
          </a:p>
        </p:txBody>
      </p:sp>
      <p:sp>
        <p:nvSpPr>
          <p:cNvPr id="3" name="Content Placeholder 2"/>
          <p:cNvSpPr>
            <a:spLocks noGrp="1"/>
          </p:cNvSpPr>
          <p:nvPr>
            <p:ph sz="half" idx="1"/>
          </p:nvPr>
        </p:nvSpPr>
        <p:spPr>
          <a:xfrm>
            <a:off x="395536" y="980728"/>
            <a:ext cx="5544616" cy="4608512"/>
          </a:xfrm>
          <a:solidFill>
            <a:schemeClr val="tx2">
              <a:lumMod val="20000"/>
              <a:lumOff val="80000"/>
            </a:schemeClr>
          </a:solidFill>
        </p:spPr>
        <p:txBody>
          <a:bodyPr>
            <a:normAutofit/>
          </a:bodyPr>
          <a:lstStyle/>
          <a:p>
            <a:r>
              <a:rPr lang="fi-FI" sz="1800" b="1" dirty="0" smtClean="0"/>
              <a:t>Kuolemankello</a:t>
            </a:r>
          </a:p>
          <a:p>
            <a:r>
              <a:rPr lang="fi-FI" sz="1800" dirty="0"/>
              <a:t>Saanut nimensä seinäkellon tikitystä muistuttavasta äänestä, jonka se saa aikaan iskemällä päätään syömäkäytävän seinää vastaan. Tällä tavalla eri sukupuolet löytävät toisensa. Elintavoiltaan laji on tupajumin kaltainen, mutta elää ainoastaan </a:t>
            </a:r>
            <a:r>
              <a:rPr lang="fi-FI" sz="1800" b="1" dirty="0">
                <a:hlinkClick r:id="rId2"/>
              </a:rPr>
              <a:t>lahoavassa puussa</a:t>
            </a:r>
            <a:r>
              <a:rPr lang="fi-FI" sz="1800" dirty="0"/>
              <a:t>. </a:t>
            </a:r>
            <a:endParaRPr lang="fi-FI" sz="1800" dirty="0" smtClean="0"/>
          </a:p>
          <a:p>
            <a:r>
              <a:rPr lang="fi-FI" sz="1800" dirty="0"/>
              <a:t>Aikuinen kovakuoriainen parveilee keväällä huoneissa, joissa se hakeutuu ikkunoille. Sen runsas ja säännöllinen esiintyminen indikoi lahon esiintymistä rakenteissa.</a:t>
            </a:r>
            <a:endParaRPr lang="fi-FI" sz="1800" dirty="0" smtClean="0"/>
          </a:p>
        </p:txBody>
      </p:sp>
      <p:sp>
        <p:nvSpPr>
          <p:cNvPr id="4" name="Content Placeholder 3"/>
          <p:cNvSpPr>
            <a:spLocks noGrp="1"/>
          </p:cNvSpPr>
          <p:nvPr>
            <p:ph sz="half" idx="2"/>
          </p:nvPr>
        </p:nvSpPr>
        <p:spPr>
          <a:xfrm>
            <a:off x="5940152" y="980728"/>
            <a:ext cx="2880320" cy="4608512"/>
          </a:xfrm>
          <a:solidFill>
            <a:schemeClr val="bg2"/>
          </a:solidFill>
        </p:spPr>
        <p:txBody>
          <a:bodyPr>
            <a:normAutofit/>
          </a:bodyPr>
          <a:lstStyle/>
          <a:p>
            <a:r>
              <a:rPr lang="fi-FI" sz="1800" dirty="0" smtClean="0"/>
              <a:t>Kuolemankellosta </a:t>
            </a:r>
            <a:r>
              <a:rPr lang="fi-FI" sz="1800" dirty="0"/>
              <a:t>ei ole haittaa, jos rakenteet pidetään hyvin eristettyinä maan kosteudesta.</a:t>
            </a:r>
            <a:endParaRPr lang="fi-FI" sz="1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848" y="2492896"/>
            <a:ext cx="2780928" cy="2780928"/>
          </a:xfrm>
          <a:prstGeom prst="rect">
            <a:avLst/>
          </a:prstGeom>
        </p:spPr>
      </p:pic>
    </p:spTree>
    <p:extLst>
      <p:ext uri="{BB962C8B-B14F-4D97-AF65-F5344CB8AC3E}">
        <p14:creationId xmlns:p14="http://schemas.microsoft.com/office/powerpoint/2010/main" val="729608236"/>
      </p:ext>
    </p:extLst>
  </p:cSld>
  <p:clrMapOvr>
    <a:masterClrMapping/>
  </p:clrMapOvr>
  <p:transition spd="med">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6"/>
            <a:ext cx="7417321" cy="503336"/>
          </a:xfrm>
        </p:spPr>
        <p:txBody>
          <a:bodyPr>
            <a:normAutofit/>
          </a:bodyPr>
          <a:lstStyle/>
          <a:p>
            <a:r>
              <a:rPr lang="fi-FI" sz="2400" dirty="0" smtClean="0"/>
              <a:t>5. </a:t>
            </a:r>
            <a:r>
              <a:rPr lang="fi-FI" sz="2400" dirty="0" smtClean="0"/>
              <a:t>Puuainestuholaiset, kovakuoriaiset		10</a:t>
            </a:r>
            <a:r>
              <a:rPr lang="fi-FI" sz="2400" dirty="0" smtClean="0"/>
              <a:t>/10</a:t>
            </a:r>
            <a:endParaRPr lang="fi-FI" sz="2400" dirty="0"/>
          </a:p>
        </p:txBody>
      </p:sp>
      <p:sp>
        <p:nvSpPr>
          <p:cNvPr id="3" name="Content Placeholder 2"/>
          <p:cNvSpPr>
            <a:spLocks noGrp="1"/>
          </p:cNvSpPr>
          <p:nvPr>
            <p:ph sz="half" idx="1"/>
          </p:nvPr>
        </p:nvSpPr>
        <p:spPr>
          <a:xfrm>
            <a:off x="395536" y="980728"/>
            <a:ext cx="5544616" cy="5184576"/>
          </a:xfrm>
          <a:solidFill>
            <a:schemeClr val="tx2">
              <a:lumMod val="20000"/>
              <a:lumOff val="80000"/>
            </a:schemeClr>
          </a:solidFill>
        </p:spPr>
        <p:txBody>
          <a:bodyPr>
            <a:normAutofit/>
          </a:bodyPr>
          <a:lstStyle/>
          <a:p>
            <a:r>
              <a:rPr lang="fi-FI" sz="1800" b="1" dirty="0" smtClean="0"/>
              <a:t>Haapajumi</a:t>
            </a:r>
            <a:r>
              <a:rPr lang="fi-FI" sz="1800" dirty="0" smtClean="0"/>
              <a:t>. Toukka </a:t>
            </a:r>
            <a:r>
              <a:rPr lang="fi-FI" sz="1800" dirty="0"/>
              <a:t>e</a:t>
            </a:r>
            <a:r>
              <a:rPr lang="fi-FI" sz="1800" dirty="0" smtClean="0"/>
              <a:t>lää haavassa.</a:t>
            </a:r>
          </a:p>
          <a:p>
            <a:r>
              <a:rPr lang="fi-FI" sz="1800" dirty="0"/>
              <a:t>Luonnonvaraisena harvinainen Etelä- ja Keski-Suomessa. Jos rakennuksessa käytetty haapaa rakenteissa tai esineissä, voi tämä laji vioittaa tupajumin tavoin</a:t>
            </a:r>
            <a:r>
              <a:rPr lang="fi-FI" sz="1800" dirty="0" smtClean="0"/>
              <a:t>.</a:t>
            </a:r>
          </a:p>
          <a:p>
            <a:r>
              <a:rPr lang="fi-FI" sz="1800" dirty="0" smtClean="0"/>
              <a:t>Voimakkaasti </a:t>
            </a:r>
            <a:r>
              <a:rPr lang="fi-FI" sz="1800" dirty="0"/>
              <a:t>lahonneissa ja etenkin </a:t>
            </a:r>
            <a:r>
              <a:rPr lang="fi-FI" sz="1800" dirty="0" smtClean="0"/>
              <a:t>maahan kosketuksissa </a:t>
            </a:r>
            <a:r>
              <a:rPr lang="fi-FI" sz="1800" dirty="0"/>
              <a:t>olevissa puurakenteissa esiintyy mm. </a:t>
            </a:r>
            <a:r>
              <a:rPr lang="fi-FI" sz="1800" b="1" dirty="0"/>
              <a:t>lieriökärsäkäs</a:t>
            </a:r>
            <a:r>
              <a:rPr lang="fi-FI" sz="1800" dirty="0"/>
              <a:t> ja satunnaisesti rakenteista voi löytyä myös kookas </a:t>
            </a:r>
            <a:r>
              <a:rPr lang="fi-FI" sz="1800" b="1" dirty="0"/>
              <a:t>sarvikuonokas</a:t>
            </a:r>
            <a:r>
              <a:rPr lang="fi-FI" sz="1800" dirty="0"/>
              <a:t> </a:t>
            </a:r>
            <a:r>
              <a:rPr lang="fi-FI" sz="1800" b="1" i="1" dirty="0" err="1">
                <a:hlinkClick r:id="rId2"/>
              </a:rPr>
              <a:t>Oryctes</a:t>
            </a:r>
            <a:r>
              <a:rPr lang="fi-FI" sz="1800" b="1" i="1" dirty="0">
                <a:hlinkClick r:id="rId2"/>
              </a:rPr>
              <a:t> </a:t>
            </a:r>
            <a:r>
              <a:rPr lang="fi-FI" sz="1800" b="1" i="1" dirty="0" err="1">
                <a:hlinkClick r:id="rId2"/>
              </a:rPr>
              <a:t>nasicornis</a:t>
            </a:r>
            <a:r>
              <a:rPr lang="fi-FI" sz="1800" dirty="0"/>
              <a:t>. Suurikokoisia </a:t>
            </a:r>
            <a:r>
              <a:rPr lang="fi-FI" sz="1800" b="1" dirty="0">
                <a:hlinkClick r:id="rId3"/>
              </a:rPr>
              <a:t>sarvikuonokkaan toukkia</a:t>
            </a:r>
            <a:r>
              <a:rPr lang="fi-FI" sz="1800" dirty="0"/>
              <a:t> tavataan yleensä puru- ja hakekasoista tai lehtikomposteista vaikka lahopuu on lajin luontainen lisääntymispaikka. </a:t>
            </a:r>
            <a:endParaRPr lang="fi-FI" sz="1800" dirty="0" smtClean="0"/>
          </a:p>
        </p:txBody>
      </p:sp>
      <p:sp>
        <p:nvSpPr>
          <p:cNvPr id="4" name="Content Placeholder 3"/>
          <p:cNvSpPr>
            <a:spLocks noGrp="1"/>
          </p:cNvSpPr>
          <p:nvPr>
            <p:ph sz="half" idx="2"/>
          </p:nvPr>
        </p:nvSpPr>
        <p:spPr>
          <a:xfrm>
            <a:off x="5940152" y="980728"/>
            <a:ext cx="2880320" cy="5184576"/>
          </a:xfrm>
          <a:solidFill>
            <a:schemeClr val="bg2"/>
          </a:solidFill>
        </p:spPr>
        <p:txBody>
          <a:bodyPr>
            <a:normAutofit/>
          </a:bodyPr>
          <a:lstStyle/>
          <a:p>
            <a:r>
              <a:rPr lang="fi-FI" dirty="0" smtClean="0"/>
              <a:t>Rakenteet </a:t>
            </a:r>
            <a:r>
              <a:rPr lang="fi-FI" dirty="0" smtClean="0"/>
              <a:t>tulee pitää kuivina ja hyvin </a:t>
            </a:r>
            <a:r>
              <a:rPr lang="fi-FI" dirty="0"/>
              <a:t>eristettyinä maan </a:t>
            </a:r>
            <a:r>
              <a:rPr lang="fi-FI" dirty="0" smtClean="0"/>
              <a:t>kosteudesta.</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2686822"/>
            <a:ext cx="2880320" cy="2120358"/>
          </a:xfrm>
          <a:prstGeom prst="rect">
            <a:avLst/>
          </a:prstGeom>
        </p:spPr>
      </p:pic>
    </p:spTree>
    <p:extLst>
      <p:ext uri="{BB962C8B-B14F-4D97-AF65-F5344CB8AC3E}">
        <p14:creationId xmlns:p14="http://schemas.microsoft.com/office/powerpoint/2010/main" val="2351219401"/>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Miksi joistakin lajeista tulee tuholaisia sisätiloissa? </a:t>
            </a:r>
            <a:r>
              <a:rPr lang="fi-FI" dirty="0" smtClean="0"/>
              <a:t>					1/2</a:t>
            </a:r>
            <a:endParaRPr lang="fi-FI" dirty="0"/>
          </a:p>
        </p:txBody>
      </p:sp>
      <p:sp>
        <p:nvSpPr>
          <p:cNvPr id="3" name="Content Placeholder 2"/>
          <p:cNvSpPr>
            <a:spLocks noGrp="1"/>
          </p:cNvSpPr>
          <p:nvPr>
            <p:ph idx="1"/>
          </p:nvPr>
        </p:nvSpPr>
        <p:spPr/>
        <p:txBody>
          <a:bodyPr>
            <a:normAutofit/>
          </a:bodyPr>
          <a:lstStyle/>
          <a:p>
            <a:r>
              <a:rPr lang="fi-FI" dirty="0" smtClean="0"/>
              <a:t>Ihminen luo omalla toiminnallaan ekologisia lokeroita erilaisille eliöille, esim. varastoimalla elintarvikkeita tai käyttämällä puuta lämmitykseen tai rakennusaineena.</a:t>
            </a:r>
          </a:p>
          <a:p>
            <a:endParaRPr lang="fi-FI" dirty="0" smtClean="0"/>
          </a:p>
          <a:p>
            <a:r>
              <a:rPr lang="fi-FI" dirty="0" smtClean="0"/>
              <a:t>Elintarvikkeissa esiintyvät hyönteiset ovat lähinnä  hygieeninen haitta.</a:t>
            </a:r>
          </a:p>
          <a:p>
            <a:endParaRPr lang="fi-FI" dirty="0" smtClean="0"/>
          </a:p>
          <a:p>
            <a:r>
              <a:rPr lang="fi-FI" dirty="0" smtClean="0"/>
              <a:t>Elintarvikkeiden mukana Suomeen tulee hyönteisiä muualta maailmasta, ja </a:t>
            </a:r>
            <a:r>
              <a:rPr lang="fi-FI" dirty="0"/>
              <a:t>lämpimiin </a:t>
            </a:r>
            <a:r>
              <a:rPr lang="fi-FI" dirty="0" smtClean="0"/>
              <a:t>sisätiloihin muodostuu </a:t>
            </a:r>
            <a:r>
              <a:rPr lang="fi-FI" dirty="0"/>
              <a:t>oma lajistonsa, jonka alkuperä on usein maapallon lämpimillä ja lauhkeilla alueilla.</a:t>
            </a:r>
            <a:endParaRPr lang="fi-FI" dirty="0" smtClean="0"/>
          </a:p>
        </p:txBody>
      </p:sp>
    </p:spTree>
    <p:extLst>
      <p:ext uri="{BB962C8B-B14F-4D97-AF65-F5344CB8AC3E}">
        <p14:creationId xmlns:p14="http://schemas.microsoft.com/office/powerpoint/2010/main" val="3785384112"/>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Miksi joistakin lajeista tulee tuholaisia sisätiloissa? </a:t>
            </a:r>
            <a:r>
              <a:rPr lang="fi-FI" dirty="0" smtClean="0"/>
              <a:t>					2/2</a:t>
            </a:r>
            <a:endParaRPr lang="fi-FI" dirty="0"/>
          </a:p>
        </p:txBody>
      </p:sp>
      <p:sp>
        <p:nvSpPr>
          <p:cNvPr id="3" name="Content Placeholder 2"/>
          <p:cNvSpPr>
            <a:spLocks noGrp="1"/>
          </p:cNvSpPr>
          <p:nvPr>
            <p:ph idx="1"/>
          </p:nvPr>
        </p:nvSpPr>
        <p:spPr/>
        <p:txBody>
          <a:bodyPr>
            <a:normAutofit/>
          </a:bodyPr>
          <a:lstStyle/>
          <a:p>
            <a:r>
              <a:rPr lang="fi-FI" dirty="0" smtClean="0"/>
              <a:t>Keskuslämmityksestä </a:t>
            </a:r>
            <a:r>
              <a:rPr lang="fi-FI" dirty="0"/>
              <a:t>johtuva sisäilman alhainen kosteus on tärkein hyönteisten, punkkien ja homesienten menestymistä rajoittava tekijä sisätiloissa. </a:t>
            </a:r>
            <a:endParaRPr lang="fi-FI" dirty="0" smtClean="0"/>
          </a:p>
          <a:p>
            <a:r>
              <a:rPr lang="fi-FI" dirty="0"/>
              <a:t>Jos ilman kosteus lisääntyy puutteellisen tuuletusten, väärin suunnitellun tuuletuksen tai rakenteiden vesivaurioiden vuoksi, pääsevät home- ja lahottajasienten itiöt itämään. Homekasvustot </a:t>
            </a:r>
            <a:r>
              <a:rPr lang="fi-FI" dirty="0" smtClean="0"/>
              <a:t>houkuttelevat </a:t>
            </a:r>
            <a:r>
              <a:rPr lang="fi-FI" dirty="0"/>
              <a:t>niitä ravintonaan käyttäviä hyönteisiä ja punkkeja paikalle</a:t>
            </a:r>
            <a:r>
              <a:rPr lang="fi-FI" dirty="0" smtClean="0"/>
              <a:t>.</a:t>
            </a:r>
          </a:p>
          <a:p>
            <a:r>
              <a:rPr lang="fi-FI" dirty="0" smtClean="0"/>
              <a:t>Puurakenteiden </a:t>
            </a:r>
            <a:r>
              <a:rPr lang="fi-FI" dirty="0"/>
              <a:t>kostuminen mm. vesivaurioissa käynnistää lahottajasienten kasvun ja houkuttelee paikalle luonnossa puuainesta hajottavia hyönteisiä. </a:t>
            </a:r>
          </a:p>
        </p:txBody>
      </p:sp>
    </p:spTree>
    <p:extLst>
      <p:ext uri="{BB962C8B-B14F-4D97-AF65-F5344CB8AC3E}">
        <p14:creationId xmlns:p14="http://schemas.microsoft.com/office/powerpoint/2010/main" val="2405593949"/>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Sisätiloissa esiintyy monenlaisia tuholaisia</a:t>
            </a:r>
            <a:endParaRPr lang="fi-FI" dirty="0"/>
          </a:p>
        </p:txBody>
      </p:sp>
      <p:sp>
        <p:nvSpPr>
          <p:cNvPr id="3" name="Content Placeholder 2"/>
          <p:cNvSpPr>
            <a:spLocks noGrp="1"/>
          </p:cNvSpPr>
          <p:nvPr>
            <p:ph idx="1"/>
          </p:nvPr>
        </p:nvSpPr>
        <p:spPr/>
        <p:txBody>
          <a:bodyPr/>
          <a:lstStyle/>
          <a:p>
            <a:pPr marL="0" indent="0">
              <a:buNone/>
            </a:pPr>
            <a:r>
              <a:rPr lang="fi-FI" dirty="0" smtClean="0"/>
              <a:t>1. </a:t>
            </a:r>
            <a:r>
              <a:rPr lang="fi-FI" b="1" dirty="0" smtClean="0">
                <a:hlinkClick r:id="rId2"/>
              </a:rPr>
              <a:t>Syöpäläiset </a:t>
            </a:r>
            <a:r>
              <a:rPr lang="fi-FI" b="1" dirty="0">
                <a:hlinkClick r:id="rId2"/>
              </a:rPr>
              <a:t>ja muut verenimijät </a:t>
            </a:r>
            <a:endParaRPr lang="fi-FI" b="1" dirty="0" smtClean="0">
              <a:hlinkClick r:id="rId2"/>
            </a:endParaRPr>
          </a:p>
          <a:p>
            <a:pPr marL="0" indent="0">
              <a:buNone/>
            </a:pPr>
            <a:r>
              <a:rPr lang="fi-FI" b="1" dirty="0">
                <a:hlinkClick r:id="rId2"/>
              </a:rPr>
              <a:t/>
            </a:r>
            <a:br>
              <a:rPr lang="fi-FI" b="1" dirty="0">
                <a:hlinkClick r:id="rId2"/>
              </a:rPr>
            </a:br>
            <a:r>
              <a:rPr lang="fi-FI" dirty="0" smtClean="0"/>
              <a:t>2. </a:t>
            </a:r>
            <a:r>
              <a:rPr lang="fi-FI" b="1" dirty="0" smtClean="0">
                <a:hlinkClick r:id="rId3"/>
              </a:rPr>
              <a:t>Punkit </a:t>
            </a:r>
            <a:r>
              <a:rPr lang="fi-FI" b="1" dirty="0">
                <a:hlinkClick r:id="rId3"/>
              </a:rPr>
              <a:t>allergian </a:t>
            </a:r>
            <a:r>
              <a:rPr lang="fi-FI" b="1" dirty="0" smtClean="0">
                <a:hlinkClick r:id="rId3"/>
              </a:rPr>
              <a:t>aiheuttajina</a:t>
            </a:r>
          </a:p>
          <a:p>
            <a:pPr marL="0" indent="0">
              <a:buNone/>
            </a:pPr>
            <a:r>
              <a:rPr lang="fi-FI" b="1" dirty="0">
                <a:hlinkClick r:id="rId3"/>
              </a:rPr>
              <a:t/>
            </a:r>
            <a:br>
              <a:rPr lang="fi-FI" b="1" dirty="0">
                <a:hlinkClick r:id="rId3"/>
              </a:rPr>
            </a:br>
            <a:r>
              <a:rPr lang="fi-FI" dirty="0" smtClean="0"/>
              <a:t>3. </a:t>
            </a:r>
            <a:r>
              <a:rPr lang="fi-FI" b="1" dirty="0" smtClean="0">
                <a:hlinkClick r:id="rId4"/>
              </a:rPr>
              <a:t>Tekstiilien </a:t>
            </a:r>
            <a:r>
              <a:rPr lang="fi-FI" b="1" dirty="0">
                <a:hlinkClick r:id="rId4"/>
              </a:rPr>
              <a:t>ja turkisten </a:t>
            </a:r>
            <a:r>
              <a:rPr lang="fi-FI" b="1" dirty="0" smtClean="0">
                <a:hlinkClick r:id="rId4"/>
              </a:rPr>
              <a:t>tuholaiset</a:t>
            </a:r>
          </a:p>
          <a:p>
            <a:pPr marL="0" indent="0">
              <a:buNone/>
            </a:pPr>
            <a:r>
              <a:rPr lang="fi-FI" b="1" dirty="0">
                <a:hlinkClick r:id="rId4"/>
              </a:rPr>
              <a:t/>
            </a:r>
            <a:br>
              <a:rPr lang="fi-FI" b="1" dirty="0">
                <a:hlinkClick r:id="rId4"/>
              </a:rPr>
            </a:br>
            <a:r>
              <a:rPr lang="fi-FI" dirty="0" smtClean="0"/>
              <a:t>4. </a:t>
            </a:r>
            <a:r>
              <a:rPr lang="fi-FI" b="1" dirty="0" smtClean="0">
                <a:hlinkClick r:id="rId5"/>
              </a:rPr>
              <a:t>Asuntovieraat</a:t>
            </a:r>
            <a:endParaRPr lang="fi-FI" b="1" dirty="0" smtClean="0">
              <a:hlinkClick r:id="rId5"/>
            </a:endParaRPr>
          </a:p>
          <a:p>
            <a:pPr marL="0" indent="0">
              <a:buNone/>
            </a:pPr>
            <a:r>
              <a:rPr lang="fi-FI" b="1" dirty="0">
                <a:hlinkClick r:id="rId5"/>
              </a:rPr>
              <a:t/>
            </a:r>
            <a:br>
              <a:rPr lang="fi-FI" b="1" dirty="0">
                <a:hlinkClick r:id="rId5"/>
              </a:rPr>
            </a:br>
            <a:r>
              <a:rPr lang="fi-FI" dirty="0" smtClean="0"/>
              <a:t>5. </a:t>
            </a:r>
            <a:r>
              <a:rPr lang="fi-FI" b="1" dirty="0" smtClean="0">
                <a:hlinkClick r:id="rId6"/>
              </a:rPr>
              <a:t>Puuainestuholaiset</a:t>
            </a:r>
            <a:endParaRPr lang="fi-FI" b="1" dirty="0" smtClean="0">
              <a:hlinkClick r:id="rId6"/>
            </a:endParaRPr>
          </a:p>
          <a:p>
            <a:pPr marL="0" indent="0">
              <a:buNone/>
            </a:pPr>
            <a:r>
              <a:rPr lang="fi-FI" b="1" dirty="0">
                <a:hlinkClick r:id="rId6"/>
              </a:rPr>
              <a:t/>
            </a:r>
            <a:br>
              <a:rPr lang="fi-FI" b="1" dirty="0">
                <a:hlinkClick r:id="rId6"/>
              </a:rPr>
            </a:br>
            <a:r>
              <a:rPr lang="fi-FI" dirty="0" smtClean="0"/>
              <a:t>6. </a:t>
            </a:r>
            <a:r>
              <a:rPr lang="fi-FI" b="1" dirty="0" smtClean="0">
                <a:hlinkClick r:id="rId7"/>
              </a:rPr>
              <a:t>Elintarviketuholaiset</a:t>
            </a:r>
            <a:r>
              <a:rPr lang="fi-FI" dirty="0" smtClean="0"/>
              <a:t> </a:t>
            </a:r>
            <a:endParaRPr lang="fi-FI" dirty="0"/>
          </a:p>
        </p:txBody>
      </p:sp>
    </p:spTree>
    <p:extLst>
      <p:ext uri="{BB962C8B-B14F-4D97-AF65-F5344CB8AC3E}">
        <p14:creationId xmlns:p14="http://schemas.microsoft.com/office/powerpoint/2010/main" val="3680882030"/>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33376"/>
            <a:ext cx="7345312" cy="647352"/>
          </a:xfrm>
        </p:spPr>
        <p:txBody>
          <a:bodyPr/>
          <a:lstStyle/>
          <a:p>
            <a:r>
              <a:rPr lang="fi-FI" dirty="0"/>
              <a:t>1. </a:t>
            </a:r>
            <a:r>
              <a:rPr lang="fi-FI" u="sng" dirty="0">
                <a:hlinkClick r:id="rId2"/>
              </a:rPr>
              <a:t>Syöpäläiset ja muut verenimijät </a:t>
            </a:r>
            <a:endParaRPr lang="fi-FI" u="sng" dirty="0"/>
          </a:p>
        </p:txBody>
      </p:sp>
      <p:sp>
        <p:nvSpPr>
          <p:cNvPr id="3" name="Content Placeholder 2"/>
          <p:cNvSpPr>
            <a:spLocks noGrp="1"/>
          </p:cNvSpPr>
          <p:nvPr>
            <p:ph sz="half" idx="1"/>
          </p:nvPr>
        </p:nvSpPr>
        <p:spPr>
          <a:xfrm>
            <a:off x="827088" y="1124745"/>
            <a:ext cx="4032944" cy="4680519"/>
          </a:xfrm>
          <a:solidFill>
            <a:schemeClr val="tx2">
              <a:lumMod val="20000"/>
              <a:lumOff val="80000"/>
            </a:schemeClr>
          </a:solidFill>
        </p:spPr>
        <p:txBody>
          <a:bodyPr>
            <a:normAutofit/>
          </a:bodyPr>
          <a:lstStyle/>
          <a:p>
            <a:r>
              <a:rPr lang="fi-FI" sz="1800" dirty="0" smtClean="0"/>
              <a:t>Luteet</a:t>
            </a:r>
          </a:p>
          <a:p>
            <a:r>
              <a:rPr lang="fi-FI" sz="1800" dirty="0" smtClean="0"/>
              <a:t>Täit (päätäi ja vaatetäi)</a:t>
            </a:r>
          </a:p>
          <a:p>
            <a:r>
              <a:rPr lang="fi-FI" sz="1800" dirty="0" smtClean="0"/>
              <a:t>Satiaiset</a:t>
            </a:r>
          </a:p>
          <a:p>
            <a:r>
              <a:rPr lang="fi-FI" sz="1800" dirty="0" smtClean="0"/>
              <a:t>Kirput</a:t>
            </a:r>
          </a:p>
          <a:p>
            <a:r>
              <a:rPr lang="fi-FI" sz="1800" dirty="0" err="1" smtClean="0"/>
              <a:t>Väiveet</a:t>
            </a:r>
            <a:endParaRPr lang="fi-FI" sz="1800" dirty="0" smtClean="0"/>
          </a:p>
          <a:p>
            <a:r>
              <a:rPr lang="fi-FI" sz="1800" dirty="0" smtClean="0"/>
              <a:t>Sääsket</a:t>
            </a:r>
          </a:p>
          <a:p>
            <a:r>
              <a:rPr lang="fi-FI" sz="1800" dirty="0" smtClean="0"/>
              <a:t>Hyttyset</a:t>
            </a:r>
          </a:p>
          <a:p>
            <a:r>
              <a:rPr lang="fi-FI" sz="1800" dirty="0" smtClean="0"/>
              <a:t>Mäkärät</a:t>
            </a:r>
          </a:p>
          <a:p>
            <a:r>
              <a:rPr lang="fi-FI" sz="1800" dirty="0" smtClean="0"/>
              <a:t>Polttiaiset</a:t>
            </a:r>
          </a:p>
          <a:p>
            <a:r>
              <a:rPr lang="fi-FI" sz="1800" dirty="0" smtClean="0"/>
              <a:t>Paarmat</a:t>
            </a:r>
          </a:p>
          <a:p>
            <a:r>
              <a:rPr lang="fi-FI" sz="1800" dirty="0" smtClean="0"/>
              <a:t>Hirvikärpäset</a:t>
            </a:r>
          </a:p>
          <a:p>
            <a:r>
              <a:rPr lang="fi-FI" sz="1800" dirty="0"/>
              <a:t>Punkit (syyhypunkki, karvatuppipunkki, lintupunkki)</a:t>
            </a:r>
          </a:p>
          <a:p>
            <a:r>
              <a:rPr lang="fi-FI" sz="1800" dirty="0" smtClean="0"/>
              <a:t>Puutiainen</a:t>
            </a:r>
            <a:endParaRPr lang="fi-FI" sz="1800" dirty="0"/>
          </a:p>
        </p:txBody>
      </p:sp>
      <p:sp>
        <p:nvSpPr>
          <p:cNvPr id="4" name="Content Placeholder 3"/>
          <p:cNvSpPr>
            <a:spLocks noGrp="1"/>
          </p:cNvSpPr>
          <p:nvPr>
            <p:ph sz="half" idx="2"/>
          </p:nvPr>
        </p:nvSpPr>
        <p:spPr>
          <a:xfrm>
            <a:off x="4860032" y="1124744"/>
            <a:ext cx="3668713" cy="4680519"/>
          </a:xfrm>
          <a:solidFill>
            <a:schemeClr val="bg2"/>
          </a:solidFill>
        </p:spPr>
        <p:txBody>
          <a:bodyPr>
            <a:normAutofit/>
          </a:bodyPr>
          <a:lstStyle/>
          <a:p>
            <a:pPr>
              <a:lnSpc>
                <a:spcPts val="2500"/>
              </a:lnSpc>
            </a:pPr>
            <a:r>
              <a:rPr lang="fi-FI" sz="1900" dirty="0"/>
              <a:t>U</a:t>
            </a:r>
            <a:r>
              <a:rPr lang="fi-FI" sz="1900" dirty="0" smtClean="0"/>
              <a:t>seimmat näistä pistävät, imevät verta tai syövät ihmisten tai eläinten hilsettä tai rasvaa.</a:t>
            </a:r>
          </a:p>
          <a:p>
            <a:pPr>
              <a:lnSpc>
                <a:spcPts val="2500"/>
              </a:lnSpc>
            </a:pPr>
            <a:r>
              <a:rPr lang="fi-FI" sz="1900" dirty="0" smtClean="0"/>
              <a:t>Haittana yleensä ihoärsytys, kutina ja kipu.</a:t>
            </a:r>
          </a:p>
          <a:p>
            <a:pPr>
              <a:lnSpc>
                <a:spcPts val="2500"/>
              </a:lnSpc>
            </a:pPr>
            <a:r>
              <a:rPr lang="fi-FI" sz="1900" dirty="0" smtClean="0"/>
              <a:t>Hyvällä hygienialla voidaan estää joidenkin syöpäläisten esiintymistä.</a:t>
            </a:r>
          </a:p>
          <a:p>
            <a:pPr>
              <a:lnSpc>
                <a:spcPts val="2500"/>
              </a:lnSpc>
            </a:pPr>
            <a:r>
              <a:rPr lang="fi-FI" sz="1900" dirty="0" smtClean="0"/>
              <a:t>Joihinkin voidaan vaikuttaa kemiallisilla torjunta-aineilla.</a:t>
            </a:r>
          </a:p>
          <a:p>
            <a:pPr>
              <a:lnSpc>
                <a:spcPts val="2500"/>
              </a:lnSpc>
            </a:pPr>
            <a:r>
              <a:rPr lang="fi-FI" sz="1900" dirty="0" smtClean="0"/>
              <a:t>Joihinkin tepsii suojavaatetus.</a:t>
            </a:r>
          </a:p>
          <a:p>
            <a:pPr>
              <a:lnSpc>
                <a:spcPts val="2500"/>
              </a:lnSpc>
            </a:pPr>
            <a:r>
              <a:rPr lang="fi-FI" sz="1900" dirty="0" smtClean="0"/>
              <a:t>Joillekin ei voida mitään.</a:t>
            </a:r>
          </a:p>
          <a:p>
            <a:endParaRPr lang="fi-FI"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276872"/>
            <a:ext cx="1832992" cy="1832992"/>
          </a:xfrm>
          <a:prstGeom prst="rect">
            <a:avLst/>
          </a:prstGeom>
        </p:spPr>
      </p:pic>
    </p:spTree>
    <p:extLst>
      <p:ext uri="{BB962C8B-B14F-4D97-AF65-F5344CB8AC3E}">
        <p14:creationId xmlns:p14="http://schemas.microsoft.com/office/powerpoint/2010/main" val="1379863692"/>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33376"/>
            <a:ext cx="7705352" cy="503336"/>
          </a:xfrm>
        </p:spPr>
        <p:txBody>
          <a:bodyPr>
            <a:normAutofit fontScale="90000"/>
          </a:bodyPr>
          <a:lstStyle/>
          <a:p>
            <a:r>
              <a:rPr lang="fi-FI" dirty="0"/>
              <a:t>2. </a:t>
            </a:r>
            <a:r>
              <a:rPr lang="fi-FI" dirty="0">
                <a:hlinkClick r:id="rId2"/>
              </a:rPr>
              <a:t>Punkit allergian </a:t>
            </a:r>
            <a:r>
              <a:rPr lang="fi-FI" dirty="0" smtClean="0">
                <a:hlinkClick r:id="rId2"/>
              </a:rPr>
              <a:t>aiheuttajina</a:t>
            </a:r>
            <a:endParaRPr lang="fi-FI" dirty="0"/>
          </a:p>
        </p:txBody>
      </p:sp>
      <p:sp>
        <p:nvSpPr>
          <p:cNvPr id="3" name="Content Placeholder 2"/>
          <p:cNvSpPr>
            <a:spLocks noGrp="1"/>
          </p:cNvSpPr>
          <p:nvPr>
            <p:ph sz="half" idx="1"/>
          </p:nvPr>
        </p:nvSpPr>
        <p:spPr>
          <a:xfrm>
            <a:off x="323528" y="1159562"/>
            <a:ext cx="4392488" cy="4968653"/>
          </a:xfrm>
          <a:solidFill>
            <a:schemeClr val="tx2">
              <a:lumMod val="20000"/>
              <a:lumOff val="80000"/>
            </a:schemeClr>
          </a:solidFill>
        </p:spPr>
        <p:txBody>
          <a:bodyPr>
            <a:normAutofit/>
          </a:bodyPr>
          <a:lstStyle/>
          <a:p>
            <a:r>
              <a:rPr lang="fi-FI" sz="1800" dirty="0" smtClean="0"/>
              <a:t>Huonepölypunkit</a:t>
            </a:r>
            <a:endParaRPr lang="fi-FI" sz="1800" dirty="0"/>
          </a:p>
          <a:p>
            <a:r>
              <a:rPr lang="fi-FI" sz="1800" dirty="0" smtClean="0"/>
              <a:t>Huonepölyn </a:t>
            </a:r>
            <a:r>
              <a:rPr lang="fi-FI" sz="1800" dirty="0"/>
              <a:t>punkkeja esiintyy pääasiassa vanhoissa puulämmitteisissä rakennuksissa, joissa kosteus korkeampi kuin keskuslämmitteisissä rakennuksissa. Tyypillinen punkkien esiintymispaikka on patja, jossa on tarjolla ihmisistä irronnutta hilsettä ja ihoeritteitä punkkien ravinnoksi</a:t>
            </a:r>
            <a:r>
              <a:rPr lang="fi-FI" sz="1800" dirty="0" smtClean="0"/>
              <a:t>.</a:t>
            </a:r>
            <a:endParaRPr lang="fi-FI" sz="1800" dirty="0" smtClean="0"/>
          </a:p>
          <a:p>
            <a:r>
              <a:rPr lang="fi-FI" sz="1800" dirty="0"/>
              <a:t>Varastopunkit (mm. jauhopunkit, viljan petopunkki, jyväpunkki, huonepunkki, juustopunkki)</a:t>
            </a:r>
          </a:p>
          <a:p>
            <a:pPr>
              <a:buClrTx/>
            </a:pPr>
            <a:endParaRPr lang="fi-FI" dirty="0"/>
          </a:p>
          <a:p>
            <a:pPr>
              <a:buClrTx/>
            </a:pPr>
            <a:endParaRPr lang="fi-FI" dirty="0"/>
          </a:p>
        </p:txBody>
      </p:sp>
      <p:sp>
        <p:nvSpPr>
          <p:cNvPr id="4" name="Content Placeholder 3"/>
          <p:cNvSpPr>
            <a:spLocks noGrp="1"/>
          </p:cNvSpPr>
          <p:nvPr>
            <p:ph sz="half" idx="2"/>
          </p:nvPr>
        </p:nvSpPr>
        <p:spPr>
          <a:xfrm>
            <a:off x="4716016" y="1159562"/>
            <a:ext cx="4104456" cy="4864532"/>
          </a:xfrm>
          <a:solidFill>
            <a:schemeClr val="bg2"/>
          </a:solidFill>
        </p:spPr>
        <p:txBody>
          <a:bodyPr>
            <a:normAutofit/>
          </a:bodyPr>
          <a:lstStyle/>
          <a:p>
            <a:r>
              <a:rPr lang="fi-FI" sz="1800" dirty="0"/>
              <a:t>Punkit, punkkien toukkanahkat ja ulosteet sekä kuolleet punkit voivat aiheuttaa allergiaa. </a:t>
            </a:r>
            <a:endParaRPr lang="fi-FI" sz="1800" dirty="0" smtClean="0"/>
          </a:p>
          <a:p>
            <a:r>
              <a:rPr lang="fi-FI" sz="1800" dirty="0"/>
              <a:t>Huolellinen siivous ja imurointi ovat torjunnan perusta</a:t>
            </a:r>
            <a:r>
              <a:rPr lang="fi-FI" sz="1800" dirty="0" smtClean="0"/>
              <a:t>.</a:t>
            </a:r>
            <a:endParaRPr lang="fi-FI" sz="1800" dirty="0" smtClean="0"/>
          </a:p>
          <a:p>
            <a:r>
              <a:rPr lang="fi-FI" sz="1800" dirty="0" smtClean="0"/>
              <a:t>Lämpö ja </a:t>
            </a:r>
            <a:r>
              <a:rPr lang="fi-FI" sz="1800" dirty="0"/>
              <a:t>kosteus edistävät punkkien lisääntymistä. </a:t>
            </a:r>
            <a:endParaRPr lang="fi-FI" sz="1800" dirty="0" smtClean="0"/>
          </a:p>
          <a:p>
            <a:r>
              <a:rPr lang="fi-FI" sz="1800" dirty="0" smtClean="0"/>
              <a:t>Navetoissa </a:t>
            </a:r>
            <a:r>
              <a:rPr lang="fi-FI" sz="1800" dirty="0"/>
              <a:t>pienennetään ilmanvaihtoa kovien pakkasten aikaan, jolloin kosteus lisääntyy ja olosuhteet muodostuvat edullisiksi punkeille. Heinävarastoissa tärkein punkkien lisääntymistä määräävä seikka on heinän kosteus.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938897"/>
            <a:ext cx="2016224" cy="1512168"/>
          </a:xfrm>
          <a:prstGeom prst="rect">
            <a:avLst/>
          </a:prstGeom>
        </p:spPr>
      </p:pic>
    </p:spTree>
    <p:extLst>
      <p:ext uri="{BB962C8B-B14F-4D97-AF65-F5344CB8AC3E}">
        <p14:creationId xmlns:p14="http://schemas.microsoft.com/office/powerpoint/2010/main" val="2720058580"/>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KoHo.potx</Template>
  <TotalTime>1374</TotalTime>
  <Words>3521</Words>
  <Application>Microsoft Office PowerPoint</Application>
  <PresentationFormat>Näytössä katseltava diaesitys (4:3)</PresentationFormat>
  <Paragraphs>331</Paragraphs>
  <Slides>43</Slides>
  <Notes>0</Notes>
  <HiddenSlides>0</HiddenSlides>
  <MMClips>0</MMClips>
  <ScaleCrop>false</ScaleCrop>
  <HeadingPairs>
    <vt:vector size="6" baseType="variant">
      <vt:variant>
        <vt:lpstr>Käytetyt fontit</vt:lpstr>
      </vt:variant>
      <vt:variant>
        <vt:i4>1</vt:i4>
      </vt:variant>
      <vt:variant>
        <vt:lpstr>Teema</vt:lpstr>
      </vt:variant>
      <vt:variant>
        <vt:i4>1</vt:i4>
      </vt:variant>
      <vt:variant>
        <vt:lpstr>Dian otsikot</vt:lpstr>
      </vt:variant>
      <vt:variant>
        <vt:i4>43</vt:i4>
      </vt:variant>
    </vt:vector>
  </HeadingPairs>
  <TitlesOfParts>
    <vt:vector size="45" baseType="lpstr">
      <vt:lpstr>Arial</vt:lpstr>
      <vt:lpstr>KoHo</vt:lpstr>
      <vt:lpstr>1.13 SISÄTILOJEN TUHOLAISET lähde: http://wanda.uef.fi/~holopain/stt/sttfrm.htm</vt:lpstr>
      <vt:lpstr>Saatteeksi opetusmateriaalin käyttöön</vt:lpstr>
      <vt:lpstr>Sisällysluettelo</vt:lpstr>
      <vt:lpstr>Yleistä tietoa sisätilojen tuholaisista</vt:lpstr>
      <vt:lpstr>Miksi joistakin lajeista tulee tuholaisia sisätiloissa?      1/2</vt:lpstr>
      <vt:lpstr>Miksi joistakin lajeista tulee tuholaisia sisätiloissa?      2/2</vt:lpstr>
      <vt:lpstr>Sisätiloissa esiintyy monenlaisia tuholaisia</vt:lpstr>
      <vt:lpstr>1. Syöpäläiset ja muut verenimijät </vt:lpstr>
      <vt:lpstr>2. Punkit allergian aiheuttajina</vt:lpstr>
      <vt:lpstr>3. Tekstiilien ja turkisten tuholaiset</vt:lpstr>
      <vt:lpstr>4. Asuntovieraat     1/20</vt:lpstr>
      <vt:lpstr>4. Asuntovieraat     2/20</vt:lpstr>
      <vt:lpstr>4. Asuntovieraat     3/20</vt:lpstr>
      <vt:lpstr>4. Asuntovieraat     4/20</vt:lpstr>
      <vt:lpstr>4. Asuntovieraat / kovakuoriaiset   5/20</vt:lpstr>
      <vt:lpstr>4. Asuntovieraat / kovakuoriaiset    6/20 </vt:lpstr>
      <vt:lpstr>4. Asuntovieraat / kovakuoriaiset   7/20 </vt:lpstr>
      <vt:lpstr>4. Asuntovieraat / muurahaiset  8/20 </vt:lpstr>
      <vt:lpstr>4. Asuntovieraat / perhoset   9/20</vt:lpstr>
      <vt:lpstr>4. Asuntovieraat / perhoset   10/20</vt:lpstr>
      <vt:lpstr>4. Asuntovieraat / pihtihäntäiset   11/20 </vt:lpstr>
      <vt:lpstr>4. Asuntovieraat / hämähäkit  12/20 </vt:lpstr>
      <vt:lpstr>4. Asuntovieraat / punkit   13/20 </vt:lpstr>
      <vt:lpstr>4. Asuntovieraat / valeskorpionit  14/20 </vt:lpstr>
      <vt:lpstr>4. Asuntovieraat / tuhatjalkaiset   15/20</vt:lpstr>
      <vt:lpstr>4. Asuntovieraat / siirat   16/20 </vt:lpstr>
      <vt:lpstr>4. Asuntovieraat / selkärankaiset 17/20 </vt:lpstr>
      <vt:lpstr>4. Asuntovieraat / selkärankaiset 18/20 </vt:lpstr>
      <vt:lpstr>4. Asuntovieraat / selkärankaiset  19/20 </vt:lpstr>
      <vt:lpstr>4. Asuntovieraat / selkärankaiset, linnut 20/20 </vt:lpstr>
      <vt:lpstr>4.1 Huonekasvien tuholaiset</vt:lpstr>
      <vt:lpstr>5. Puuainestuholaiset, pistiäiset   1/2</vt:lpstr>
      <vt:lpstr>5. Puuainestuholaiset, pistiäiset   2/2</vt:lpstr>
      <vt:lpstr>5. Puuainestuholaiset, kovakuoriaiset  1/10</vt:lpstr>
      <vt:lpstr>5. Puuainestuholaiset, kovakuoriaiset  2/10</vt:lpstr>
      <vt:lpstr>5. Puuainestuholaiset, kovakuoriaiset  3/10</vt:lpstr>
      <vt:lpstr>5. Puuainestuholaiset, kovakuoriaiset  4/10</vt:lpstr>
      <vt:lpstr>5. Puuainestuholaiset, kovakuoriaiset  5/10</vt:lpstr>
      <vt:lpstr>5. Puuainestuholaiset, kovakuoriaiset  6/10</vt:lpstr>
      <vt:lpstr>5. Puuainestuholaiset, kovakuoriaiset  7/10</vt:lpstr>
      <vt:lpstr>5. Puuainestuholaiset, kovakuoriaiset  8/10</vt:lpstr>
      <vt:lpstr>5. Puuainestuholaiset, kovakuoriaiset  9/10</vt:lpstr>
      <vt:lpstr>5. Puuainestuholaiset, kovakuoriaiset  10/10</vt:lpstr>
    </vt:vector>
  </TitlesOfParts>
  <Manager>Ympäristöministeriö</Manager>
  <Company>aidema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Aija Kaijärvi</dc:creator>
  <cp:lastModifiedBy>Pellinen Noora</cp:lastModifiedBy>
  <cp:revision>71</cp:revision>
  <cp:lastPrinted>2015-12-31T12:37:04Z</cp:lastPrinted>
  <dcterms:created xsi:type="dcterms:W3CDTF">2012-09-14T08:23:56Z</dcterms:created>
  <dcterms:modified xsi:type="dcterms:W3CDTF">2016-06-16T10:07:30Z</dcterms:modified>
</cp:coreProperties>
</file>