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8" r:id="rId3"/>
    <p:sldId id="31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03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16.6.2016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16.6.2016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BC5C3-928B-4C70-91A2-E4308299D2A0}" type="slidenum">
              <a:rPr lang="en-GB" altLang="fi-FI"/>
              <a:pPr/>
              <a:t>9</a:t>
            </a:fld>
            <a:endParaRPr lang="en-GB" altLang="fi-FI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63588"/>
            <a:ext cx="4984750" cy="3738562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64112" cy="4424363"/>
          </a:xfrm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955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CB24-CD17-F440-9AC8-79AABF1F21B1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61E-1885-1B48-BD2E-9FFDE50A68FD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B71-785F-1947-91C3-BCBE04A7C6AB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772400" cy="487680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7724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fi-FI"/>
              <a:t>Työterveyslaitos, Kuopio / Sirpa Pennanen  </a:t>
            </a:r>
            <a:fld id="{BF6ACB83-9D8F-45EC-A265-AFEBA9C33CD7}" type="datetime1">
              <a:rPr lang="fi-FI" altLang="fi-FI"/>
              <a:pPr/>
              <a:t>16.6.2016</a:t>
            </a:fld>
            <a:endParaRPr lang="en-GB" alt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0C0271D7-18DF-41DF-A39D-7010CFB0C92E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0150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5C3-F04D-AD47-A083-10DA74AF1494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9E3A8F58-AC65-F64D-BB47-F45EFF49CF2D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4A1F5728-9D36-6D4A-A267-BD2AEE4D246A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CC-B7D1-B34A-90EF-3EAF00384A26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5099-46BA-3445-A8F6-220EC57BD2CF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531-9678-0244-9B08-4B365058F5BE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CE5-5943-AE44-8F98-D0649298D934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6FE4-F1BC-C849-8968-BB3D33C482BE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C0AAFAF-49FA-4A4F-90CE-1FCFF8A1CBDC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  <p:sldLayoutId id="2147483663" r:id="rId13"/>
  </p:sldLayoutIdLst>
  <p:transition spd="med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2" Type="http://schemas.openxmlformats.org/officeDocument/2006/relationships/hyperlink" Target="mailto:marjut.reiman@tt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u.viitanen@luukku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1.12 PUNKIT JA ALLERGEENIT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 H</a:t>
            </a:r>
          </a:p>
          <a:p>
            <a:r>
              <a:rPr lang="fi-FI" smtClean="0"/>
              <a:t>3+39 </a:t>
            </a:r>
            <a:r>
              <a:rPr lang="fi-FI" dirty="0" smtClean="0"/>
              <a:t>DIAA</a:t>
            </a:r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/>
              <a:t>S</a:t>
            </a:r>
            <a:r>
              <a:rPr lang="fi-FI" altLang="fi-FI" sz="2800" dirty="0" smtClean="0"/>
              <a:t>isätilojen punkkien aiheuttamia terveyshaittoja</a:t>
            </a:r>
            <a:endParaRPr lang="fi-FI" altLang="fi-FI" sz="28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27087" y="1696562"/>
            <a:ext cx="7489825" cy="43926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/>
              <a:t>A</a:t>
            </a:r>
            <a:r>
              <a:rPr lang="fi-FI" altLang="fi-FI" dirty="0" smtClean="0"/>
              <a:t>llerginen nuha</a:t>
            </a:r>
          </a:p>
          <a:p>
            <a:pPr>
              <a:lnSpc>
                <a:spcPct val="90000"/>
              </a:lnSpc>
            </a:pPr>
            <a:r>
              <a:rPr lang="fi-FI" altLang="fi-FI" dirty="0" smtClean="0"/>
              <a:t>A</a:t>
            </a:r>
            <a:r>
              <a:rPr lang="fi-FI" altLang="fi-FI" dirty="0" smtClean="0"/>
              <a:t>stma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S</a:t>
            </a:r>
            <a:r>
              <a:rPr lang="fi-FI" altLang="fi-FI" dirty="0" smtClean="0"/>
              <a:t>ilmän </a:t>
            </a:r>
            <a:r>
              <a:rPr lang="fi-FI" altLang="fi-FI" dirty="0"/>
              <a:t>sidekalvon tulehdus 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A</a:t>
            </a:r>
            <a:r>
              <a:rPr lang="fi-FI" altLang="fi-FI" dirty="0" smtClean="0"/>
              <a:t>tooppinen </a:t>
            </a:r>
            <a:r>
              <a:rPr lang="fi-FI" altLang="fi-FI" dirty="0"/>
              <a:t>ihottuma ja urtikaria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660033"/>
                </a:solidFill>
                <a:sym typeface="r_symbol" pitchFamily="49" charset="2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5906614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5311474F-0C2A-44B1-816F-08E30A31EAB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1664011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2800" dirty="0"/>
              <a:t>Punkkien aiheuttamat ammattitaudit vuosina 1993-2002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021288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60129446-6CAB-4117-98EF-FB8712F916E8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3580683"/>
              </p:ext>
            </p:extLst>
          </p:nvPr>
        </p:nvGraphicFramePr>
        <p:xfrm>
          <a:off x="827088" y="1484784"/>
          <a:ext cx="60483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hart" r:id="rId3" imgW="4869180" imgH="3375721" progId="Excel.Chart.8">
                  <p:embed/>
                </p:oleObj>
              </mc:Choice>
              <mc:Fallback>
                <p:oleObj name="Chart" r:id="rId3" imgW="4869180" imgH="337572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4784"/>
                        <a:ext cx="6048375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433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92280" y="5949280"/>
            <a:ext cx="1799091" cy="365125"/>
          </a:xfrm>
        </p:spPr>
        <p:txBody>
          <a:bodyPr/>
          <a:lstStyle/>
          <a:p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00D232E4-383D-490D-A030-8D2A95FA9DA9}" type="datetime1">
              <a:rPr lang="fi-FI" altLang="fi-FI"/>
              <a:pPr/>
              <a:t>16.6.2016</a:t>
            </a:fld>
            <a:endParaRPr lang="en-GB" altLang="fi-FI" dirty="0"/>
          </a:p>
        </p:txBody>
      </p:sp>
      <p:graphicFrame>
        <p:nvGraphicFramePr>
          <p:cNvPr id="144603" name="Group 219"/>
          <p:cNvGraphicFramePr>
            <a:graphicFrameLocks noGrp="1"/>
          </p:cNvGraphicFramePr>
          <p:nvPr/>
        </p:nvGraphicFramePr>
        <p:xfrm>
          <a:off x="179388" y="1700213"/>
          <a:ext cx="8856662" cy="3746439"/>
        </p:xfrm>
        <a:graphic>
          <a:graphicData uri="http://schemas.openxmlformats.org/drawingml/2006/table">
            <a:tbl>
              <a:tblPr/>
              <a:tblGrid>
                <a:gridCol w="2089150"/>
                <a:gridCol w="719137"/>
                <a:gridCol w="720725"/>
                <a:gridCol w="647700"/>
                <a:gridCol w="647700"/>
                <a:gridCol w="720725"/>
                <a:gridCol w="647700"/>
                <a:gridCol w="647700"/>
                <a:gridCol w="647700"/>
                <a:gridCol w="649288"/>
                <a:gridCol w="719137"/>
              </a:tblGrid>
              <a:tr h="36036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Toimiala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Punkkien aiheuttamat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(mukaan lasketaan skabies)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Maatalous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Terveydenhuolto- ja sosiaalipalvelut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Elintarviketeollisuus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Vähittäiskauppa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Julkinen hallinto ja maanpuolustus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Muut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584" name="Rectangle 200"/>
          <p:cNvSpPr>
            <a:spLocks noChangeArrowheads="1"/>
          </p:cNvSpPr>
          <p:nvPr/>
        </p:nvSpPr>
        <p:spPr bwMode="auto">
          <a:xfrm>
            <a:off x="755577" y="520993"/>
            <a:ext cx="6480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fi-FI" sz="2800" b="1" dirty="0" err="1" smtClean="0">
                <a:solidFill>
                  <a:schemeClr val="accent1"/>
                </a:solidFill>
              </a:rPr>
              <a:t>Ammattitautitapaukset</a:t>
            </a:r>
            <a:r>
              <a:rPr lang="en-GB" altLang="fi-FI" sz="2800" b="1" dirty="0">
                <a:solidFill>
                  <a:schemeClr val="accent1"/>
                </a:solidFill>
              </a:rPr>
              <a:t> </a:t>
            </a:r>
            <a:r>
              <a:rPr lang="en-GB" altLang="fi-FI" sz="2800" b="1" dirty="0" err="1" smtClean="0">
                <a:solidFill>
                  <a:schemeClr val="accent1"/>
                </a:solidFill>
              </a:rPr>
              <a:t>Suomessa</a:t>
            </a:r>
            <a:r>
              <a:rPr lang="en-GB" altLang="fi-FI" sz="2800" b="1" dirty="0" smtClean="0">
                <a:solidFill>
                  <a:schemeClr val="accent1"/>
                </a:solidFill>
              </a:rPr>
              <a:t> </a:t>
            </a:r>
            <a:r>
              <a:rPr lang="en-GB" altLang="fi-FI" sz="2800" b="1" dirty="0" err="1">
                <a:solidFill>
                  <a:schemeClr val="accent1"/>
                </a:solidFill>
              </a:rPr>
              <a:t>vuosina</a:t>
            </a:r>
            <a:r>
              <a:rPr lang="en-GB" altLang="fi-FI" sz="2800" b="1" dirty="0">
                <a:solidFill>
                  <a:schemeClr val="accent1"/>
                </a:solidFill>
              </a:rPr>
              <a:t> 1991-2000</a:t>
            </a:r>
          </a:p>
        </p:txBody>
      </p:sp>
    </p:spTree>
    <p:extLst>
      <p:ext uri="{BB962C8B-B14F-4D97-AF65-F5344CB8AC3E}">
        <p14:creationId xmlns:p14="http://schemas.microsoft.com/office/powerpoint/2010/main" val="6079736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/>
              <a:t>Miten punkkiherkistyminen selvitetään?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dirty="0" err="1"/>
              <a:t>Prick</a:t>
            </a:r>
            <a:r>
              <a:rPr lang="fi-FI" altLang="fi-FI" dirty="0"/>
              <a:t> testit</a:t>
            </a:r>
          </a:p>
          <a:p>
            <a:pPr lvl="1">
              <a:lnSpc>
                <a:spcPct val="90000"/>
              </a:lnSpc>
            </a:pPr>
            <a:r>
              <a:rPr lang="fi-FI" altLang="fi-FI" dirty="0" err="1"/>
              <a:t>Der</a:t>
            </a:r>
            <a:r>
              <a:rPr lang="fi-FI" altLang="fi-FI" dirty="0"/>
              <a:t> p, </a:t>
            </a:r>
            <a:r>
              <a:rPr lang="fi-FI" altLang="fi-FI" dirty="0" err="1"/>
              <a:t>Der</a:t>
            </a:r>
            <a:r>
              <a:rPr lang="fi-FI" altLang="fi-FI" dirty="0"/>
              <a:t> f, </a:t>
            </a:r>
            <a:r>
              <a:rPr lang="fi-FI" altLang="fi-FI" dirty="0" err="1"/>
              <a:t>Aca</a:t>
            </a:r>
            <a:r>
              <a:rPr lang="fi-FI" altLang="fi-FI" dirty="0"/>
              <a:t> s, </a:t>
            </a:r>
            <a:r>
              <a:rPr lang="fi-FI" altLang="fi-FI" dirty="0" err="1"/>
              <a:t>Lep</a:t>
            </a:r>
            <a:r>
              <a:rPr lang="fi-FI" altLang="fi-FI" dirty="0"/>
              <a:t> d ja </a:t>
            </a:r>
            <a:r>
              <a:rPr lang="fi-FI" altLang="fi-FI" dirty="0" err="1"/>
              <a:t>Tyr</a:t>
            </a:r>
            <a:r>
              <a:rPr lang="fi-FI" altLang="fi-FI" dirty="0"/>
              <a:t> p</a:t>
            </a:r>
          </a:p>
          <a:p>
            <a:pPr lvl="1">
              <a:lnSpc>
                <a:spcPct val="90000"/>
              </a:lnSpc>
            </a:pPr>
            <a:endParaRPr lang="fi-FI" altLang="fi-FI" dirty="0"/>
          </a:p>
          <a:p>
            <a:pPr>
              <a:lnSpc>
                <a:spcPct val="90000"/>
              </a:lnSpc>
            </a:pPr>
            <a:r>
              <a:rPr lang="fi-FI" altLang="fi-FI" dirty="0" err="1"/>
              <a:t>IgE</a:t>
            </a:r>
            <a:r>
              <a:rPr lang="fi-FI" altLang="fi-FI" dirty="0"/>
              <a:t>-vasta-aineiden mittaaminen seerumista</a:t>
            </a:r>
          </a:p>
          <a:p>
            <a:pPr lvl="1">
              <a:lnSpc>
                <a:spcPct val="90000"/>
              </a:lnSpc>
            </a:pPr>
            <a:r>
              <a:rPr lang="fi-FI" altLang="fi-FI" dirty="0" err="1"/>
              <a:t>Der</a:t>
            </a:r>
            <a:r>
              <a:rPr lang="fi-FI" altLang="fi-FI" dirty="0"/>
              <a:t> p, </a:t>
            </a:r>
            <a:r>
              <a:rPr lang="fi-FI" altLang="fi-FI" dirty="0" err="1"/>
              <a:t>Der</a:t>
            </a:r>
            <a:r>
              <a:rPr lang="fi-FI" altLang="fi-FI" dirty="0"/>
              <a:t> f, </a:t>
            </a:r>
            <a:r>
              <a:rPr lang="fi-FI" altLang="fi-FI" dirty="0" err="1"/>
              <a:t>Der</a:t>
            </a:r>
            <a:r>
              <a:rPr lang="fi-FI" altLang="fi-FI" dirty="0"/>
              <a:t> m, </a:t>
            </a:r>
            <a:r>
              <a:rPr lang="fi-FI" altLang="fi-FI" dirty="0" err="1"/>
              <a:t>Aca</a:t>
            </a:r>
            <a:r>
              <a:rPr lang="fi-FI" altLang="fi-FI" dirty="0"/>
              <a:t> s, </a:t>
            </a:r>
            <a:r>
              <a:rPr lang="fi-FI" altLang="fi-FI" dirty="0" err="1"/>
              <a:t>Lep</a:t>
            </a:r>
            <a:r>
              <a:rPr lang="fi-FI" altLang="fi-FI" dirty="0"/>
              <a:t> d, </a:t>
            </a:r>
            <a:r>
              <a:rPr lang="fi-FI" altLang="fi-FI" dirty="0" err="1"/>
              <a:t>Tyr</a:t>
            </a:r>
            <a:r>
              <a:rPr lang="fi-FI" altLang="fi-FI" dirty="0"/>
              <a:t> p, </a:t>
            </a:r>
            <a:r>
              <a:rPr lang="fi-FI" altLang="fi-FI" dirty="0" err="1"/>
              <a:t>Gly</a:t>
            </a:r>
            <a:r>
              <a:rPr lang="fi-FI" altLang="fi-FI" dirty="0"/>
              <a:t> d,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i-FI" altLang="fi-FI" dirty="0"/>
              <a:t>   Eur m ja </a:t>
            </a:r>
            <a:r>
              <a:rPr lang="fi-FI" altLang="fi-FI" dirty="0" err="1"/>
              <a:t>Blo</a:t>
            </a:r>
            <a:r>
              <a:rPr lang="fi-FI" altLang="fi-FI" dirty="0"/>
              <a:t> t</a:t>
            </a:r>
          </a:p>
          <a:p>
            <a:pPr lvl="1">
              <a:lnSpc>
                <a:spcPct val="90000"/>
              </a:lnSpc>
            </a:pPr>
            <a:endParaRPr lang="fi-FI" altLang="fi-FI" dirty="0"/>
          </a:p>
          <a:p>
            <a:pPr>
              <a:lnSpc>
                <a:spcPct val="90000"/>
              </a:lnSpc>
            </a:pPr>
            <a:r>
              <a:rPr lang="fi-FI" altLang="fi-FI" dirty="0"/>
              <a:t>Altistuskokeet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264" y="6021389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190B15D7-7981-4756-AEFD-F77A7FD136FB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5141762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Punkkiherkistyminen: </a:t>
            </a:r>
            <a:r>
              <a:rPr lang="fi-FI" altLang="fi-FI" dirty="0" err="1" smtClean="0"/>
              <a:t>Prick</a:t>
            </a:r>
            <a:r>
              <a:rPr lang="fi-FI" altLang="fi-FI" dirty="0" smtClean="0"/>
              <a:t> testit </a:t>
            </a:r>
            <a:br>
              <a:rPr lang="fi-FI" altLang="fi-FI" dirty="0" smtClean="0"/>
            </a:br>
            <a:r>
              <a:rPr lang="fi-FI" altLang="fi-FI" dirty="0" smtClean="0"/>
              <a:t>(Iho- ja allergiasairaala 1997-2003)</a:t>
            </a:r>
            <a:endParaRPr lang="fi-FI" altLang="fi-FI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22805"/>
            <a:ext cx="7489825" cy="4392614"/>
          </a:xfrm>
        </p:spPr>
        <p:txBody>
          <a:bodyPr/>
          <a:lstStyle/>
          <a:p>
            <a:r>
              <a:rPr lang="fi-FI" altLang="fi-FI" dirty="0" smtClean="0"/>
              <a:t>D. </a:t>
            </a:r>
            <a:r>
              <a:rPr lang="fi-FI" altLang="fi-FI" dirty="0" err="1" smtClean="0"/>
              <a:t>pteronyssinus</a:t>
            </a:r>
            <a:r>
              <a:rPr lang="fi-FI" altLang="fi-FI" dirty="0" smtClean="0"/>
              <a:t>		7.1 %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D. </a:t>
            </a:r>
            <a:r>
              <a:rPr lang="fi-FI" altLang="fi-FI" dirty="0" err="1" smtClean="0"/>
              <a:t>farinae</a:t>
            </a:r>
            <a:r>
              <a:rPr lang="fi-FI" altLang="fi-FI" dirty="0" smtClean="0"/>
              <a:t>			8.9 %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A. siro			10.1 %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L. </a:t>
            </a:r>
            <a:r>
              <a:rPr lang="fi-FI" altLang="fi-FI" dirty="0" err="1" smtClean="0"/>
              <a:t>destructor</a:t>
            </a:r>
            <a:r>
              <a:rPr lang="fi-FI" altLang="fi-FI" dirty="0" smtClean="0"/>
              <a:t>			12.8 %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T. </a:t>
            </a:r>
            <a:r>
              <a:rPr lang="fi-FI" altLang="fi-FI" dirty="0" err="1" smtClean="0"/>
              <a:t>putrescentiae</a:t>
            </a:r>
            <a:r>
              <a:rPr lang="fi-FI" altLang="fi-FI" dirty="0" smtClean="0"/>
              <a:t>		18.0 %</a:t>
            </a:r>
          </a:p>
          <a:p>
            <a:endParaRPr lang="fi-FI" alt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0272" y="5934894"/>
            <a:ext cx="1799091" cy="365125"/>
          </a:xfrm>
        </p:spPr>
        <p:txBody>
          <a:bodyPr/>
          <a:lstStyle/>
          <a:p>
            <a:pPr algn="r"/>
            <a:r>
              <a:rPr lang="en-GB" altLang="fi-FI" smtClean="0"/>
              <a:t>Työterveyslaitos, Kuopio / Sirpa Pennanen  </a:t>
            </a:r>
            <a:fld id="{6EE95C22-3E7E-40DB-9CF5-77385408FD83}" type="datetime1">
              <a:rPr lang="fi-FI" altLang="fi-FI" smtClean="0"/>
              <a:pPr algn="r"/>
              <a:t>16.6.2016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816351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2200" y="6021389"/>
            <a:ext cx="2520528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6CB8BDD7-F6B3-47C0-9D98-5354AF43570D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543800" cy="762000"/>
          </a:xfrm>
        </p:spPr>
        <p:txBody>
          <a:bodyPr>
            <a:noAutofit/>
          </a:bodyPr>
          <a:lstStyle/>
          <a:p>
            <a:r>
              <a:rPr lang="fi-FI" altLang="fi-FI" sz="2800" dirty="0"/>
              <a:t>Herkistyminen punkeille </a:t>
            </a:r>
            <a:r>
              <a:rPr lang="fi-FI" altLang="fi-FI" sz="2800" dirty="0" smtClean="0"/>
              <a:t>ja allergiasairaudet </a:t>
            </a:r>
            <a:r>
              <a:rPr lang="fi-FI" altLang="fi-FI" sz="2800" dirty="0"/>
              <a:t>Suomessa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sz="1400" dirty="0"/>
          </a:p>
          <a:p>
            <a:r>
              <a:rPr lang="fi-FI" altLang="fi-FI" dirty="0" smtClean="0"/>
              <a:t>Oirekysely </a:t>
            </a:r>
            <a:r>
              <a:rPr lang="fi-FI" altLang="fi-FI" dirty="0"/>
              <a:t>Kansanterveyslaitoksen lomakkeella</a:t>
            </a:r>
          </a:p>
          <a:p>
            <a:endParaRPr lang="fi-FI" altLang="fi-FI" dirty="0"/>
          </a:p>
          <a:p>
            <a:r>
              <a:rPr lang="fi-FI" altLang="fi-FI" dirty="0"/>
              <a:t>T</a:t>
            </a:r>
            <a:r>
              <a:rPr lang="fi-FI" altLang="fi-FI" dirty="0" smtClean="0"/>
              <a:t>utkimushenkilöstö </a:t>
            </a:r>
            <a:r>
              <a:rPr lang="fi-FI" altLang="fi-FI" dirty="0"/>
              <a:t>(n=300) valittiin </a:t>
            </a:r>
            <a:r>
              <a:rPr lang="fi-FI" altLang="fi-FI" dirty="0" smtClean="0"/>
              <a:t>satunnaisotannalla työikäisestä </a:t>
            </a:r>
            <a:r>
              <a:rPr lang="fi-FI" altLang="fi-FI" dirty="0"/>
              <a:t>väestöstä</a:t>
            </a:r>
          </a:p>
          <a:p>
            <a:endParaRPr lang="fi-FI" altLang="fi-FI" dirty="0"/>
          </a:p>
          <a:p>
            <a:r>
              <a:rPr lang="fi-FI" altLang="fi-FI" dirty="0" err="1"/>
              <a:t>IgE</a:t>
            </a:r>
            <a:r>
              <a:rPr lang="fi-FI" altLang="fi-FI" dirty="0"/>
              <a:t>-luokan punkkivasta-ainemääritykset kahdeksalle punkkilajille</a:t>
            </a:r>
          </a:p>
          <a:p>
            <a:endParaRPr lang="fi-FI" altLang="fi-FI" sz="2500" dirty="0">
              <a:solidFill>
                <a:srgbClr val="660033"/>
              </a:solidFill>
            </a:endParaRPr>
          </a:p>
          <a:p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32519530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IgE</a:t>
            </a:r>
            <a:r>
              <a:rPr lang="fi-FI" altLang="fi-FI" dirty="0"/>
              <a:t>-punkkispesifiset vasta-ainelöydökset väestöaineistossa</a:t>
            </a:r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965" y="6128221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4786D2C4-B9DF-44C6-A3AD-C059A293DF7C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pSp>
        <p:nvGrpSpPr>
          <p:cNvPr id="112774" name="Group 134"/>
          <p:cNvGrpSpPr>
            <a:grpSpLocks/>
          </p:cNvGrpSpPr>
          <p:nvPr/>
        </p:nvGrpSpPr>
        <p:grpSpPr bwMode="auto">
          <a:xfrm>
            <a:off x="679450" y="1592263"/>
            <a:ext cx="7729536" cy="4454526"/>
            <a:chOff x="428" y="1003"/>
            <a:chExt cx="4869" cy="2806"/>
          </a:xfrm>
        </p:grpSpPr>
        <p:grpSp>
          <p:nvGrpSpPr>
            <p:cNvPr id="112775" name="Group 135"/>
            <p:cNvGrpSpPr>
              <a:grpSpLocks/>
            </p:cNvGrpSpPr>
            <p:nvPr/>
          </p:nvGrpSpPr>
          <p:grpSpPr bwMode="auto">
            <a:xfrm>
              <a:off x="429" y="1003"/>
              <a:ext cx="2289" cy="410"/>
              <a:chOff x="0" y="-21"/>
              <a:chExt cx="1956" cy="577"/>
            </a:xfrm>
          </p:grpSpPr>
          <p:sp>
            <p:nvSpPr>
              <p:cNvPr id="112776" name="Rectangle 1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6" cy="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pSp>
            <p:nvGrpSpPr>
              <p:cNvPr id="112777" name="Group 137"/>
              <p:cNvGrpSpPr>
                <a:grpSpLocks/>
              </p:cNvGrpSpPr>
              <p:nvPr/>
            </p:nvGrpSpPr>
            <p:grpSpPr bwMode="auto">
              <a:xfrm>
                <a:off x="0" y="-21"/>
                <a:ext cx="1956" cy="577"/>
                <a:chOff x="0" y="-21"/>
                <a:chExt cx="1956" cy="577"/>
              </a:xfrm>
            </p:grpSpPr>
            <p:sp>
              <p:nvSpPr>
                <p:cNvPr id="1127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38" y="-21"/>
                  <a:ext cx="1870" cy="5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lang="fi-FI" altLang="fi-FI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Punkkipaneeli</a:t>
                  </a:r>
                  <a:endParaRPr lang="fi-FI" altLang="fi-FI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fi-FI" altLang="fi-FI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5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  <p:grpSp>
          <p:nvGrpSpPr>
            <p:cNvPr id="112780" name="Group 140"/>
            <p:cNvGrpSpPr>
              <a:grpSpLocks/>
            </p:cNvGrpSpPr>
            <p:nvPr/>
          </p:nvGrpSpPr>
          <p:grpSpPr bwMode="auto">
            <a:xfrm>
              <a:off x="2716" y="1018"/>
              <a:ext cx="1065" cy="395"/>
              <a:chOff x="1955" y="0"/>
              <a:chExt cx="910" cy="556"/>
            </a:xfrm>
          </p:grpSpPr>
          <p:sp>
            <p:nvSpPr>
              <p:cNvPr id="112781" name="Rectangle 141"/>
              <p:cNvSpPr>
                <a:spLocks noChangeArrowheads="1"/>
              </p:cNvSpPr>
              <p:nvPr/>
            </p:nvSpPr>
            <p:spPr bwMode="auto">
              <a:xfrm>
                <a:off x="1956" y="0"/>
                <a:ext cx="909" cy="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pSp>
            <p:nvGrpSpPr>
              <p:cNvPr id="112782" name="Group 142"/>
              <p:cNvGrpSpPr>
                <a:grpSpLocks/>
              </p:cNvGrpSpPr>
              <p:nvPr/>
            </p:nvGrpSpPr>
            <p:grpSpPr bwMode="auto">
              <a:xfrm>
                <a:off x="1955" y="0"/>
                <a:ext cx="910" cy="556"/>
                <a:chOff x="1955" y="0"/>
                <a:chExt cx="910" cy="556"/>
              </a:xfrm>
            </p:grpSpPr>
            <p:sp>
              <p:nvSpPr>
                <p:cNvPr id="11278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955" y="0"/>
                  <a:ext cx="823" cy="5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lang="fi-FI" altLang="fi-FI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Viitearvot </a:t>
                  </a:r>
                  <a:endParaRPr lang="fi-FI" altLang="fi-FI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r>
                    <a:rPr lang="fi-FI" altLang="fi-FI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fi-FI" altLang="fi-FI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kU</a:t>
                  </a:r>
                  <a:r>
                    <a:rPr lang="fi-FI" altLang="fi-FI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/l)</a:t>
                  </a:r>
                  <a:endParaRPr lang="fi-FI" altLang="fi-FI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fi-FI" altLang="fi-FI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956" y="0"/>
                  <a:ext cx="909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  <p:grpSp>
          <p:nvGrpSpPr>
            <p:cNvPr id="112785" name="Group 145"/>
            <p:cNvGrpSpPr>
              <a:grpSpLocks/>
            </p:cNvGrpSpPr>
            <p:nvPr/>
          </p:nvGrpSpPr>
          <p:grpSpPr bwMode="auto">
            <a:xfrm>
              <a:off x="3782" y="1018"/>
              <a:ext cx="888" cy="399"/>
              <a:chOff x="2865" y="0"/>
              <a:chExt cx="759" cy="561"/>
            </a:xfrm>
          </p:grpSpPr>
          <p:sp>
            <p:nvSpPr>
              <p:cNvPr id="112786" name="Rectangle 146"/>
              <p:cNvSpPr>
                <a:spLocks noChangeArrowheads="1"/>
              </p:cNvSpPr>
              <p:nvPr/>
            </p:nvSpPr>
            <p:spPr bwMode="auto">
              <a:xfrm>
                <a:off x="2865" y="0"/>
                <a:ext cx="759" cy="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pSp>
            <p:nvGrpSpPr>
              <p:cNvPr id="112787" name="Group 147"/>
              <p:cNvGrpSpPr>
                <a:grpSpLocks/>
              </p:cNvGrpSpPr>
              <p:nvPr/>
            </p:nvGrpSpPr>
            <p:grpSpPr bwMode="auto">
              <a:xfrm>
                <a:off x="2865" y="0"/>
                <a:ext cx="759" cy="561"/>
                <a:chOff x="2865" y="0"/>
                <a:chExt cx="759" cy="561"/>
              </a:xfrm>
            </p:grpSpPr>
            <p:sp>
              <p:nvSpPr>
                <p:cNvPr id="11278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25" y="5"/>
                  <a:ext cx="673" cy="5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lang="fi-FI" altLang="fi-FI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Positiivisia %</a:t>
                  </a:r>
                  <a:endParaRPr lang="fi-FI" altLang="fi-FI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fi-FI" altLang="fi-FI" sz="16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8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65" y="0"/>
                  <a:ext cx="759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  <p:grpSp>
          <p:nvGrpSpPr>
            <p:cNvPr id="112790" name="Group 150"/>
            <p:cNvGrpSpPr>
              <a:grpSpLocks/>
            </p:cNvGrpSpPr>
            <p:nvPr/>
          </p:nvGrpSpPr>
          <p:grpSpPr bwMode="auto">
            <a:xfrm>
              <a:off x="4670" y="1018"/>
              <a:ext cx="626" cy="402"/>
              <a:chOff x="3624" y="0"/>
              <a:chExt cx="535" cy="567"/>
            </a:xfrm>
          </p:grpSpPr>
          <p:sp>
            <p:nvSpPr>
              <p:cNvPr id="112791" name="Rectangle 151"/>
              <p:cNvSpPr>
                <a:spLocks noChangeArrowheads="1"/>
              </p:cNvSpPr>
              <p:nvPr/>
            </p:nvSpPr>
            <p:spPr bwMode="auto">
              <a:xfrm>
                <a:off x="3624" y="0"/>
                <a:ext cx="535" cy="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grpSp>
            <p:nvGrpSpPr>
              <p:cNvPr id="112792" name="Group 152"/>
              <p:cNvGrpSpPr>
                <a:grpSpLocks/>
              </p:cNvGrpSpPr>
              <p:nvPr/>
            </p:nvGrpSpPr>
            <p:grpSpPr bwMode="auto">
              <a:xfrm>
                <a:off x="3624" y="0"/>
                <a:ext cx="535" cy="567"/>
                <a:chOff x="3624" y="0"/>
                <a:chExt cx="535" cy="567"/>
              </a:xfrm>
            </p:grpSpPr>
            <p:sp>
              <p:nvSpPr>
                <p:cNvPr id="112793" name="Rectangle 153"/>
                <p:cNvSpPr>
                  <a:spLocks noChangeArrowheads="1"/>
                </p:cNvSpPr>
                <p:nvPr/>
              </p:nvSpPr>
              <p:spPr bwMode="auto">
                <a:xfrm>
                  <a:off x="3685" y="11"/>
                  <a:ext cx="449" cy="5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lang="fi-FI" altLang="fi-FI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fi-FI" altLang="fi-FI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fi-FI" altLang="fi-FI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94" name="Rectangle 154"/>
                <p:cNvSpPr>
                  <a:spLocks noChangeArrowheads="1"/>
                </p:cNvSpPr>
                <p:nvPr/>
              </p:nvSpPr>
              <p:spPr bwMode="auto">
                <a:xfrm>
                  <a:off x="3624" y="0"/>
                  <a:ext cx="53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</p:grpSp>
        <p:grpSp>
          <p:nvGrpSpPr>
            <p:cNvPr id="112795" name="Group 155"/>
            <p:cNvGrpSpPr>
              <a:grpSpLocks/>
            </p:cNvGrpSpPr>
            <p:nvPr/>
          </p:nvGrpSpPr>
          <p:grpSpPr bwMode="auto">
            <a:xfrm>
              <a:off x="429" y="1372"/>
              <a:ext cx="2289" cy="339"/>
              <a:chOff x="0" y="499"/>
              <a:chExt cx="1956" cy="479"/>
            </a:xfrm>
          </p:grpSpPr>
          <p:sp>
            <p:nvSpPr>
              <p:cNvPr id="112796" name="Rectangle 156"/>
              <p:cNvSpPr>
                <a:spLocks noChangeArrowheads="1"/>
              </p:cNvSpPr>
              <p:nvPr/>
            </p:nvSpPr>
            <p:spPr bwMode="auto">
              <a:xfrm>
                <a:off x="7" y="499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fi-FI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fi-FI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Dermatophagoides</a:t>
                </a:r>
                <a:r>
                  <a:rPr lang="fi-FI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i-FI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pteronyssinus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97" name="Rectangle 157"/>
              <p:cNvSpPr>
                <a:spLocks noChangeArrowheads="1"/>
              </p:cNvSpPr>
              <p:nvPr/>
            </p:nvSpPr>
            <p:spPr bwMode="auto">
              <a:xfrm>
                <a:off x="0" y="556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798" name="Group 158"/>
            <p:cNvGrpSpPr>
              <a:grpSpLocks/>
            </p:cNvGrpSpPr>
            <p:nvPr/>
          </p:nvGrpSpPr>
          <p:grpSpPr bwMode="auto">
            <a:xfrm>
              <a:off x="2718" y="1413"/>
              <a:ext cx="1064" cy="299"/>
              <a:chOff x="1956" y="556"/>
              <a:chExt cx="909" cy="422"/>
            </a:xfrm>
          </p:grpSpPr>
          <p:sp>
            <p:nvSpPr>
              <p:cNvPr id="112799" name="Rectangle 159"/>
              <p:cNvSpPr>
                <a:spLocks noChangeArrowheads="1"/>
              </p:cNvSpPr>
              <p:nvPr/>
            </p:nvSpPr>
            <p:spPr bwMode="auto">
              <a:xfrm>
                <a:off x="1999" y="556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00" name="Rectangle 160"/>
              <p:cNvSpPr>
                <a:spLocks noChangeArrowheads="1"/>
              </p:cNvSpPr>
              <p:nvPr/>
            </p:nvSpPr>
            <p:spPr bwMode="auto">
              <a:xfrm>
                <a:off x="1956" y="556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01" name="Group 161"/>
            <p:cNvGrpSpPr>
              <a:grpSpLocks/>
            </p:cNvGrpSpPr>
            <p:nvPr/>
          </p:nvGrpSpPr>
          <p:grpSpPr bwMode="auto">
            <a:xfrm>
              <a:off x="3782" y="1413"/>
              <a:ext cx="888" cy="299"/>
              <a:chOff x="2865" y="556"/>
              <a:chExt cx="759" cy="422"/>
            </a:xfrm>
          </p:grpSpPr>
          <p:sp>
            <p:nvSpPr>
              <p:cNvPr id="112802" name="Rectangle 162"/>
              <p:cNvSpPr>
                <a:spLocks noChangeArrowheads="1"/>
              </p:cNvSpPr>
              <p:nvPr/>
            </p:nvSpPr>
            <p:spPr bwMode="auto">
              <a:xfrm>
                <a:off x="2908" y="556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03" name="Rectangle 163"/>
              <p:cNvSpPr>
                <a:spLocks noChangeArrowheads="1"/>
              </p:cNvSpPr>
              <p:nvPr/>
            </p:nvSpPr>
            <p:spPr bwMode="auto">
              <a:xfrm>
                <a:off x="2865" y="556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04" name="Group 164"/>
            <p:cNvGrpSpPr>
              <a:grpSpLocks/>
            </p:cNvGrpSpPr>
            <p:nvPr/>
          </p:nvGrpSpPr>
          <p:grpSpPr bwMode="auto">
            <a:xfrm>
              <a:off x="4670" y="1413"/>
              <a:ext cx="626" cy="299"/>
              <a:chOff x="3624" y="556"/>
              <a:chExt cx="535" cy="422"/>
            </a:xfrm>
          </p:grpSpPr>
          <p:sp>
            <p:nvSpPr>
              <p:cNvPr id="112805" name="Rectangle 165"/>
              <p:cNvSpPr>
                <a:spLocks noChangeArrowheads="1"/>
              </p:cNvSpPr>
              <p:nvPr/>
            </p:nvSpPr>
            <p:spPr bwMode="auto">
              <a:xfrm>
                <a:off x="3667" y="556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06" name="Rectangle 166"/>
              <p:cNvSpPr>
                <a:spLocks noChangeArrowheads="1"/>
              </p:cNvSpPr>
              <p:nvPr/>
            </p:nvSpPr>
            <p:spPr bwMode="auto">
              <a:xfrm>
                <a:off x="3624" y="556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07" name="Group 167"/>
            <p:cNvGrpSpPr>
              <a:grpSpLocks/>
            </p:cNvGrpSpPr>
            <p:nvPr/>
          </p:nvGrpSpPr>
          <p:grpSpPr bwMode="auto">
            <a:xfrm>
              <a:off x="428" y="1646"/>
              <a:ext cx="2289" cy="365"/>
              <a:chOff x="-1" y="886"/>
              <a:chExt cx="1956" cy="514"/>
            </a:xfrm>
          </p:grpSpPr>
          <p:sp>
            <p:nvSpPr>
              <p:cNvPr id="112808" name="Rectangle 168"/>
              <p:cNvSpPr>
                <a:spLocks noChangeArrowheads="1"/>
              </p:cNvSpPr>
              <p:nvPr/>
            </p:nvSpPr>
            <p:spPr bwMode="auto">
              <a:xfrm>
                <a:off x="43" y="978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Dermatophagoides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farinae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09" name="Rectangle 169"/>
              <p:cNvSpPr>
                <a:spLocks noChangeArrowheads="1"/>
              </p:cNvSpPr>
              <p:nvPr/>
            </p:nvSpPr>
            <p:spPr bwMode="auto">
              <a:xfrm>
                <a:off x="-1" y="886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10" name="Group 170"/>
            <p:cNvGrpSpPr>
              <a:grpSpLocks/>
            </p:cNvGrpSpPr>
            <p:nvPr/>
          </p:nvGrpSpPr>
          <p:grpSpPr bwMode="auto">
            <a:xfrm>
              <a:off x="2718" y="1712"/>
              <a:ext cx="1064" cy="300"/>
              <a:chOff x="1956" y="978"/>
              <a:chExt cx="909" cy="422"/>
            </a:xfrm>
          </p:grpSpPr>
          <p:sp>
            <p:nvSpPr>
              <p:cNvPr id="112811" name="Rectangle 171"/>
              <p:cNvSpPr>
                <a:spLocks noChangeArrowheads="1"/>
              </p:cNvSpPr>
              <p:nvPr/>
            </p:nvSpPr>
            <p:spPr bwMode="auto">
              <a:xfrm>
                <a:off x="1999" y="978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12" name="Rectangle 172"/>
              <p:cNvSpPr>
                <a:spLocks noChangeArrowheads="1"/>
              </p:cNvSpPr>
              <p:nvPr/>
            </p:nvSpPr>
            <p:spPr bwMode="auto">
              <a:xfrm>
                <a:off x="1956" y="978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13" name="Group 173"/>
            <p:cNvGrpSpPr>
              <a:grpSpLocks/>
            </p:cNvGrpSpPr>
            <p:nvPr/>
          </p:nvGrpSpPr>
          <p:grpSpPr bwMode="auto">
            <a:xfrm>
              <a:off x="3804" y="1712"/>
              <a:ext cx="888" cy="300"/>
              <a:chOff x="2884" y="978"/>
              <a:chExt cx="759" cy="422"/>
            </a:xfrm>
          </p:grpSpPr>
          <p:sp>
            <p:nvSpPr>
              <p:cNvPr id="112814" name="Rectangle 174"/>
              <p:cNvSpPr>
                <a:spLocks noChangeArrowheads="1"/>
              </p:cNvSpPr>
              <p:nvPr/>
            </p:nvSpPr>
            <p:spPr bwMode="auto">
              <a:xfrm>
                <a:off x="2908" y="978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15" name="Rectangle 175"/>
              <p:cNvSpPr>
                <a:spLocks noChangeArrowheads="1"/>
              </p:cNvSpPr>
              <p:nvPr/>
            </p:nvSpPr>
            <p:spPr bwMode="auto">
              <a:xfrm>
                <a:off x="2884" y="978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16" name="Group 176"/>
            <p:cNvGrpSpPr>
              <a:grpSpLocks/>
            </p:cNvGrpSpPr>
            <p:nvPr/>
          </p:nvGrpSpPr>
          <p:grpSpPr bwMode="auto">
            <a:xfrm>
              <a:off x="4671" y="1712"/>
              <a:ext cx="626" cy="300"/>
              <a:chOff x="3624" y="978"/>
              <a:chExt cx="535" cy="422"/>
            </a:xfrm>
          </p:grpSpPr>
          <p:sp>
            <p:nvSpPr>
              <p:cNvPr id="112817" name="Rectangle 177"/>
              <p:cNvSpPr>
                <a:spLocks noChangeArrowheads="1"/>
              </p:cNvSpPr>
              <p:nvPr/>
            </p:nvSpPr>
            <p:spPr bwMode="auto">
              <a:xfrm>
                <a:off x="3663" y="978"/>
                <a:ext cx="449" cy="4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18" name="Rectangle 178"/>
              <p:cNvSpPr>
                <a:spLocks noChangeArrowheads="1"/>
              </p:cNvSpPr>
              <p:nvPr/>
            </p:nvSpPr>
            <p:spPr bwMode="auto">
              <a:xfrm>
                <a:off x="3624" y="978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19" name="Group 179"/>
            <p:cNvGrpSpPr>
              <a:grpSpLocks/>
            </p:cNvGrpSpPr>
            <p:nvPr/>
          </p:nvGrpSpPr>
          <p:grpSpPr bwMode="auto">
            <a:xfrm>
              <a:off x="429" y="2012"/>
              <a:ext cx="2289" cy="299"/>
              <a:chOff x="0" y="1400"/>
              <a:chExt cx="1956" cy="422"/>
            </a:xfrm>
          </p:grpSpPr>
          <p:sp>
            <p:nvSpPr>
              <p:cNvPr id="112820" name="Rectangle 180"/>
              <p:cNvSpPr>
                <a:spLocks noChangeArrowheads="1"/>
              </p:cNvSpPr>
              <p:nvPr/>
            </p:nvSpPr>
            <p:spPr bwMode="auto">
              <a:xfrm>
                <a:off x="43" y="1400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Dermatophagoides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microceras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21" name="Rectangle 181"/>
              <p:cNvSpPr>
                <a:spLocks noChangeArrowheads="1"/>
              </p:cNvSpPr>
              <p:nvPr/>
            </p:nvSpPr>
            <p:spPr bwMode="auto">
              <a:xfrm>
                <a:off x="0" y="1400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22" name="Group 182"/>
            <p:cNvGrpSpPr>
              <a:grpSpLocks/>
            </p:cNvGrpSpPr>
            <p:nvPr/>
          </p:nvGrpSpPr>
          <p:grpSpPr bwMode="auto">
            <a:xfrm>
              <a:off x="2718" y="2012"/>
              <a:ext cx="1064" cy="299"/>
              <a:chOff x="1956" y="1400"/>
              <a:chExt cx="909" cy="422"/>
            </a:xfrm>
          </p:grpSpPr>
          <p:sp>
            <p:nvSpPr>
              <p:cNvPr id="112823" name="Rectangle 183"/>
              <p:cNvSpPr>
                <a:spLocks noChangeArrowheads="1"/>
              </p:cNvSpPr>
              <p:nvPr/>
            </p:nvSpPr>
            <p:spPr bwMode="auto">
              <a:xfrm>
                <a:off x="1999" y="1400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24" name="Rectangle 184"/>
              <p:cNvSpPr>
                <a:spLocks noChangeArrowheads="1"/>
              </p:cNvSpPr>
              <p:nvPr/>
            </p:nvSpPr>
            <p:spPr bwMode="auto">
              <a:xfrm>
                <a:off x="1956" y="1400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25" name="Group 185"/>
            <p:cNvGrpSpPr>
              <a:grpSpLocks/>
            </p:cNvGrpSpPr>
            <p:nvPr/>
          </p:nvGrpSpPr>
          <p:grpSpPr bwMode="auto">
            <a:xfrm>
              <a:off x="3782" y="2012"/>
              <a:ext cx="888" cy="299"/>
              <a:chOff x="2865" y="1400"/>
              <a:chExt cx="759" cy="422"/>
            </a:xfrm>
          </p:grpSpPr>
          <p:sp>
            <p:nvSpPr>
              <p:cNvPr id="112826" name="Rectangle 186"/>
              <p:cNvSpPr>
                <a:spLocks noChangeArrowheads="1"/>
              </p:cNvSpPr>
              <p:nvPr/>
            </p:nvSpPr>
            <p:spPr bwMode="auto">
              <a:xfrm>
                <a:off x="2908" y="1400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27" name="Rectangle 187"/>
              <p:cNvSpPr>
                <a:spLocks noChangeArrowheads="1"/>
              </p:cNvSpPr>
              <p:nvPr/>
            </p:nvSpPr>
            <p:spPr bwMode="auto">
              <a:xfrm>
                <a:off x="2865" y="1400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28" name="Group 188"/>
            <p:cNvGrpSpPr>
              <a:grpSpLocks/>
            </p:cNvGrpSpPr>
            <p:nvPr/>
          </p:nvGrpSpPr>
          <p:grpSpPr bwMode="auto">
            <a:xfrm>
              <a:off x="4670" y="2012"/>
              <a:ext cx="626" cy="299"/>
              <a:chOff x="3624" y="1400"/>
              <a:chExt cx="535" cy="422"/>
            </a:xfrm>
          </p:grpSpPr>
          <p:sp>
            <p:nvSpPr>
              <p:cNvPr id="112829" name="Rectangle 189"/>
              <p:cNvSpPr>
                <a:spLocks noChangeArrowheads="1"/>
              </p:cNvSpPr>
              <p:nvPr/>
            </p:nvSpPr>
            <p:spPr bwMode="auto">
              <a:xfrm>
                <a:off x="3667" y="1400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30" name="Rectangle 190"/>
              <p:cNvSpPr>
                <a:spLocks noChangeArrowheads="1"/>
              </p:cNvSpPr>
              <p:nvPr/>
            </p:nvSpPr>
            <p:spPr bwMode="auto">
              <a:xfrm>
                <a:off x="3624" y="1400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31" name="Group 191"/>
            <p:cNvGrpSpPr>
              <a:grpSpLocks/>
            </p:cNvGrpSpPr>
            <p:nvPr/>
          </p:nvGrpSpPr>
          <p:grpSpPr bwMode="auto">
            <a:xfrm>
              <a:off x="429" y="2311"/>
              <a:ext cx="2289" cy="300"/>
              <a:chOff x="0" y="1822"/>
              <a:chExt cx="1956" cy="422"/>
            </a:xfrm>
          </p:grpSpPr>
          <p:sp>
            <p:nvSpPr>
              <p:cNvPr id="112832" name="Rectangle 192"/>
              <p:cNvSpPr>
                <a:spLocks noChangeArrowheads="1"/>
              </p:cNvSpPr>
              <p:nvPr/>
            </p:nvSpPr>
            <p:spPr bwMode="auto">
              <a:xfrm>
                <a:off x="43" y="1822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Acarus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siro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33" name="Rectangle 193"/>
              <p:cNvSpPr>
                <a:spLocks noChangeArrowheads="1"/>
              </p:cNvSpPr>
              <p:nvPr/>
            </p:nvSpPr>
            <p:spPr bwMode="auto">
              <a:xfrm>
                <a:off x="0" y="1822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34" name="Group 194"/>
            <p:cNvGrpSpPr>
              <a:grpSpLocks/>
            </p:cNvGrpSpPr>
            <p:nvPr/>
          </p:nvGrpSpPr>
          <p:grpSpPr bwMode="auto">
            <a:xfrm>
              <a:off x="2718" y="2311"/>
              <a:ext cx="1064" cy="300"/>
              <a:chOff x="1956" y="1822"/>
              <a:chExt cx="909" cy="422"/>
            </a:xfrm>
          </p:grpSpPr>
          <p:sp>
            <p:nvSpPr>
              <p:cNvPr id="112835" name="Rectangle 195"/>
              <p:cNvSpPr>
                <a:spLocks noChangeArrowheads="1"/>
              </p:cNvSpPr>
              <p:nvPr/>
            </p:nvSpPr>
            <p:spPr bwMode="auto">
              <a:xfrm>
                <a:off x="1999" y="1822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36" name="Rectangle 196"/>
              <p:cNvSpPr>
                <a:spLocks noChangeArrowheads="1"/>
              </p:cNvSpPr>
              <p:nvPr/>
            </p:nvSpPr>
            <p:spPr bwMode="auto">
              <a:xfrm>
                <a:off x="1956" y="1822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37" name="Group 197"/>
            <p:cNvGrpSpPr>
              <a:grpSpLocks/>
            </p:cNvGrpSpPr>
            <p:nvPr/>
          </p:nvGrpSpPr>
          <p:grpSpPr bwMode="auto">
            <a:xfrm>
              <a:off x="3782" y="2311"/>
              <a:ext cx="888" cy="300"/>
              <a:chOff x="2865" y="1822"/>
              <a:chExt cx="759" cy="422"/>
            </a:xfrm>
          </p:grpSpPr>
          <p:sp>
            <p:nvSpPr>
              <p:cNvPr id="112838" name="Rectangle 198"/>
              <p:cNvSpPr>
                <a:spLocks noChangeArrowheads="1"/>
              </p:cNvSpPr>
              <p:nvPr/>
            </p:nvSpPr>
            <p:spPr bwMode="auto">
              <a:xfrm>
                <a:off x="2908" y="1822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39" name="Rectangle 199"/>
              <p:cNvSpPr>
                <a:spLocks noChangeArrowheads="1"/>
              </p:cNvSpPr>
              <p:nvPr/>
            </p:nvSpPr>
            <p:spPr bwMode="auto">
              <a:xfrm>
                <a:off x="2865" y="1822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40" name="Group 200"/>
            <p:cNvGrpSpPr>
              <a:grpSpLocks/>
            </p:cNvGrpSpPr>
            <p:nvPr/>
          </p:nvGrpSpPr>
          <p:grpSpPr bwMode="auto">
            <a:xfrm>
              <a:off x="4670" y="2311"/>
              <a:ext cx="626" cy="300"/>
              <a:chOff x="3624" y="1822"/>
              <a:chExt cx="535" cy="422"/>
            </a:xfrm>
          </p:grpSpPr>
          <p:sp>
            <p:nvSpPr>
              <p:cNvPr id="112841" name="Rectangle 201"/>
              <p:cNvSpPr>
                <a:spLocks noChangeArrowheads="1"/>
              </p:cNvSpPr>
              <p:nvPr/>
            </p:nvSpPr>
            <p:spPr bwMode="auto">
              <a:xfrm>
                <a:off x="3667" y="1822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42" name="Rectangle 202"/>
              <p:cNvSpPr>
                <a:spLocks noChangeArrowheads="1"/>
              </p:cNvSpPr>
              <p:nvPr/>
            </p:nvSpPr>
            <p:spPr bwMode="auto">
              <a:xfrm>
                <a:off x="3624" y="1822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43" name="Group 203"/>
            <p:cNvGrpSpPr>
              <a:grpSpLocks/>
            </p:cNvGrpSpPr>
            <p:nvPr/>
          </p:nvGrpSpPr>
          <p:grpSpPr bwMode="auto">
            <a:xfrm>
              <a:off x="429" y="2611"/>
              <a:ext cx="2289" cy="299"/>
              <a:chOff x="0" y="2244"/>
              <a:chExt cx="1956" cy="422"/>
            </a:xfrm>
          </p:grpSpPr>
          <p:sp>
            <p:nvSpPr>
              <p:cNvPr id="112844" name="Rectangle 204"/>
              <p:cNvSpPr>
                <a:spLocks noChangeArrowheads="1"/>
              </p:cNvSpPr>
              <p:nvPr/>
            </p:nvSpPr>
            <p:spPr bwMode="auto">
              <a:xfrm>
                <a:off x="43" y="2244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Lepidoglyphus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destructor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45" name="Rectangle 205"/>
              <p:cNvSpPr>
                <a:spLocks noChangeArrowheads="1"/>
              </p:cNvSpPr>
              <p:nvPr/>
            </p:nvSpPr>
            <p:spPr bwMode="auto">
              <a:xfrm>
                <a:off x="0" y="2244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46" name="Group 206"/>
            <p:cNvGrpSpPr>
              <a:grpSpLocks/>
            </p:cNvGrpSpPr>
            <p:nvPr/>
          </p:nvGrpSpPr>
          <p:grpSpPr bwMode="auto">
            <a:xfrm>
              <a:off x="2718" y="2611"/>
              <a:ext cx="1064" cy="299"/>
              <a:chOff x="1956" y="2244"/>
              <a:chExt cx="909" cy="422"/>
            </a:xfrm>
          </p:grpSpPr>
          <p:sp>
            <p:nvSpPr>
              <p:cNvPr id="112847" name="Rectangle 207"/>
              <p:cNvSpPr>
                <a:spLocks noChangeArrowheads="1"/>
              </p:cNvSpPr>
              <p:nvPr/>
            </p:nvSpPr>
            <p:spPr bwMode="auto">
              <a:xfrm>
                <a:off x="1999" y="2244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48" name="Rectangle 208"/>
              <p:cNvSpPr>
                <a:spLocks noChangeArrowheads="1"/>
              </p:cNvSpPr>
              <p:nvPr/>
            </p:nvSpPr>
            <p:spPr bwMode="auto">
              <a:xfrm>
                <a:off x="1956" y="2244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49" name="Group 209"/>
            <p:cNvGrpSpPr>
              <a:grpSpLocks/>
            </p:cNvGrpSpPr>
            <p:nvPr/>
          </p:nvGrpSpPr>
          <p:grpSpPr bwMode="auto">
            <a:xfrm>
              <a:off x="3782" y="2611"/>
              <a:ext cx="888" cy="299"/>
              <a:chOff x="2865" y="2244"/>
              <a:chExt cx="759" cy="422"/>
            </a:xfrm>
          </p:grpSpPr>
          <p:sp>
            <p:nvSpPr>
              <p:cNvPr id="112850" name="Rectangle 210"/>
              <p:cNvSpPr>
                <a:spLocks noChangeArrowheads="1"/>
              </p:cNvSpPr>
              <p:nvPr/>
            </p:nvSpPr>
            <p:spPr bwMode="auto">
              <a:xfrm>
                <a:off x="2908" y="2244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51" name="Rectangle 211"/>
              <p:cNvSpPr>
                <a:spLocks noChangeArrowheads="1"/>
              </p:cNvSpPr>
              <p:nvPr/>
            </p:nvSpPr>
            <p:spPr bwMode="auto">
              <a:xfrm>
                <a:off x="2865" y="2244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52" name="Group 212"/>
            <p:cNvGrpSpPr>
              <a:grpSpLocks/>
            </p:cNvGrpSpPr>
            <p:nvPr/>
          </p:nvGrpSpPr>
          <p:grpSpPr bwMode="auto">
            <a:xfrm>
              <a:off x="4670" y="2611"/>
              <a:ext cx="626" cy="299"/>
              <a:chOff x="3624" y="2244"/>
              <a:chExt cx="535" cy="422"/>
            </a:xfrm>
          </p:grpSpPr>
          <p:sp>
            <p:nvSpPr>
              <p:cNvPr id="112853" name="Rectangle 213"/>
              <p:cNvSpPr>
                <a:spLocks noChangeArrowheads="1"/>
              </p:cNvSpPr>
              <p:nvPr/>
            </p:nvSpPr>
            <p:spPr bwMode="auto">
              <a:xfrm>
                <a:off x="3667" y="2244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54" name="Rectangle 214"/>
              <p:cNvSpPr>
                <a:spLocks noChangeArrowheads="1"/>
              </p:cNvSpPr>
              <p:nvPr/>
            </p:nvSpPr>
            <p:spPr bwMode="auto">
              <a:xfrm>
                <a:off x="3624" y="2244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55" name="Group 215"/>
            <p:cNvGrpSpPr>
              <a:grpSpLocks/>
            </p:cNvGrpSpPr>
            <p:nvPr/>
          </p:nvGrpSpPr>
          <p:grpSpPr bwMode="auto">
            <a:xfrm>
              <a:off x="429" y="2910"/>
              <a:ext cx="2289" cy="300"/>
              <a:chOff x="0" y="2666"/>
              <a:chExt cx="1956" cy="422"/>
            </a:xfrm>
          </p:grpSpPr>
          <p:sp>
            <p:nvSpPr>
              <p:cNvPr id="112856" name="Rectangle 216"/>
              <p:cNvSpPr>
                <a:spLocks noChangeArrowheads="1"/>
              </p:cNvSpPr>
              <p:nvPr/>
            </p:nvSpPr>
            <p:spPr bwMode="auto">
              <a:xfrm>
                <a:off x="43" y="2666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Tyrophagus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putrescentiae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57" name="Rectangle 217"/>
              <p:cNvSpPr>
                <a:spLocks noChangeArrowheads="1"/>
              </p:cNvSpPr>
              <p:nvPr/>
            </p:nvSpPr>
            <p:spPr bwMode="auto">
              <a:xfrm>
                <a:off x="0" y="2666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58" name="Group 218"/>
            <p:cNvGrpSpPr>
              <a:grpSpLocks/>
            </p:cNvGrpSpPr>
            <p:nvPr/>
          </p:nvGrpSpPr>
          <p:grpSpPr bwMode="auto">
            <a:xfrm>
              <a:off x="2718" y="2910"/>
              <a:ext cx="1064" cy="300"/>
              <a:chOff x="1956" y="2666"/>
              <a:chExt cx="909" cy="422"/>
            </a:xfrm>
          </p:grpSpPr>
          <p:sp>
            <p:nvSpPr>
              <p:cNvPr id="112859" name="Rectangle 219"/>
              <p:cNvSpPr>
                <a:spLocks noChangeArrowheads="1"/>
              </p:cNvSpPr>
              <p:nvPr/>
            </p:nvSpPr>
            <p:spPr bwMode="auto">
              <a:xfrm>
                <a:off x="1999" y="2666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60" name="Rectangle 220"/>
              <p:cNvSpPr>
                <a:spLocks noChangeArrowheads="1"/>
              </p:cNvSpPr>
              <p:nvPr/>
            </p:nvSpPr>
            <p:spPr bwMode="auto">
              <a:xfrm>
                <a:off x="1956" y="2666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61" name="Group 221"/>
            <p:cNvGrpSpPr>
              <a:grpSpLocks/>
            </p:cNvGrpSpPr>
            <p:nvPr/>
          </p:nvGrpSpPr>
          <p:grpSpPr bwMode="auto">
            <a:xfrm>
              <a:off x="3782" y="2910"/>
              <a:ext cx="888" cy="300"/>
              <a:chOff x="2865" y="2666"/>
              <a:chExt cx="759" cy="422"/>
            </a:xfrm>
          </p:grpSpPr>
          <p:sp>
            <p:nvSpPr>
              <p:cNvPr id="112862" name="Rectangle 222"/>
              <p:cNvSpPr>
                <a:spLocks noChangeArrowheads="1"/>
              </p:cNvSpPr>
              <p:nvPr/>
            </p:nvSpPr>
            <p:spPr bwMode="auto">
              <a:xfrm>
                <a:off x="2908" y="2666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63" name="Rectangle 223"/>
              <p:cNvSpPr>
                <a:spLocks noChangeArrowheads="1"/>
              </p:cNvSpPr>
              <p:nvPr/>
            </p:nvSpPr>
            <p:spPr bwMode="auto">
              <a:xfrm>
                <a:off x="2865" y="2666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64" name="Group 224"/>
            <p:cNvGrpSpPr>
              <a:grpSpLocks/>
            </p:cNvGrpSpPr>
            <p:nvPr/>
          </p:nvGrpSpPr>
          <p:grpSpPr bwMode="auto">
            <a:xfrm>
              <a:off x="4670" y="2910"/>
              <a:ext cx="626" cy="300"/>
              <a:chOff x="3624" y="2666"/>
              <a:chExt cx="535" cy="422"/>
            </a:xfrm>
          </p:grpSpPr>
          <p:sp>
            <p:nvSpPr>
              <p:cNvPr id="112865" name="Rectangle 225"/>
              <p:cNvSpPr>
                <a:spLocks noChangeArrowheads="1"/>
              </p:cNvSpPr>
              <p:nvPr/>
            </p:nvSpPr>
            <p:spPr bwMode="auto">
              <a:xfrm>
                <a:off x="3667" y="2666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66" name="Rectangle 226"/>
              <p:cNvSpPr>
                <a:spLocks noChangeArrowheads="1"/>
              </p:cNvSpPr>
              <p:nvPr/>
            </p:nvSpPr>
            <p:spPr bwMode="auto">
              <a:xfrm>
                <a:off x="3624" y="2666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67" name="Group 227"/>
            <p:cNvGrpSpPr>
              <a:grpSpLocks/>
            </p:cNvGrpSpPr>
            <p:nvPr/>
          </p:nvGrpSpPr>
          <p:grpSpPr bwMode="auto">
            <a:xfrm>
              <a:off x="429" y="3210"/>
              <a:ext cx="2289" cy="299"/>
              <a:chOff x="0" y="3088"/>
              <a:chExt cx="1956" cy="422"/>
            </a:xfrm>
          </p:grpSpPr>
          <p:sp>
            <p:nvSpPr>
              <p:cNvPr id="112868" name="Rectangle 228"/>
              <p:cNvSpPr>
                <a:spLocks noChangeArrowheads="1"/>
              </p:cNvSpPr>
              <p:nvPr/>
            </p:nvSpPr>
            <p:spPr bwMode="auto">
              <a:xfrm>
                <a:off x="43" y="3088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Glycyphagus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domesticus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69" name="Rectangle 229"/>
              <p:cNvSpPr>
                <a:spLocks noChangeArrowheads="1"/>
              </p:cNvSpPr>
              <p:nvPr/>
            </p:nvSpPr>
            <p:spPr bwMode="auto">
              <a:xfrm>
                <a:off x="0" y="3088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70" name="Group 230"/>
            <p:cNvGrpSpPr>
              <a:grpSpLocks/>
            </p:cNvGrpSpPr>
            <p:nvPr/>
          </p:nvGrpSpPr>
          <p:grpSpPr bwMode="auto">
            <a:xfrm>
              <a:off x="2718" y="3210"/>
              <a:ext cx="1064" cy="299"/>
              <a:chOff x="1956" y="3088"/>
              <a:chExt cx="909" cy="422"/>
            </a:xfrm>
          </p:grpSpPr>
          <p:sp>
            <p:nvSpPr>
              <p:cNvPr id="112871" name="Rectangle 231"/>
              <p:cNvSpPr>
                <a:spLocks noChangeArrowheads="1"/>
              </p:cNvSpPr>
              <p:nvPr/>
            </p:nvSpPr>
            <p:spPr bwMode="auto">
              <a:xfrm>
                <a:off x="1999" y="3088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119188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/>
              </a:p>
            </p:txBody>
          </p:sp>
          <p:sp>
            <p:nvSpPr>
              <p:cNvPr id="112872" name="Rectangle 232"/>
              <p:cNvSpPr>
                <a:spLocks noChangeArrowheads="1"/>
              </p:cNvSpPr>
              <p:nvPr/>
            </p:nvSpPr>
            <p:spPr bwMode="auto">
              <a:xfrm>
                <a:off x="1956" y="3088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73" name="Group 233"/>
            <p:cNvGrpSpPr>
              <a:grpSpLocks/>
            </p:cNvGrpSpPr>
            <p:nvPr/>
          </p:nvGrpSpPr>
          <p:grpSpPr bwMode="auto">
            <a:xfrm>
              <a:off x="3782" y="3210"/>
              <a:ext cx="888" cy="299"/>
              <a:chOff x="2865" y="3088"/>
              <a:chExt cx="759" cy="422"/>
            </a:xfrm>
          </p:grpSpPr>
          <p:sp>
            <p:nvSpPr>
              <p:cNvPr id="112874" name="Rectangle 234"/>
              <p:cNvSpPr>
                <a:spLocks noChangeArrowheads="1"/>
              </p:cNvSpPr>
              <p:nvPr/>
            </p:nvSpPr>
            <p:spPr bwMode="auto">
              <a:xfrm>
                <a:off x="2908" y="3088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75" name="Rectangle 235"/>
              <p:cNvSpPr>
                <a:spLocks noChangeArrowheads="1"/>
              </p:cNvSpPr>
              <p:nvPr/>
            </p:nvSpPr>
            <p:spPr bwMode="auto">
              <a:xfrm>
                <a:off x="2865" y="3088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76" name="Group 236"/>
            <p:cNvGrpSpPr>
              <a:grpSpLocks/>
            </p:cNvGrpSpPr>
            <p:nvPr/>
          </p:nvGrpSpPr>
          <p:grpSpPr bwMode="auto">
            <a:xfrm>
              <a:off x="4670" y="3210"/>
              <a:ext cx="626" cy="299"/>
              <a:chOff x="3624" y="3088"/>
              <a:chExt cx="535" cy="422"/>
            </a:xfrm>
          </p:grpSpPr>
          <p:sp>
            <p:nvSpPr>
              <p:cNvPr id="112877" name="Rectangle 237"/>
              <p:cNvSpPr>
                <a:spLocks noChangeArrowheads="1"/>
              </p:cNvSpPr>
              <p:nvPr/>
            </p:nvSpPr>
            <p:spPr bwMode="auto">
              <a:xfrm>
                <a:off x="3667" y="3088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78" name="Rectangle 238"/>
              <p:cNvSpPr>
                <a:spLocks noChangeArrowheads="1"/>
              </p:cNvSpPr>
              <p:nvPr/>
            </p:nvSpPr>
            <p:spPr bwMode="auto">
              <a:xfrm>
                <a:off x="3624" y="3088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79" name="Group 239"/>
            <p:cNvGrpSpPr>
              <a:grpSpLocks/>
            </p:cNvGrpSpPr>
            <p:nvPr/>
          </p:nvGrpSpPr>
          <p:grpSpPr bwMode="auto">
            <a:xfrm>
              <a:off x="429" y="3509"/>
              <a:ext cx="2289" cy="300"/>
              <a:chOff x="0" y="3510"/>
              <a:chExt cx="1956" cy="422"/>
            </a:xfrm>
          </p:grpSpPr>
          <p:sp>
            <p:nvSpPr>
              <p:cNvPr id="112880" name="Rectangle 240"/>
              <p:cNvSpPr>
                <a:spLocks noChangeArrowheads="1"/>
              </p:cNvSpPr>
              <p:nvPr/>
            </p:nvSpPr>
            <p:spPr bwMode="auto">
              <a:xfrm>
                <a:off x="43" y="3510"/>
                <a:ext cx="187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altLang="fi-FI" sz="14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Euroglyphus</a:t>
                </a:r>
                <a:r>
                  <a:rPr lang="en-US" altLang="fi-FI" sz="16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fi-FI" sz="16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maynei</a:t>
                </a:r>
                <a:endParaRPr lang="fi-FI" altLang="fi-FI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fi-FI" altLang="fi-FI" sz="1600" b="1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81" name="Rectangle 241"/>
              <p:cNvSpPr>
                <a:spLocks noChangeArrowheads="1"/>
              </p:cNvSpPr>
              <p:nvPr/>
            </p:nvSpPr>
            <p:spPr bwMode="auto">
              <a:xfrm>
                <a:off x="0" y="3510"/>
                <a:ext cx="1956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82" name="Group 242"/>
            <p:cNvGrpSpPr>
              <a:grpSpLocks/>
            </p:cNvGrpSpPr>
            <p:nvPr/>
          </p:nvGrpSpPr>
          <p:grpSpPr bwMode="auto">
            <a:xfrm>
              <a:off x="2718" y="3509"/>
              <a:ext cx="1064" cy="300"/>
              <a:chOff x="1956" y="3510"/>
              <a:chExt cx="909" cy="422"/>
            </a:xfrm>
          </p:grpSpPr>
          <p:sp>
            <p:nvSpPr>
              <p:cNvPr id="112883" name="Rectangle 243"/>
              <p:cNvSpPr>
                <a:spLocks noChangeArrowheads="1"/>
              </p:cNvSpPr>
              <p:nvPr/>
            </p:nvSpPr>
            <p:spPr bwMode="auto">
              <a:xfrm>
                <a:off x="1999" y="3510"/>
                <a:ext cx="82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0,35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84" name="Rectangle 244"/>
              <p:cNvSpPr>
                <a:spLocks noChangeArrowheads="1"/>
              </p:cNvSpPr>
              <p:nvPr/>
            </p:nvSpPr>
            <p:spPr bwMode="auto">
              <a:xfrm>
                <a:off x="1956" y="3510"/>
                <a:ext cx="90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85" name="Group 245"/>
            <p:cNvGrpSpPr>
              <a:grpSpLocks/>
            </p:cNvGrpSpPr>
            <p:nvPr/>
          </p:nvGrpSpPr>
          <p:grpSpPr bwMode="auto">
            <a:xfrm>
              <a:off x="3782" y="3509"/>
              <a:ext cx="888" cy="300"/>
              <a:chOff x="2865" y="3510"/>
              <a:chExt cx="759" cy="422"/>
            </a:xfrm>
          </p:grpSpPr>
          <p:sp>
            <p:nvSpPr>
              <p:cNvPr id="112886" name="Rectangle 246"/>
              <p:cNvSpPr>
                <a:spLocks noChangeArrowheads="1"/>
              </p:cNvSpPr>
              <p:nvPr/>
            </p:nvSpPr>
            <p:spPr bwMode="auto">
              <a:xfrm>
                <a:off x="2908" y="3510"/>
                <a:ext cx="673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87" name="Rectangle 247"/>
              <p:cNvSpPr>
                <a:spLocks noChangeArrowheads="1"/>
              </p:cNvSpPr>
              <p:nvPr/>
            </p:nvSpPr>
            <p:spPr bwMode="auto">
              <a:xfrm>
                <a:off x="2865" y="3510"/>
                <a:ext cx="759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2888" name="Group 248"/>
            <p:cNvGrpSpPr>
              <a:grpSpLocks/>
            </p:cNvGrpSpPr>
            <p:nvPr/>
          </p:nvGrpSpPr>
          <p:grpSpPr bwMode="auto">
            <a:xfrm>
              <a:off x="4670" y="3509"/>
              <a:ext cx="626" cy="300"/>
              <a:chOff x="3624" y="3510"/>
              <a:chExt cx="535" cy="422"/>
            </a:xfrm>
          </p:grpSpPr>
          <p:sp>
            <p:nvSpPr>
              <p:cNvPr id="112889" name="Rectangle 249"/>
              <p:cNvSpPr>
                <a:spLocks noChangeArrowheads="1"/>
              </p:cNvSpPr>
              <p:nvPr/>
            </p:nvSpPr>
            <p:spPr bwMode="auto">
              <a:xfrm>
                <a:off x="3667" y="3510"/>
                <a:ext cx="449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en-US" altLang="fi-FI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fi-FI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fi-FI" altLang="fi-FI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fi-FI" altLang="fi-FI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90" name="Rectangle 250"/>
              <p:cNvSpPr>
                <a:spLocks noChangeArrowheads="1"/>
              </p:cNvSpPr>
              <p:nvPr/>
            </p:nvSpPr>
            <p:spPr bwMode="auto">
              <a:xfrm>
                <a:off x="3624" y="3510"/>
                <a:ext cx="535" cy="4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5765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Punkkiherkistyminen ja allergiasairaudet väestöaineistossa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834348"/>
            <a:ext cx="7489825" cy="4392614"/>
          </a:xfrm>
        </p:spPr>
        <p:txBody>
          <a:bodyPr>
            <a:normAutofit/>
          </a:bodyPr>
          <a:lstStyle/>
          <a:p>
            <a:r>
              <a:rPr lang="fi-FI" altLang="fi-FI" sz="1800" dirty="0"/>
              <a:t>M</a:t>
            </a:r>
            <a:r>
              <a:rPr lang="fi-FI" altLang="fi-FI" sz="1800" dirty="0" smtClean="0"/>
              <a:t>iehistä </a:t>
            </a:r>
            <a:r>
              <a:rPr lang="fi-FI" altLang="fi-FI" sz="1800" dirty="0"/>
              <a:t>9,2 % oli herkistynyt punkeille ja naisista 3,9 %</a:t>
            </a:r>
          </a:p>
          <a:p>
            <a:r>
              <a:rPr lang="fi-FI" altLang="fi-FI" sz="1800" dirty="0"/>
              <a:t>P</a:t>
            </a:r>
            <a:r>
              <a:rPr lang="fi-FI" altLang="fi-FI" sz="1800" dirty="0" smtClean="0"/>
              <a:t>unkkiallergiaa </a:t>
            </a:r>
            <a:r>
              <a:rPr lang="fi-FI" altLang="fi-FI" sz="1800" dirty="0"/>
              <a:t>enemmän tupakoivilla</a:t>
            </a:r>
          </a:p>
          <a:p>
            <a:r>
              <a:rPr lang="fi-FI" altLang="fi-FI" sz="1800" dirty="0"/>
              <a:t>10 %:lla tutkituista löytyi </a:t>
            </a:r>
            <a:r>
              <a:rPr lang="fi-FI" altLang="fi-FI" sz="1800" dirty="0" err="1"/>
              <a:t>IgE</a:t>
            </a:r>
            <a:r>
              <a:rPr lang="fi-FI" altLang="fi-FI" sz="1800" dirty="0"/>
              <a:t>-luokan vasta-aineita jollekin varasto- ja huonepölypunkille (</a:t>
            </a:r>
            <a:r>
              <a:rPr lang="fi-FI" altLang="fi-FI" sz="1800" u="sng" dirty="0"/>
              <a:t>&gt;</a:t>
            </a:r>
            <a:r>
              <a:rPr lang="fi-FI" altLang="fi-FI" sz="1800" dirty="0"/>
              <a:t>0.35 </a:t>
            </a:r>
            <a:r>
              <a:rPr lang="fi-FI" altLang="fi-FI" sz="1800" dirty="0" err="1"/>
              <a:t>kU</a:t>
            </a:r>
            <a:r>
              <a:rPr lang="fi-FI" altLang="fi-FI" sz="1800" dirty="0"/>
              <a:t>/l)</a:t>
            </a:r>
          </a:p>
          <a:p>
            <a:endParaRPr lang="fi-FI" altLang="fi-FI" sz="1800" dirty="0"/>
          </a:p>
          <a:p>
            <a:r>
              <a:rPr lang="fi-FI" altLang="fi-FI" sz="1800" dirty="0"/>
              <a:t>H</a:t>
            </a:r>
            <a:r>
              <a:rPr lang="fi-FI" altLang="fi-FI" sz="1800" dirty="0" smtClean="0"/>
              <a:t>erkistyminen </a:t>
            </a:r>
            <a:r>
              <a:rPr lang="fi-FI" altLang="fi-FI" sz="1800" dirty="0"/>
              <a:t>punkeille oli yhteydessä allergiseen nuhaan ja astmaan </a:t>
            </a:r>
          </a:p>
          <a:p>
            <a:pPr>
              <a:buFontTx/>
              <a:buNone/>
            </a:pPr>
            <a:endParaRPr lang="fi-FI" altLang="fi-FI" sz="1800" dirty="0"/>
          </a:p>
          <a:p>
            <a:r>
              <a:rPr lang="fi-FI" altLang="fi-FI" sz="1800" dirty="0"/>
              <a:t>R</a:t>
            </a:r>
            <a:r>
              <a:rPr lang="fi-FI" altLang="fi-FI" sz="1800" dirty="0" smtClean="0"/>
              <a:t>iski </a:t>
            </a:r>
            <a:r>
              <a:rPr lang="fi-FI" altLang="fi-FI" sz="1800" dirty="0"/>
              <a:t>herkistyä suurinta maanviljelijöillä ja teollisuustyöntekijöillä</a:t>
            </a:r>
          </a:p>
          <a:p>
            <a:r>
              <a:rPr lang="fi-FI" altLang="fi-FI" sz="1800" dirty="0"/>
              <a:t>K</a:t>
            </a:r>
            <a:r>
              <a:rPr lang="fi-FI" altLang="fi-FI" sz="1800" dirty="0" smtClean="0"/>
              <a:t>ohteissa</a:t>
            </a:r>
            <a:r>
              <a:rPr lang="fi-FI" altLang="fi-FI" sz="1800" dirty="0"/>
              <a:t>, joissa työntekijän välittömässä työtilassa oli homevaurioita, oli enemmän punkeille herkistyneitä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6055864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4A5911F0-31D9-47D7-99F6-0E011A60471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6101007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/>
              <a:t>Ehdotettuja raja-arvoja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altLang="fi-FI" sz="2200" dirty="0"/>
              <a:t>Punkeille</a:t>
            </a:r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herkistyminen 100 kpl/g pölyä</a:t>
            </a:r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akuutti oireilu 500 kpl/g pölyä</a:t>
            </a:r>
          </a:p>
          <a:p>
            <a:pPr lvl="1">
              <a:lnSpc>
                <a:spcPct val="90000"/>
              </a:lnSpc>
            </a:pPr>
            <a:endParaRPr lang="fi-FI" altLang="fi-FI" sz="1300" dirty="0"/>
          </a:p>
          <a:p>
            <a:pPr lvl="1">
              <a:lnSpc>
                <a:spcPct val="90000"/>
              </a:lnSpc>
              <a:buFontTx/>
              <a:buNone/>
            </a:pPr>
            <a:endParaRPr lang="fi-FI" altLang="fi-FI" sz="1300" dirty="0"/>
          </a:p>
          <a:p>
            <a:pPr>
              <a:lnSpc>
                <a:spcPct val="90000"/>
              </a:lnSpc>
            </a:pPr>
            <a:r>
              <a:rPr lang="fi-FI" altLang="fi-FI" sz="2200" dirty="0"/>
              <a:t>Allergeeneille</a:t>
            </a:r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herkistyminen 2 µg/g pölyä</a:t>
            </a:r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akuutti oireilu 10 µg/g pölyä</a:t>
            </a:r>
          </a:p>
          <a:p>
            <a:pPr lvl="1">
              <a:lnSpc>
                <a:spcPct val="90000"/>
              </a:lnSpc>
            </a:pPr>
            <a:endParaRPr lang="fi-FI" altLang="fi-FI" sz="1600" dirty="0"/>
          </a:p>
          <a:p>
            <a:pPr lvl="1">
              <a:lnSpc>
                <a:spcPct val="90000"/>
              </a:lnSpc>
            </a:pPr>
            <a:endParaRPr lang="fi-FI" altLang="fi-FI" sz="700" dirty="0"/>
          </a:p>
          <a:p>
            <a:pPr>
              <a:lnSpc>
                <a:spcPct val="90000"/>
              </a:lnSpc>
            </a:pPr>
            <a:r>
              <a:rPr lang="fi-FI" altLang="fi-FI" sz="2200" dirty="0" err="1"/>
              <a:t>Guaniinille</a:t>
            </a:r>
            <a:endParaRPr lang="fi-FI" altLang="fi-FI" sz="2200" dirty="0"/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herkistyminen 0.9 mg/g pölyä</a:t>
            </a:r>
          </a:p>
          <a:p>
            <a:pPr lvl="1">
              <a:lnSpc>
                <a:spcPct val="90000"/>
              </a:lnSpc>
            </a:pPr>
            <a:r>
              <a:rPr lang="fi-FI" altLang="fi-FI" sz="1900" dirty="0"/>
              <a:t>akuutti oireilu 3 mg/g pölyä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6021387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4A7976C-3693-4988-8EF8-0485C86A1CF1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16740" name="Picture 4" descr="MPlep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99070"/>
            <a:ext cx="2664296" cy="38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645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/>
              <a:t>Miten</a:t>
            </a:r>
            <a:r>
              <a:rPr lang="fi-FI" altLang="fi-FI" sz="2800">
                <a:solidFill>
                  <a:srgbClr val="CC0099"/>
                </a:solidFill>
              </a:rPr>
              <a:t> </a:t>
            </a:r>
            <a:r>
              <a:rPr lang="fi-FI" altLang="fi-FI" sz="2800"/>
              <a:t>punkkialtistus selvitetään?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180" y="1664418"/>
            <a:ext cx="3668712" cy="4392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/>
              <a:t>Punkkianalyysi</a:t>
            </a:r>
          </a:p>
          <a:p>
            <a:pPr lvl="1">
              <a:lnSpc>
                <a:spcPct val="90000"/>
              </a:lnSpc>
            </a:pPr>
            <a:r>
              <a:rPr lang="fi-FI" altLang="fi-FI" dirty="0"/>
              <a:t>punkkien mikroskopointi laskeutuneesta pölystä, rehusta tai kuivikkeesta (laskeminen ja tunnistaminen)</a:t>
            </a:r>
          </a:p>
          <a:p>
            <a:pPr lvl="2">
              <a:lnSpc>
                <a:spcPct val="90000"/>
              </a:lnSpc>
            </a:pPr>
            <a:endParaRPr lang="fi-FI" altLang="fi-FI" sz="2000" dirty="0"/>
          </a:p>
          <a:p>
            <a:pPr>
              <a:lnSpc>
                <a:spcPct val="90000"/>
              </a:lnSpc>
            </a:pPr>
            <a:r>
              <a:rPr lang="fi-FI" altLang="fi-FI" dirty="0"/>
              <a:t>Allergeenianalyysi</a:t>
            </a:r>
          </a:p>
          <a:p>
            <a:pPr lvl="1">
              <a:lnSpc>
                <a:spcPct val="90000"/>
              </a:lnSpc>
            </a:pPr>
            <a:r>
              <a:rPr lang="fi-FI" altLang="fi-FI" dirty="0" err="1"/>
              <a:t>Der</a:t>
            </a:r>
            <a:r>
              <a:rPr lang="fi-FI" altLang="fi-FI" dirty="0"/>
              <a:t> p 1, </a:t>
            </a:r>
            <a:r>
              <a:rPr lang="fi-FI" altLang="fi-FI" dirty="0" err="1"/>
              <a:t>Der</a:t>
            </a:r>
            <a:r>
              <a:rPr lang="fi-FI" altLang="fi-FI" dirty="0"/>
              <a:t> f 1 ja </a:t>
            </a:r>
            <a:r>
              <a:rPr lang="fi-FI" altLang="fi-FI" dirty="0" err="1"/>
              <a:t>Der</a:t>
            </a:r>
            <a:r>
              <a:rPr lang="fi-FI" altLang="fi-FI" dirty="0"/>
              <a:t> 2</a:t>
            </a:r>
          </a:p>
          <a:p>
            <a:pPr lvl="1">
              <a:lnSpc>
                <a:spcPct val="90000"/>
              </a:lnSpc>
            </a:pPr>
            <a:endParaRPr lang="fi-FI" altLang="fi-FI" dirty="0"/>
          </a:p>
          <a:p>
            <a:pPr>
              <a:lnSpc>
                <a:spcPct val="90000"/>
              </a:lnSpc>
            </a:pPr>
            <a:r>
              <a:rPr lang="fi-FI" altLang="fi-FI" dirty="0" err="1"/>
              <a:t>Guaniinin</a:t>
            </a:r>
            <a:r>
              <a:rPr lang="fi-FI" altLang="fi-FI" dirty="0"/>
              <a:t> määritys</a:t>
            </a:r>
          </a:p>
          <a:p>
            <a:pPr lvl="1">
              <a:lnSpc>
                <a:spcPct val="90000"/>
              </a:lnSpc>
            </a:pPr>
            <a:r>
              <a:rPr lang="fi-FI" altLang="fi-FI" dirty="0"/>
              <a:t>ei lajispesifinen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021387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C51597E3-4FC6-4761-AB4F-AB1DFA436BDC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17764" name="Picture 4" descr="MPpy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76" y="1628774"/>
            <a:ext cx="3024336" cy="37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359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Asialliset </a:t>
            </a:r>
            <a:r>
              <a:rPr lang="fi-FI" sz="1000" dirty="0"/>
              <a:t>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26879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20272" y="6021288"/>
            <a:ext cx="1800448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38148D21-0A5C-4D9C-B6E4-3CD3CE0F7B0D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18786" name="Picture 2" descr="näytteenoti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8925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7" name="Picture 3" descr="näytteenoti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0" y="1558925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185863" y="4522788"/>
            <a:ext cx="17027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2000" dirty="0"/>
              <a:t>Näytteenotin</a:t>
            </a:r>
            <a:r>
              <a:rPr lang="fi-FI" altLang="fi-FI" sz="2200" dirty="0"/>
              <a:t>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570538" y="4522788"/>
            <a:ext cx="1694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2000" dirty="0"/>
              <a:t>Suodattimen </a:t>
            </a:r>
          </a:p>
          <a:p>
            <a:pPr eaLnBrk="0" hangingPunct="0"/>
            <a:r>
              <a:rPr lang="fi-FI" altLang="fi-FI" sz="2000" dirty="0"/>
              <a:t>asettaminen</a:t>
            </a:r>
          </a:p>
        </p:txBody>
      </p:sp>
    </p:spTree>
    <p:extLst>
      <p:ext uri="{BB962C8B-B14F-4D97-AF65-F5344CB8AC3E}">
        <p14:creationId xmlns:p14="http://schemas.microsoft.com/office/powerpoint/2010/main" val="26712471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 altLang="fi-FI" sz="2800" dirty="0"/>
              <a:t>Työhygieeninen </a:t>
            </a:r>
            <a:r>
              <a:rPr lang="fi-FI" altLang="fi-FI" sz="2800" dirty="0" smtClean="0"/>
              <a:t>näytteenotto 1/2 </a:t>
            </a:r>
            <a:endParaRPr lang="fi-FI" altLang="fi-FI" sz="2800" dirty="0">
              <a:solidFill>
                <a:srgbClr val="000099"/>
              </a:solidFill>
            </a:endParaRPr>
          </a:p>
        </p:txBody>
      </p:sp>
      <p:pic>
        <p:nvPicPr>
          <p:cNvPr id="119810" name="Picture 2" descr="PIC0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" y="2024340"/>
            <a:ext cx="3570771" cy="26780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2280" y="6021288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</a:t>
            </a:r>
            <a:r>
              <a:rPr lang="en-GB" altLang="fi-FI" dirty="0" smtClean="0"/>
              <a:t/>
            </a:r>
            <a:br>
              <a:rPr lang="en-GB" altLang="fi-FI" dirty="0" smtClean="0"/>
            </a:br>
            <a:r>
              <a:rPr lang="en-GB" altLang="fi-FI" dirty="0" smtClean="0"/>
              <a:t>Sirpa </a:t>
            </a:r>
            <a:r>
              <a:rPr lang="en-GB" altLang="fi-FI" dirty="0"/>
              <a:t>Pennanen  </a:t>
            </a:r>
            <a:fld id="{DFFB11B6-AA47-4EBC-9779-F6E40BC289DA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19811" name="Picture 3" descr="PIC0000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1" y="2009387"/>
            <a:ext cx="3600400" cy="26991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12801" y="4849783"/>
            <a:ext cx="1428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dirty="0"/>
              <a:t>Työvaatetus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860032" y="4850319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dirty="0"/>
              <a:t>Sänky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912801" y="1609726"/>
            <a:ext cx="172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fi-FI" altLang="fi-FI" dirty="0" smtClean="0"/>
              <a:t>Imuroimalla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9747584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64288" y="5949280"/>
            <a:ext cx="1610800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E01D8D5-631A-40AB-8BD4-718919200EE8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20835" name="Picture 3" descr="imuroint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25166"/>
            <a:ext cx="2343005" cy="37039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 descr="PIC0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594" y="1825166"/>
            <a:ext cx="2779217" cy="37060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14797" y="5642221"/>
            <a:ext cx="6194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1600" dirty="0"/>
              <a:t>Tuoli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419872" y="5602266"/>
            <a:ext cx="686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1600" dirty="0"/>
              <a:t>Lattia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28613" y="53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ctr"/>
          <a:lstStyle>
            <a:lvl1pPr>
              <a:lnSpc>
                <a:spcPct val="9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>
              <a:lnSpc>
                <a:spcPct val="9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>
              <a:lnSpc>
                <a:spcPct val="9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>
              <a:lnSpc>
                <a:spcPct val="9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>
              <a:lnSpc>
                <a:spcPct val="90000"/>
              </a:lnSpc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fi-FI" altLang="fi-FI" sz="2800"/>
              <a:t>Työhygieeninen näytteenotto </a:t>
            </a:r>
            <a:endParaRPr lang="fi-FI" altLang="fi-FI" sz="2800">
              <a:solidFill>
                <a:srgbClr val="000099"/>
              </a:solidFill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14797" y="1342752"/>
            <a:ext cx="172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fi-FI" altLang="fi-FI" dirty="0" smtClean="0"/>
              <a:t>Imuroimalla</a:t>
            </a:r>
            <a:endParaRPr lang="fi-FI" altLang="fi-F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714797" y="29369"/>
            <a:ext cx="7489824" cy="1079500"/>
          </a:xfrm>
          <a:noFill/>
          <a:ln/>
        </p:spPr>
        <p:txBody>
          <a:bodyPr/>
          <a:lstStyle/>
          <a:p>
            <a:r>
              <a:rPr lang="fi-FI" altLang="fi-FI" sz="2800" dirty="0"/>
              <a:t>Työhygieeninen </a:t>
            </a:r>
            <a:r>
              <a:rPr lang="fi-FI" altLang="fi-FI" sz="2800" dirty="0" smtClean="0"/>
              <a:t>näytteenotto 2/3 </a:t>
            </a:r>
            <a:endParaRPr lang="fi-FI" altLang="fi-FI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30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236296" y="5963443"/>
            <a:ext cx="1584424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E7F4A82F-CE9D-4C97-83FE-35C93BBDE5E7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379" y="650081"/>
            <a:ext cx="7769225" cy="576263"/>
          </a:xfrm>
        </p:spPr>
        <p:txBody>
          <a:bodyPr>
            <a:normAutofit fontScale="90000"/>
          </a:bodyPr>
          <a:lstStyle/>
          <a:p>
            <a:r>
              <a:rPr lang="fi-FI" altLang="fi-FI" sz="2800" dirty="0"/>
              <a:t/>
            </a:r>
            <a:br>
              <a:rPr lang="fi-FI" altLang="fi-FI" sz="2800" dirty="0"/>
            </a:br>
            <a:r>
              <a:rPr lang="fi-FI" altLang="fi-FI" sz="2800" dirty="0"/>
              <a:t>Työhygieeninen </a:t>
            </a:r>
            <a:r>
              <a:rPr lang="fi-FI" altLang="fi-FI" sz="2800" dirty="0" smtClean="0"/>
              <a:t>näytteenotto 3/3 </a:t>
            </a:r>
            <a:endParaRPr lang="fi-FI" altLang="fi-FI" sz="2800" dirty="0">
              <a:solidFill>
                <a:srgbClr val="000099"/>
              </a:solidFill>
            </a:endParaRPr>
          </a:p>
        </p:txBody>
      </p:sp>
      <p:pic>
        <p:nvPicPr>
          <p:cNvPr id="121859" name="Picture 3" descr="PIC0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82825"/>
            <a:ext cx="3741738" cy="280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0" name="Picture 4" descr="PIC0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282825"/>
            <a:ext cx="3743325" cy="280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86997" y="5143500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1600" dirty="0"/>
              <a:t>Pinnalta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932363" y="5143500"/>
            <a:ext cx="1346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1600" dirty="0"/>
              <a:t>Materiaalista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14751" y="1666785"/>
            <a:ext cx="2771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r>
              <a:rPr lang="fi-FI" altLang="fi-FI" sz="2000" dirty="0" smtClean="0"/>
              <a:t>Pensselillä </a:t>
            </a:r>
            <a:r>
              <a:rPr lang="fi-FI" altLang="fi-FI" sz="2000" dirty="0"/>
              <a:t>tai käsin</a:t>
            </a:r>
          </a:p>
        </p:txBody>
      </p:sp>
    </p:spTree>
    <p:extLst>
      <p:ext uri="{BB962C8B-B14F-4D97-AF65-F5344CB8AC3E}">
        <p14:creationId xmlns:p14="http://schemas.microsoft.com/office/powerpoint/2010/main" val="15005105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38" y="347346"/>
            <a:ext cx="7489824" cy="1079500"/>
          </a:xfrm>
        </p:spPr>
        <p:txBody>
          <a:bodyPr/>
          <a:lstStyle/>
          <a:p>
            <a:r>
              <a:rPr lang="fi-FI" altLang="fi-FI" sz="2800" dirty="0"/>
              <a:t>Analysointi</a:t>
            </a:r>
          </a:p>
        </p:txBody>
      </p:sp>
      <p:pic>
        <p:nvPicPr>
          <p:cNvPr id="122883" name="Picture 3" descr="näytteenvalmistu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" y="1645993"/>
            <a:ext cx="3811385" cy="2859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4288" y="6021288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F944A2BE-C0B2-40D0-A199-82E411118C18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22884" name="Picture 4" descr="mikroskopointi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9325" y="164599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68338" y="4590202"/>
            <a:ext cx="2723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fi-FI" altLang="fi-FI" sz="1600" dirty="0" smtClean="0"/>
              <a:t>Näytteiden valmistaminen</a:t>
            </a:r>
            <a:endParaRPr lang="fi-FI" altLang="fi-FI" sz="1600" dirty="0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641643" y="4590202"/>
            <a:ext cx="1494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altLang="fi-FI" sz="1600" dirty="0"/>
              <a:t>Mikroskopointi</a:t>
            </a:r>
          </a:p>
        </p:txBody>
      </p:sp>
    </p:spTree>
    <p:extLst>
      <p:ext uri="{BB962C8B-B14F-4D97-AF65-F5344CB8AC3E}">
        <p14:creationId xmlns:p14="http://schemas.microsoft.com/office/powerpoint/2010/main" val="40694679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594" name="Group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78718"/>
              </p:ext>
            </p:extLst>
          </p:nvPr>
        </p:nvGraphicFramePr>
        <p:xfrm>
          <a:off x="251520" y="1412776"/>
          <a:ext cx="7705551" cy="4492854"/>
        </p:xfrm>
        <a:graphic>
          <a:graphicData uri="http://schemas.openxmlformats.org/drawingml/2006/table">
            <a:tbl>
              <a:tblPr/>
              <a:tblGrid>
                <a:gridCol w="2042908"/>
                <a:gridCol w="1250137"/>
                <a:gridCol w="2700645"/>
                <a:gridCol w="1711861"/>
              </a:tblGrid>
              <a:tr h="648072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Vaatetustehdas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Näytteitä yhteensä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Punkkipositiivisia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Punkkeja kpl/g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38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37 (16-185)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446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Ompelimo: puisen tuolin pehmusteet 185 kpl/g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Ompelimo: lattia 121 kpl/g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56414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Vaatetustehdas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Näytteitä yhteensä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Punkkipositiivisia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Punkkeja kpl/g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6096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20 % (10-40 %)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 (13-18)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369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3708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Kutomo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Näytteitä yhteensä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Punkkipositiivisia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Punkkeja kpl/g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096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25 % (19-33 %)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59 (41-227)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923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Esityöt: tuoli 155 kpl/g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Kutomo: seinäpinta 227 kpl/g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5519" name="Text Box 111"/>
          <p:cNvSpPr txBox="1">
            <a:spLocks noChangeArrowheads="1"/>
          </p:cNvSpPr>
          <p:nvPr/>
        </p:nvSpPr>
        <p:spPr bwMode="auto">
          <a:xfrm>
            <a:off x="678883" y="783997"/>
            <a:ext cx="4735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i-FI" sz="3200" b="1" dirty="0" err="1">
                <a:solidFill>
                  <a:schemeClr val="accent1"/>
                </a:solidFill>
              </a:rPr>
              <a:t>Punkit</a:t>
            </a:r>
            <a:r>
              <a:rPr lang="en-US" altLang="fi-FI" sz="3200" b="1" dirty="0">
                <a:solidFill>
                  <a:schemeClr val="accent1"/>
                </a:solidFill>
              </a:rPr>
              <a:t> </a:t>
            </a:r>
            <a:r>
              <a:rPr lang="en-US" altLang="fi-FI" sz="3200" b="1" dirty="0" err="1">
                <a:solidFill>
                  <a:schemeClr val="accent1"/>
                </a:solidFill>
              </a:rPr>
              <a:t>tekstiilitehtaissa</a:t>
            </a:r>
            <a:endParaRPr lang="en-US" altLang="fi-FI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45520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38332"/>
              </p:ext>
            </p:extLst>
          </p:nvPr>
        </p:nvGraphicFramePr>
        <p:xfrm>
          <a:off x="5580112" y="376009"/>
          <a:ext cx="158095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3" imgW="886320" imgH="457560" progId="MS_ClipArt_Gallery.2">
                  <p:embed/>
                </p:oleObj>
              </mc:Choice>
              <mc:Fallback>
                <p:oleObj name="Clip" r:id="rId3" imgW="886320" imgH="457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76009"/>
                        <a:ext cx="158095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73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Punkit toimistossa</a:t>
            </a:r>
            <a:endParaRPr lang="fi-FI" dirty="0"/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92280" y="6020668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F534CC1-2CD4-4453-BB1B-C745083D8B40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755650" y="5011739"/>
            <a:ext cx="7416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1333500" algn="l"/>
                <a:tab pos="1524000" algn="l"/>
                <a:tab pos="3048000" algn="l"/>
                <a:tab pos="3949700" algn="l"/>
                <a:tab pos="5334000" algn="l"/>
                <a:tab pos="5829300" algn="l"/>
                <a:tab pos="673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endParaRPr lang="en-US" altLang="fi-FI" sz="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0" hangingPunct="0"/>
            <a:r>
              <a:rPr lang="en-US" altLang="fi-F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						</a:t>
            </a:r>
            <a:endParaRPr lang="en-US" altLang="fi-FI" sz="2200" b="1" dirty="0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fi-FI" sz="1400" dirty="0" err="1">
                <a:latin typeface="Verdana" panose="020B0604030504040204" pitchFamily="34" charset="0"/>
              </a:rPr>
              <a:t>Lajisto</a:t>
            </a:r>
            <a:r>
              <a:rPr lang="en-US" altLang="fi-FI" sz="1400" dirty="0">
                <a:latin typeface="Verdana" panose="020B0604030504040204" pitchFamily="34" charset="0"/>
              </a:rPr>
              <a:t>: </a:t>
            </a:r>
            <a:r>
              <a:rPr lang="en-US" altLang="fi-FI" sz="1400" i="1" dirty="0" err="1">
                <a:latin typeface="Verdana" panose="020B0604030504040204" pitchFamily="34" charset="0"/>
              </a:rPr>
              <a:t>Tarsonemus</a:t>
            </a:r>
            <a:r>
              <a:rPr lang="en-US" altLang="fi-FI" sz="1400" dirty="0">
                <a:latin typeface="Verdana" panose="020B0604030504040204" pitchFamily="34" charset="0"/>
              </a:rPr>
              <a:t> sp. 34 %, </a:t>
            </a:r>
            <a:r>
              <a:rPr lang="en-US" altLang="fi-FI" sz="1400" dirty="0" err="1">
                <a:latin typeface="Verdana" panose="020B0604030504040204" pitchFamily="34" charset="0"/>
              </a:rPr>
              <a:t>Mesostigmata</a:t>
            </a:r>
            <a:r>
              <a:rPr lang="en-US" altLang="fi-FI" sz="1400" dirty="0">
                <a:latin typeface="Verdana" panose="020B0604030504040204" pitchFamily="34" charset="0"/>
              </a:rPr>
              <a:t> 16 </a:t>
            </a:r>
            <a:r>
              <a:rPr lang="en-US" altLang="fi-FI" sz="1400" dirty="0" smtClean="0">
                <a:latin typeface="Verdana" panose="020B0604030504040204" pitchFamily="34" charset="0"/>
              </a:rPr>
              <a:t>%, Acaridae </a:t>
            </a:r>
            <a:r>
              <a:rPr lang="en-US" altLang="fi-FI" sz="1400" dirty="0">
                <a:latin typeface="Verdana" panose="020B0604030504040204" pitchFamily="34" charset="0"/>
              </a:rPr>
              <a:t>15 %, </a:t>
            </a:r>
            <a:r>
              <a:rPr lang="en-US" altLang="fi-FI" sz="1400" i="1" dirty="0" err="1">
                <a:latin typeface="Verdana" panose="020B0604030504040204" pitchFamily="34" charset="0"/>
              </a:rPr>
              <a:t>Dermatophagoides</a:t>
            </a:r>
            <a:r>
              <a:rPr lang="en-US" altLang="fi-FI" sz="1400" dirty="0">
                <a:latin typeface="Verdana" panose="020B0604030504040204" pitchFamily="34" charset="0"/>
              </a:rPr>
              <a:t> sp. 2 %</a:t>
            </a:r>
          </a:p>
        </p:txBody>
      </p:sp>
      <p:graphicFrame>
        <p:nvGraphicFramePr>
          <p:cNvPr id="12497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32169"/>
              </p:ext>
            </p:extLst>
          </p:nvPr>
        </p:nvGraphicFramePr>
        <p:xfrm>
          <a:off x="755650" y="1700213"/>
          <a:ext cx="7704138" cy="3563939"/>
        </p:xfrm>
        <a:graphic>
          <a:graphicData uri="http://schemas.openxmlformats.org/drawingml/2006/table">
            <a:tbl>
              <a:tblPr/>
              <a:tblGrid>
                <a:gridCol w="2568575"/>
                <a:gridCol w="2566988"/>
                <a:gridCol w="2568575"/>
              </a:tblGrid>
              <a:tr h="1189038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Toimisto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Punkkeja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näytteissä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Punkkimäärä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(kpl/g)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944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89824" cy="1079500"/>
          </a:xfrm>
        </p:spPr>
        <p:txBody>
          <a:bodyPr/>
          <a:lstStyle/>
          <a:p>
            <a:r>
              <a:rPr lang="fi-FI" dirty="0" smtClean="0"/>
              <a:t>Punkit kaupoissa</a:t>
            </a:r>
            <a:endParaRPr lang="fi-FI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29830" y="6165304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FB3D2B81-0CF4-4F2F-8E7A-1D575CF8C62A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11560" y="1143753"/>
            <a:ext cx="7920880" cy="510909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2500"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52500"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52500"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52500"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52500"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9525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9525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9525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9525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1809750" algn="l"/>
                <a:tab pos="2381250" algn="l"/>
                <a:tab pos="2571750" algn="l"/>
                <a:tab pos="4102100" algn="l"/>
                <a:tab pos="5905500" algn="l"/>
                <a:tab pos="6388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fi-FI" altLang="fi-FI" sz="2000" dirty="0">
                <a:latin typeface="Comic Sans MS" panose="030F0702030302020204" pitchFamily="66" charset="0"/>
              </a:rPr>
              <a:t>			</a:t>
            </a:r>
            <a:r>
              <a:rPr lang="fi-FI" altLang="fi-FI" sz="1700" dirty="0">
                <a:solidFill>
                  <a:schemeClr val="accent2"/>
                </a:solidFill>
                <a:latin typeface="+mn-lt"/>
              </a:rPr>
              <a:t>positiiviset</a:t>
            </a:r>
          </a:p>
          <a:p>
            <a:pPr eaLnBrk="0" hangingPunct="0"/>
            <a:r>
              <a:rPr lang="fi-FI" altLang="fi-FI" sz="1700" dirty="0">
                <a:solidFill>
                  <a:srgbClr val="A0288C"/>
                </a:solidFill>
                <a:latin typeface="Verdana" panose="020B0604030504040204" pitchFamily="34" charset="0"/>
              </a:rPr>
              <a:t>		</a:t>
            </a:r>
            <a:r>
              <a:rPr lang="fi-FI" altLang="fi-FI" sz="1700" dirty="0">
                <a:solidFill>
                  <a:schemeClr val="accent2"/>
                </a:solidFill>
                <a:latin typeface="+mn-lt"/>
              </a:rPr>
              <a:t>n	näytteet (%)	keskiarvo± SD		mediaani</a:t>
            </a:r>
          </a:p>
          <a:p>
            <a:pPr eaLnBrk="0" hangingPunct="0"/>
            <a:r>
              <a:rPr lang="fi-FI" altLang="fi-FI" sz="1700" b="1" dirty="0">
                <a:latin typeface="+mn-lt"/>
              </a:rPr>
              <a:t>S1</a:t>
            </a:r>
            <a:r>
              <a:rPr lang="fi-FI" altLang="fi-FI" sz="1700" dirty="0">
                <a:latin typeface="Verdana" panose="020B0604030504040204" pitchFamily="34" charset="0"/>
              </a:rPr>
              <a:t>	</a:t>
            </a:r>
            <a:r>
              <a:rPr lang="fi-FI" altLang="fi-FI" sz="1700" dirty="0">
                <a:latin typeface="+mn-lt"/>
              </a:rPr>
              <a:t>kauppa	5		100	70,8 ± 59		39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4		100	1172 ± 1882		1679,5</a:t>
            </a:r>
          </a:p>
          <a:p>
            <a:pPr eaLnBrk="0" hangingPunct="0"/>
            <a:endParaRPr lang="fi-FI" altLang="fi-FI" sz="1700" dirty="0">
              <a:latin typeface="+mn-lt"/>
            </a:endParaRPr>
          </a:p>
          <a:p>
            <a:pPr eaLnBrk="0" hangingPunct="0"/>
            <a:r>
              <a:rPr lang="fi-FI" altLang="fi-FI" sz="1700" b="1" dirty="0">
                <a:latin typeface="+mn-lt"/>
              </a:rPr>
              <a:t>S2</a:t>
            </a:r>
            <a:r>
              <a:rPr lang="fi-FI" altLang="fi-FI" sz="1700" dirty="0">
                <a:latin typeface="+mn-lt"/>
              </a:rPr>
              <a:t> 	kauppa	5		80	273 ± 520		34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4		75	82,8 ± 53		94,5</a:t>
            </a:r>
          </a:p>
          <a:p>
            <a:pPr eaLnBrk="0" hangingPunct="0"/>
            <a:endParaRPr lang="fi-FI" altLang="fi-FI" sz="1700" dirty="0">
              <a:latin typeface="+mn-lt"/>
            </a:endParaRPr>
          </a:p>
          <a:p>
            <a:pPr eaLnBrk="0" hangingPunct="0"/>
            <a:r>
              <a:rPr lang="fi-FI" altLang="fi-FI" sz="1700" b="1" dirty="0">
                <a:latin typeface="+mn-lt"/>
              </a:rPr>
              <a:t>S3</a:t>
            </a:r>
            <a:r>
              <a:rPr lang="fi-FI" altLang="fi-FI" sz="1700" dirty="0">
                <a:latin typeface="+mn-lt"/>
              </a:rPr>
              <a:t> 	kauppa	15		53	1536,3 ± 5882		10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11		36	1454,1 ± 4783		10</a:t>
            </a:r>
          </a:p>
          <a:p>
            <a:pPr eaLnBrk="0" hangingPunct="0"/>
            <a:endParaRPr lang="fi-FI" altLang="fi-FI" sz="1700" dirty="0">
              <a:latin typeface="+mn-lt"/>
            </a:endParaRPr>
          </a:p>
          <a:p>
            <a:pPr eaLnBrk="0" hangingPunct="0"/>
            <a:r>
              <a:rPr lang="fi-FI" altLang="fi-FI" sz="1700" b="1" dirty="0">
                <a:latin typeface="+mn-lt"/>
              </a:rPr>
              <a:t>S4</a:t>
            </a:r>
            <a:r>
              <a:rPr lang="fi-FI" altLang="fi-FI" sz="1700" dirty="0">
                <a:latin typeface="+mn-lt"/>
              </a:rPr>
              <a:t> 	kauppa	5		60	83 ± 136		19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3		100	157,3 ± 109		114</a:t>
            </a:r>
          </a:p>
          <a:p>
            <a:pPr eaLnBrk="0" hangingPunct="0"/>
            <a:endParaRPr lang="fi-FI" altLang="fi-FI" sz="1700" dirty="0">
              <a:latin typeface="+mn-lt"/>
            </a:endParaRPr>
          </a:p>
          <a:p>
            <a:pPr eaLnBrk="0" hangingPunct="0"/>
            <a:r>
              <a:rPr lang="fi-FI" altLang="fi-FI" sz="1700" b="1" dirty="0">
                <a:latin typeface="+mn-lt"/>
              </a:rPr>
              <a:t>S5 </a:t>
            </a:r>
            <a:r>
              <a:rPr lang="fi-FI" altLang="fi-FI" sz="1700" dirty="0">
                <a:latin typeface="+mn-lt"/>
              </a:rPr>
              <a:t>	kauppa	7		14	10,9 ± 5		10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5		20	10,8 ± 5		 9</a:t>
            </a:r>
          </a:p>
          <a:p>
            <a:pPr eaLnBrk="0" hangingPunct="0"/>
            <a:endParaRPr lang="fi-FI" altLang="fi-FI" sz="1700" dirty="0">
              <a:latin typeface="+mn-lt"/>
            </a:endParaRPr>
          </a:p>
          <a:p>
            <a:pPr eaLnBrk="0" hangingPunct="0"/>
            <a:r>
              <a:rPr lang="fi-FI" altLang="fi-FI" sz="1700" b="1" dirty="0">
                <a:latin typeface="+mn-lt"/>
              </a:rPr>
              <a:t>S6</a:t>
            </a:r>
            <a:r>
              <a:rPr lang="fi-FI" altLang="fi-FI" sz="1700" dirty="0">
                <a:latin typeface="+mn-lt"/>
              </a:rPr>
              <a:t>	kauppa	5		40	25,4 ± 25		 9</a:t>
            </a:r>
          </a:p>
          <a:p>
            <a:pPr eaLnBrk="0" hangingPunct="0"/>
            <a:r>
              <a:rPr lang="fi-FI" altLang="fi-FI" sz="1700" dirty="0">
                <a:latin typeface="+mn-lt"/>
              </a:rPr>
              <a:t>	varasto	4		50	12,8 ± 6		12,5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50323"/>
              </p:ext>
            </p:extLst>
          </p:nvPr>
        </p:nvGraphicFramePr>
        <p:xfrm>
          <a:off x="7695433" y="3599106"/>
          <a:ext cx="12334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lip" r:id="rId3" imgW="1610640" imgH="1787040" progId="MS_ClipArt_Gallery.2">
                  <p:embed/>
                </p:oleObj>
              </mc:Choice>
              <mc:Fallback>
                <p:oleObj name="Clip" r:id="rId3" imgW="1610640" imgH="178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433" y="3599106"/>
                        <a:ext cx="12334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341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76256" y="6116733"/>
            <a:ext cx="2088480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</a:t>
            </a:r>
            <a:r>
              <a:rPr lang="en-GB" altLang="fi-FI" dirty="0" smtClean="0"/>
              <a:t/>
            </a:r>
            <a:br>
              <a:rPr lang="en-GB" altLang="fi-FI" dirty="0" smtClean="0"/>
            </a:br>
            <a:r>
              <a:rPr lang="en-GB" altLang="fi-FI" dirty="0" smtClean="0"/>
              <a:t>Sirpa </a:t>
            </a:r>
            <a:r>
              <a:rPr lang="en-GB" altLang="fi-FI" dirty="0"/>
              <a:t>Pennanen  </a:t>
            </a:r>
            <a:fld id="{DB54C30B-5FFE-4B57-92A4-0D9AFB00F7A6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59777"/>
              </p:ext>
            </p:extLst>
          </p:nvPr>
        </p:nvGraphicFramePr>
        <p:xfrm>
          <a:off x="539552" y="1268759"/>
          <a:ext cx="5101255" cy="502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5532120" imgH="5449680" progId="Word.Document.8">
                  <p:embed/>
                </p:oleObj>
              </mc:Choice>
              <mc:Fallback>
                <p:oleObj name="Document" r:id="rId3" imgW="5532120" imgH="5449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59"/>
                        <a:ext cx="5101255" cy="502429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bg1">
                            <a:lumMod val="7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67544" y="745539"/>
            <a:ext cx="3931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i-FI" sz="2800" b="1" dirty="0" err="1">
                <a:solidFill>
                  <a:schemeClr val="accent1"/>
                </a:solidFill>
              </a:rPr>
              <a:t>Pahat</a:t>
            </a:r>
            <a:r>
              <a:rPr lang="en-US" altLang="fi-FI" sz="2800" b="1" dirty="0">
                <a:solidFill>
                  <a:schemeClr val="accent1"/>
                </a:solidFill>
              </a:rPr>
              <a:t> </a:t>
            </a:r>
            <a:r>
              <a:rPr lang="en-US" altLang="fi-FI" sz="2800" b="1" dirty="0" err="1" smtClean="0">
                <a:solidFill>
                  <a:schemeClr val="accent1"/>
                </a:solidFill>
              </a:rPr>
              <a:t>paikat</a:t>
            </a:r>
            <a:endParaRPr lang="fi-FI" altLang="fi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5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Punkkimäärien vuodenaikaisvaihtelu maatiloilla, </a:t>
            </a:r>
            <a:r>
              <a:rPr lang="fi-FI" altLang="fi-FI" sz="2800" dirty="0" err="1"/>
              <a:t>gm</a:t>
            </a:r>
            <a:endParaRPr lang="fi-FI" alt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4248" y="6094101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</a:t>
            </a:r>
            <a:r>
              <a:rPr lang="en-GB" altLang="fi-FI" dirty="0" smtClean="0"/>
              <a:t>/</a:t>
            </a:r>
            <a:br>
              <a:rPr lang="en-GB" altLang="fi-FI" dirty="0" smtClean="0"/>
            </a:br>
            <a:r>
              <a:rPr lang="en-GB" altLang="fi-FI" dirty="0" smtClean="0"/>
              <a:t> </a:t>
            </a:r>
            <a:r>
              <a:rPr lang="en-GB" altLang="fi-FI" dirty="0"/>
              <a:t>Sirpa Pennanen  </a:t>
            </a:r>
            <a:fld id="{F2AC0E91-6A1A-4B0B-A56D-033DE05CACB5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aphicFrame>
        <p:nvGraphicFramePr>
          <p:cNvPr id="12800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7258603"/>
              </p:ext>
            </p:extLst>
          </p:nvPr>
        </p:nvGraphicFramePr>
        <p:xfrm>
          <a:off x="755576" y="1469538"/>
          <a:ext cx="7578403" cy="462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3" imgW="5743651" imgH="3505200" progId="Excel.Chart.8">
                  <p:embed/>
                </p:oleObj>
              </mc:Choice>
              <mc:Fallback>
                <p:oleObj name="Chart" r:id="rId3" imgW="5743651" imgH="3505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69538"/>
                        <a:ext cx="7578403" cy="462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39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1.12 Punkit </a:t>
            </a:r>
            <a:r>
              <a:rPr lang="fi-FI" sz="1200" dirty="0">
                <a:solidFill>
                  <a:srgbClr val="FF0000"/>
                </a:solidFill>
              </a:rPr>
              <a:t>ja </a:t>
            </a:r>
            <a:r>
              <a:rPr lang="fi-FI" sz="1200" dirty="0" smtClean="0">
                <a:solidFill>
                  <a:srgbClr val="FF0000"/>
                </a:solidFill>
              </a:rPr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25821673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716" y="254198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Punkkien esiintyminen eri työympäristöissä</a:t>
            </a:r>
            <a:endParaRPr lang="en-US" alt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fi-FI"/>
              <a:t>Työterveyslaitos, Kuopio / Sirpa Pennanen  </a:t>
            </a:r>
            <a:fld id="{5C2E6558-17EE-4F6C-A748-CE4967E3532A}" type="datetime1">
              <a:rPr lang="fi-FI" altLang="fi-FI"/>
              <a:pPr/>
              <a:t>16.6.2016</a:t>
            </a:fld>
            <a:endParaRPr lang="en-GB" altLang="fi-FI"/>
          </a:p>
        </p:txBody>
      </p:sp>
      <p:graphicFrame>
        <p:nvGraphicFramePr>
          <p:cNvPr id="81925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8489414"/>
              </p:ext>
            </p:extLst>
          </p:nvPr>
        </p:nvGraphicFramePr>
        <p:xfrm>
          <a:off x="431800" y="1412876"/>
          <a:ext cx="8280400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3" imgW="7067702" imgH="4352849" progId="Excel.Sheet.8">
                  <p:embed/>
                </p:oleObj>
              </mc:Choice>
              <mc:Fallback>
                <p:oleObj name="Worksheet" r:id="rId3" imgW="7067702" imgH="43528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412876"/>
                        <a:ext cx="8280400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6530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0831" y="548680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Sisätilojen punkit kosteusvaurio-</a:t>
            </a:r>
            <a:br>
              <a:rPr lang="fi-FI" altLang="fi-FI" sz="2800" dirty="0"/>
            </a:br>
            <a:r>
              <a:rPr lang="fi-FI" altLang="fi-FI" sz="2800" dirty="0"/>
              <a:t>rakennuksissa </a:t>
            </a:r>
            <a:r>
              <a:rPr lang="fi-FI" altLang="fi-FI" sz="2800" dirty="0" smtClean="0"/>
              <a:t>1/2</a:t>
            </a:r>
            <a:endParaRPr lang="fi-FI" altLang="fi-FI" sz="28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820831" y="1921791"/>
            <a:ext cx="4609008" cy="439261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fi-FI" altLang="fi-FI" sz="1700" dirty="0"/>
              <a:t>P</a:t>
            </a:r>
            <a:r>
              <a:rPr lang="fi-FI" altLang="fi-FI" sz="1700" dirty="0" smtClean="0"/>
              <a:t>unkit </a:t>
            </a:r>
            <a:r>
              <a:rPr lang="fi-FI" altLang="fi-FI" sz="1700" dirty="0"/>
              <a:t>viihtyvät kosteissa olosuhteissa</a:t>
            </a:r>
          </a:p>
          <a:p>
            <a:pPr>
              <a:lnSpc>
                <a:spcPct val="80000"/>
              </a:lnSpc>
            </a:pPr>
            <a:endParaRPr lang="fi-FI" altLang="fi-FI" sz="1600" dirty="0"/>
          </a:p>
          <a:p>
            <a:pPr>
              <a:lnSpc>
                <a:spcPct val="80000"/>
              </a:lnSpc>
            </a:pPr>
            <a:r>
              <a:rPr lang="fi-FI" altLang="fi-FI" sz="1700" dirty="0"/>
              <a:t>K</a:t>
            </a:r>
            <a:r>
              <a:rPr lang="fi-FI" altLang="fi-FI" sz="1700" dirty="0" smtClean="0"/>
              <a:t>ostea </a:t>
            </a:r>
            <a:r>
              <a:rPr lang="fi-FI" altLang="fi-FI" sz="1700" dirty="0"/>
              <a:t>ympäristö suosii sekä homeiden että punkkien </a:t>
            </a:r>
            <a:r>
              <a:rPr lang="fi-FI" altLang="fi-FI" sz="1700" dirty="0" smtClean="0"/>
              <a:t>lisääntymistä</a:t>
            </a:r>
            <a:endParaRPr lang="fi-FI" altLang="fi-FI" sz="1700" dirty="0"/>
          </a:p>
          <a:p>
            <a:pPr>
              <a:lnSpc>
                <a:spcPct val="80000"/>
              </a:lnSpc>
              <a:buFontTx/>
              <a:buNone/>
            </a:pPr>
            <a:endParaRPr lang="fi-FI" altLang="fi-FI" sz="1600" dirty="0"/>
          </a:p>
          <a:p>
            <a:pPr>
              <a:lnSpc>
                <a:spcPct val="80000"/>
              </a:lnSpc>
            </a:pPr>
            <a:r>
              <a:rPr lang="fi-FI" altLang="fi-FI" sz="1700" dirty="0"/>
              <a:t>P</a:t>
            </a:r>
            <a:r>
              <a:rPr lang="fi-FI" altLang="fi-FI" sz="1700" dirty="0" smtClean="0"/>
              <a:t>unkit </a:t>
            </a:r>
            <a:r>
              <a:rPr lang="fi-FI" altLang="fi-FI" sz="1700" dirty="0"/>
              <a:t>voivat käyttää hometta ravinnokseen</a:t>
            </a:r>
          </a:p>
          <a:p>
            <a:pPr lvl="1">
              <a:lnSpc>
                <a:spcPct val="80000"/>
              </a:lnSpc>
            </a:pPr>
            <a:r>
              <a:rPr lang="fi-FI" altLang="fi-FI" sz="1500" i="1" dirty="0" err="1"/>
              <a:t>Glycyphagus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domesticus</a:t>
            </a:r>
            <a:r>
              <a:rPr lang="fi-FI" altLang="fi-FI" sz="1500" dirty="0"/>
              <a:t> käyttää pääasiallisena </a:t>
            </a:r>
            <a:r>
              <a:rPr lang="fi-FI" altLang="fi-FI" sz="1500" dirty="0" smtClean="0"/>
              <a:t>ravintona </a:t>
            </a:r>
            <a:r>
              <a:rPr lang="fi-FI" altLang="fi-FI" sz="1500" dirty="0"/>
              <a:t>sienten hiilihydraatteja</a:t>
            </a:r>
          </a:p>
          <a:p>
            <a:pPr lvl="1">
              <a:lnSpc>
                <a:spcPct val="80000"/>
              </a:lnSpc>
            </a:pPr>
            <a:endParaRPr lang="fi-FI" altLang="fi-FI" sz="1600" dirty="0"/>
          </a:p>
          <a:p>
            <a:pPr>
              <a:lnSpc>
                <a:spcPct val="80000"/>
              </a:lnSpc>
            </a:pPr>
            <a:r>
              <a:rPr lang="fi-FI" altLang="fi-FI" sz="1700" dirty="0"/>
              <a:t>H</a:t>
            </a:r>
            <a:r>
              <a:rPr lang="fi-FI" altLang="fi-FI" sz="1700" dirty="0" smtClean="0"/>
              <a:t>omekasvu </a:t>
            </a:r>
            <a:r>
              <a:rPr lang="fi-FI" altLang="fi-FI" sz="1700" dirty="0"/>
              <a:t>houkuttelee paikalle varasto-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1700" dirty="0"/>
              <a:t>	punkkilajeja</a:t>
            </a:r>
          </a:p>
          <a:p>
            <a:pPr lvl="1">
              <a:lnSpc>
                <a:spcPct val="80000"/>
              </a:lnSpc>
            </a:pPr>
            <a:r>
              <a:rPr lang="fi-FI" altLang="fi-FI" sz="1500" i="1" dirty="0" err="1"/>
              <a:t>Aspergillus</a:t>
            </a:r>
            <a:r>
              <a:rPr lang="fi-FI" altLang="fi-FI" sz="1500" i="1" dirty="0"/>
              <a:t> sp - </a:t>
            </a:r>
            <a:r>
              <a:rPr lang="fi-FI" altLang="fi-FI" sz="1500" i="1" dirty="0" err="1"/>
              <a:t>Tyrophagus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putrescentiae</a:t>
            </a:r>
            <a:endParaRPr lang="fi-FI" altLang="fi-FI" sz="1500" i="1" dirty="0"/>
          </a:p>
          <a:p>
            <a:pPr lvl="1">
              <a:lnSpc>
                <a:spcPct val="80000"/>
              </a:lnSpc>
            </a:pPr>
            <a:r>
              <a:rPr lang="fi-FI" altLang="fi-FI" sz="1500" i="1" dirty="0" err="1"/>
              <a:t>Penicillium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spp</a:t>
            </a:r>
            <a:r>
              <a:rPr lang="fi-FI" altLang="fi-FI" sz="1500" i="1" dirty="0"/>
              <a:t> – </a:t>
            </a:r>
            <a:r>
              <a:rPr lang="fi-FI" altLang="fi-FI" sz="1500" i="1" dirty="0" err="1"/>
              <a:t>Acarus</a:t>
            </a:r>
            <a:r>
              <a:rPr lang="fi-FI" altLang="fi-FI" sz="1500" i="1" dirty="0"/>
              <a:t> siro</a:t>
            </a:r>
          </a:p>
          <a:p>
            <a:pPr lvl="1">
              <a:lnSpc>
                <a:spcPct val="80000"/>
              </a:lnSpc>
            </a:pPr>
            <a:r>
              <a:rPr lang="fi-FI" altLang="fi-FI" sz="1500" i="1" dirty="0" err="1"/>
              <a:t>Aspergillus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restrictus</a:t>
            </a:r>
            <a:r>
              <a:rPr lang="fi-FI" altLang="fi-FI" sz="1500" i="1" dirty="0"/>
              <a:t>- </a:t>
            </a:r>
            <a:r>
              <a:rPr lang="fi-FI" altLang="fi-FI" sz="1500" i="1" dirty="0" err="1"/>
              <a:t>Glycyphagus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destructor</a:t>
            </a:r>
            <a:endParaRPr lang="fi-FI" altLang="fi-FI" sz="1500" i="1" dirty="0"/>
          </a:p>
          <a:p>
            <a:pPr lvl="1">
              <a:lnSpc>
                <a:spcPct val="80000"/>
              </a:lnSpc>
            </a:pPr>
            <a:r>
              <a:rPr lang="fi-FI" altLang="fi-FI" sz="1500" i="1" dirty="0" err="1"/>
              <a:t>Wallemia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sebi-Glycyphagus</a:t>
            </a:r>
            <a:r>
              <a:rPr lang="fi-FI" altLang="fi-FI" sz="1500" i="1" dirty="0"/>
              <a:t> </a:t>
            </a:r>
            <a:r>
              <a:rPr lang="fi-FI" altLang="fi-FI" sz="1500" i="1" dirty="0" err="1"/>
              <a:t>destructor</a:t>
            </a:r>
            <a:r>
              <a:rPr lang="fi-FI" altLang="fi-FI" sz="1500" i="1" dirty="0"/>
              <a:t> ja </a:t>
            </a:r>
            <a:r>
              <a:rPr lang="fi-FI" altLang="fi-FI" sz="1500" i="1" dirty="0" err="1"/>
              <a:t>Acarus</a:t>
            </a:r>
            <a:r>
              <a:rPr lang="fi-FI" altLang="fi-FI" sz="1500" i="1" dirty="0"/>
              <a:t> siro</a:t>
            </a:r>
          </a:p>
          <a:p>
            <a:pPr lvl="1">
              <a:lnSpc>
                <a:spcPct val="80000"/>
              </a:lnSpc>
            </a:pPr>
            <a:endParaRPr lang="fi-FI" altLang="fi-FI" sz="1600" dirty="0"/>
          </a:p>
          <a:p>
            <a:pPr lvl="1">
              <a:lnSpc>
                <a:spcPct val="80000"/>
              </a:lnSpc>
              <a:buFontTx/>
              <a:buNone/>
            </a:pPr>
            <a:endParaRPr lang="fi-FI" altLang="fi-FI" sz="1600" dirty="0"/>
          </a:p>
          <a:p>
            <a:pPr lvl="1">
              <a:lnSpc>
                <a:spcPct val="80000"/>
              </a:lnSpc>
            </a:pPr>
            <a:endParaRPr lang="fi-FI" altLang="fi-FI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1200" dirty="0"/>
              <a:t>	</a:t>
            </a:r>
          </a:p>
          <a:p>
            <a:pPr>
              <a:lnSpc>
                <a:spcPct val="80000"/>
              </a:lnSpc>
            </a:pPr>
            <a:endParaRPr lang="fi-FI" altLang="fi-FI" sz="1200" dirty="0"/>
          </a:p>
          <a:p>
            <a:pPr lvl="1">
              <a:lnSpc>
                <a:spcPct val="80000"/>
              </a:lnSpc>
            </a:pPr>
            <a:endParaRPr lang="fi-FI" altLang="fi-FI" sz="1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0272" y="5949280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432CE06-D2AD-4B86-897B-25FC7E924E7C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49508" name="Picture 4" descr="punk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988840"/>
            <a:ext cx="2808312" cy="28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5812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8029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Sisätilojen punkit kosteusvaurio-rakennuksissa </a:t>
            </a:r>
            <a:r>
              <a:rPr lang="fi-FI" altLang="fi-FI" sz="2800" dirty="0" smtClean="0"/>
              <a:t>2/2</a:t>
            </a:r>
            <a:endParaRPr lang="fi-FI" altLang="fi-FI" sz="28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fi-FI" altLang="fi-FI" dirty="0"/>
          </a:p>
          <a:p>
            <a:r>
              <a:rPr lang="fi-FI" altLang="fi-FI" dirty="0"/>
              <a:t>O</a:t>
            </a:r>
            <a:r>
              <a:rPr lang="fi-FI" altLang="fi-FI" dirty="0" smtClean="0"/>
              <a:t>n </a:t>
            </a:r>
            <a:r>
              <a:rPr lang="fi-FI" altLang="fi-FI" dirty="0"/>
              <a:t>löydetty homesieniä punkkien pinnalta ja ulosteesta</a:t>
            </a:r>
          </a:p>
          <a:p>
            <a:pPr lvl="1"/>
            <a:r>
              <a:rPr lang="fi-FI" altLang="fi-FI" dirty="0"/>
              <a:t>eri punkkilajeista löytyy erilaisia homesienilajeja</a:t>
            </a:r>
          </a:p>
          <a:p>
            <a:pPr lvl="1"/>
            <a:r>
              <a:rPr lang="fi-FI" altLang="fi-FI" dirty="0" err="1"/>
              <a:t>tietyt</a:t>
            </a:r>
            <a:r>
              <a:rPr lang="fi-FI" altLang="fi-FI" dirty="0"/>
              <a:t> punkkilajit syövät vain </a:t>
            </a:r>
            <a:r>
              <a:rPr lang="fi-FI" altLang="fi-FI" dirty="0" err="1"/>
              <a:t>tiettyjä</a:t>
            </a:r>
            <a:r>
              <a:rPr lang="fi-FI" altLang="fi-FI" dirty="0"/>
              <a:t> homelajeja</a:t>
            </a:r>
          </a:p>
          <a:p>
            <a:pPr lvl="1"/>
            <a:endParaRPr lang="fi-FI" altLang="fi-FI" b="1" dirty="0"/>
          </a:p>
          <a:p>
            <a:r>
              <a:rPr lang="fi-FI" altLang="fi-FI" dirty="0"/>
              <a:t>P</a:t>
            </a:r>
            <a:r>
              <a:rPr lang="fi-FI" altLang="fi-FI" dirty="0" smtClean="0"/>
              <a:t>unkit </a:t>
            </a:r>
            <a:r>
              <a:rPr lang="fi-FI" altLang="fi-FI" dirty="0"/>
              <a:t>toimivat homesienten vektoreina</a:t>
            </a:r>
          </a:p>
          <a:p>
            <a:endParaRPr lang="fi-FI" altLang="fi-FI" dirty="0"/>
          </a:p>
          <a:p>
            <a:r>
              <a:rPr lang="fi-FI" altLang="fi-FI" dirty="0"/>
              <a:t>P</a:t>
            </a:r>
            <a:r>
              <a:rPr lang="fi-FI" altLang="fi-FI" dirty="0" smtClean="0"/>
              <a:t>unkit </a:t>
            </a:r>
            <a:r>
              <a:rPr lang="fi-FI" altLang="fi-FI" dirty="0"/>
              <a:t>ja homeet samassa ympäristössä säätelevät toistensa kasvua</a:t>
            </a:r>
          </a:p>
          <a:p>
            <a:pPr lvl="1"/>
            <a:r>
              <a:rPr lang="fi-FI" altLang="fi-FI" dirty="0"/>
              <a:t>homesienipopulaatiot pienenevät punkkien </a:t>
            </a:r>
          </a:p>
          <a:p>
            <a:pPr lvl="1">
              <a:buFontTx/>
              <a:buNone/>
            </a:pPr>
            <a:r>
              <a:rPr lang="fi-FI" altLang="fi-FI" dirty="0"/>
              <a:t>	käyttäessä niitä ravintona</a:t>
            </a:r>
          </a:p>
          <a:p>
            <a:pPr lvl="1"/>
            <a:r>
              <a:rPr lang="fi-FI" altLang="fi-FI" dirty="0"/>
              <a:t>patogeeniset homeet infektoivat ja tappavat </a:t>
            </a:r>
          </a:p>
          <a:p>
            <a:pPr lvl="1">
              <a:buFontTx/>
              <a:buNone/>
            </a:pPr>
            <a:r>
              <a:rPr lang="fi-FI" altLang="fi-FI" dirty="0"/>
              <a:t>	punkkeja</a:t>
            </a:r>
          </a:p>
          <a:p>
            <a:endParaRPr lang="fi-FI" altLang="fi-FI" dirty="0"/>
          </a:p>
          <a:p>
            <a:pPr lvl="1"/>
            <a:endParaRPr lang="fi-FI" altLang="fi-F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6084115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325BF09B-9AF0-4636-A7EF-3FFD77C5189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150532" name="Picture 4" descr="punk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114404" cy="31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319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5232" y="620688"/>
            <a:ext cx="7489824" cy="1079500"/>
          </a:xfrm>
        </p:spPr>
        <p:txBody>
          <a:bodyPr/>
          <a:lstStyle/>
          <a:p>
            <a:r>
              <a:rPr lang="fi-FI" dirty="0" smtClean="0"/>
              <a:t>Punkeille herkistyminen kosteusvauriorakennuksissa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0" hangingPunct="0">
              <a:buNone/>
            </a:pPr>
            <a:endParaRPr lang="en-GB" altLang="fi-FI" sz="2400" dirty="0"/>
          </a:p>
          <a:p>
            <a:pPr eaLnBrk="0" hangingPunct="0"/>
            <a:r>
              <a:rPr lang="fi-FI" altLang="fi-FI" sz="2300" dirty="0"/>
              <a:t>Sirpa Pennanen</a:t>
            </a:r>
            <a:r>
              <a:rPr lang="fi-FI" altLang="fi-FI" sz="2300" baseline="30000" dirty="0"/>
              <a:t>1</a:t>
            </a:r>
            <a:r>
              <a:rPr lang="fi-FI" altLang="fi-FI" sz="2300" dirty="0"/>
              <a:t>, Helena Mussalo-Rauhamaa</a:t>
            </a:r>
            <a:r>
              <a:rPr lang="fi-FI" altLang="fi-FI" sz="2300" baseline="30000" dirty="0"/>
              <a:t>2</a:t>
            </a:r>
            <a:r>
              <a:rPr lang="fi-FI" altLang="fi-FI" sz="2300" dirty="0"/>
              <a:t>, Mirka Pippuri</a:t>
            </a:r>
            <a:r>
              <a:rPr lang="fi-FI" altLang="fi-FI" sz="2300" baseline="30000" dirty="0"/>
              <a:t>1</a:t>
            </a:r>
            <a:r>
              <a:rPr lang="fi-FI" altLang="fi-FI" sz="2300" dirty="0"/>
              <a:t>, </a:t>
            </a:r>
            <a:r>
              <a:rPr lang="fi-FI" altLang="fi-FI" sz="2300" dirty="0" smtClean="0"/>
              <a:t>Jyrki </a:t>
            </a:r>
            <a:r>
              <a:rPr lang="fi-FI" altLang="fi-FI" sz="2300" dirty="0"/>
              <a:t>Liesivuori</a:t>
            </a:r>
            <a:r>
              <a:rPr lang="fi-FI" altLang="fi-FI" sz="2300" baseline="30000" dirty="0"/>
              <a:t>1</a:t>
            </a:r>
            <a:r>
              <a:rPr lang="fi-FI" altLang="fi-FI" sz="2300" dirty="0"/>
              <a:t>, Peter Elg</a:t>
            </a:r>
            <a:r>
              <a:rPr lang="fi-FI" altLang="fi-FI" sz="2300" baseline="30000" dirty="0"/>
              <a:t>2</a:t>
            </a:r>
            <a:r>
              <a:rPr lang="fi-FI" altLang="fi-FI" sz="2300" dirty="0"/>
              <a:t>, </a:t>
            </a:r>
            <a:r>
              <a:rPr lang="fi-FI" altLang="fi-FI" sz="2300" dirty="0" err="1"/>
              <a:t>Tari</a:t>
            </a:r>
            <a:r>
              <a:rPr lang="fi-FI" altLang="fi-FI" sz="2300" dirty="0"/>
              <a:t> Haahtela</a:t>
            </a:r>
            <a:r>
              <a:rPr lang="fi-FI" altLang="fi-FI" sz="2300" baseline="30000" dirty="0"/>
              <a:t>2</a:t>
            </a:r>
            <a:r>
              <a:rPr lang="fi-FI" altLang="fi-FI" sz="2300" dirty="0"/>
              <a:t> </a:t>
            </a:r>
            <a:r>
              <a:rPr lang="fi-FI" altLang="fi-FI" sz="2300" dirty="0" smtClean="0"/>
              <a:t>, </a:t>
            </a:r>
            <a:r>
              <a:rPr lang="fi-FI" altLang="fi-FI" sz="2300" baseline="30000" dirty="0" smtClean="0"/>
              <a:t>1</a:t>
            </a:r>
            <a:r>
              <a:rPr lang="fi-FI" altLang="fi-FI" sz="2300" dirty="0" smtClean="0"/>
              <a:t>Työterveyslaitos</a:t>
            </a:r>
            <a:r>
              <a:rPr lang="fi-FI" altLang="fi-FI" sz="2300" dirty="0"/>
              <a:t>, Kuopio, </a:t>
            </a:r>
            <a:r>
              <a:rPr lang="fi-FI" altLang="fi-FI" sz="2300" baseline="30000" dirty="0"/>
              <a:t>2</a:t>
            </a:r>
            <a:r>
              <a:rPr lang="fi-FI" altLang="fi-FI" sz="2300" dirty="0"/>
              <a:t>Iho- ja allergiasairaala, Helsinki</a:t>
            </a:r>
            <a:endParaRPr lang="en-GB" altLang="fi-FI" sz="2300" dirty="0"/>
          </a:p>
          <a:p>
            <a:pPr eaLnBrk="0" hangingPunct="0"/>
            <a:endParaRPr lang="en-GB" altLang="fi-FI" sz="2400" dirty="0" smtClean="0"/>
          </a:p>
          <a:p>
            <a:pPr eaLnBrk="0" hangingPunct="0"/>
            <a:r>
              <a:rPr lang="en-GB" altLang="fi-FI" sz="2400" dirty="0" err="1" smtClean="0"/>
              <a:t>HYKS:iin</a:t>
            </a:r>
            <a:r>
              <a:rPr lang="en-GB" altLang="fi-FI" sz="2400" dirty="0" smtClean="0"/>
              <a:t> </a:t>
            </a:r>
            <a:r>
              <a:rPr lang="en-GB" altLang="fi-FI" sz="2400" dirty="0" err="1"/>
              <a:t>tulleita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oireilijoita</a:t>
            </a:r>
            <a:r>
              <a:rPr lang="en-GB" altLang="fi-FI" sz="2400" dirty="0"/>
              <a:t>, </a:t>
            </a:r>
            <a:r>
              <a:rPr lang="en-GB" altLang="fi-FI" sz="2400" dirty="0" err="1"/>
              <a:t>joilla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kosteusvaurioepäily</a:t>
            </a:r>
            <a:r>
              <a:rPr lang="en-GB" altLang="fi-FI" sz="2400" dirty="0"/>
              <a:t> </a:t>
            </a:r>
            <a:r>
              <a:rPr lang="en-GB" altLang="fi-FI" sz="2400" dirty="0" err="1"/>
              <a:t>töissä</a:t>
            </a:r>
            <a:r>
              <a:rPr lang="en-GB" altLang="fi-FI" sz="2400" dirty="0"/>
              <a:t> tai </a:t>
            </a:r>
            <a:r>
              <a:rPr lang="en-GB" altLang="fi-FI" sz="2400" dirty="0" err="1"/>
              <a:t>kotona</a:t>
            </a:r>
            <a:endParaRPr lang="en-GB" altLang="fi-FI" sz="2400" dirty="0"/>
          </a:p>
          <a:p>
            <a:pPr eaLnBrk="0" hangingPunct="0"/>
            <a:endParaRPr lang="en-GB" altLang="fi-FI" sz="2400" dirty="0"/>
          </a:p>
          <a:p>
            <a:pPr lvl="1" eaLnBrk="0" hangingPunct="0"/>
            <a:r>
              <a:rPr lang="en-GB" altLang="fi-FI" sz="2100" dirty="0" smtClean="0"/>
              <a:t>26 </a:t>
            </a:r>
            <a:r>
              <a:rPr lang="en-GB" altLang="fi-FI" sz="2100" dirty="0"/>
              <a:t>% </a:t>
            </a:r>
            <a:r>
              <a:rPr lang="en-GB" altLang="fi-FI" sz="2100" dirty="0" err="1"/>
              <a:t>näytteistä</a:t>
            </a:r>
            <a:r>
              <a:rPr lang="en-GB" altLang="fi-FI" sz="2100" dirty="0"/>
              <a:t> </a:t>
            </a:r>
            <a:r>
              <a:rPr lang="en-GB" altLang="fi-FI" sz="2100" dirty="0" err="1"/>
              <a:t>löytyi</a:t>
            </a:r>
            <a:r>
              <a:rPr lang="en-GB" altLang="fi-FI" sz="2100" dirty="0"/>
              <a:t> </a:t>
            </a:r>
            <a:r>
              <a:rPr lang="en-GB" altLang="fi-FI" sz="2100" dirty="0" err="1"/>
              <a:t>punkkeja</a:t>
            </a:r>
            <a:r>
              <a:rPr lang="en-GB" altLang="fi-FI" sz="2100" dirty="0"/>
              <a:t>, 3 % </a:t>
            </a:r>
            <a:r>
              <a:rPr lang="en-GB" altLang="fi-FI" sz="2100" dirty="0" err="1"/>
              <a:t>näytteissä</a:t>
            </a:r>
            <a:r>
              <a:rPr lang="en-GB" altLang="fi-FI" sz="2100" dirty="0"/>
              <a:t> </a:t>
            </a:r>
            <a:r>
              <a:rPr lang="en-GB" altLang="fi-FI" sz="2100" dirty="0" err="1"/>
              <a:t>punkkimäärä</a:t>
            </a:r>
            <a:r>
              <a:rPr lang="en-GB" altLang="fi-FI" sz="2100" dirty="0"/>
              <a:t> </a:t>
            </a:r>
            <a:r>
              <a:rPr lang="en-GB" altLang="fi-FI" sz="2100" dirty="0" err="1"/>
              <a:t>ylitti</a:t>
            </a:r>
            <a:r>
              <a:rPr lang="en-GB" altLang="fi-FI" sz="2100" dirty="0"/>
              <a:t> </a:t>
            </a:r>
            <a:r>
              <a:rPr lang="en-GB" altLang="fi-FI" sz="2100" dirty="0" smtClean="0"/>
              <a:t> </a:t>
            </a:r>
            <a:r>
              <a:rPr lang="en-GB" altLang="fi-FI" sz="2100" dirty="0" err="1" smtClean="0"/>
              <a:t>herkistymisriskin</a:t>
            </a:r>
            <a:r>
              <a:rPr lang="en-GB" altLang="fi-FI" sz="2100" dirty="0" smtClean="0"/>
              <a:t> </a:t>
            </a:r>
            <a:r>
              <a:rPr lang="en-GB" altLang="fi-FI" sz="2100" dirty="0" err="1"/>
              <a:t>rajan</a:t>
            </a:r>
            <a:endParaRPr lang="en-GB" altLang="fi-FI" sz="2100" dirty="0"/>
          </a:p>
          <a:p>
            <a:pPr lvl="1" eaLnBrk="0" hangingPunct="0"/>
            <a:endParaRPr lang="en-GB" altLang="fi-FI" sz="2100" dirty="0"/>
          </a:p>
          <a:p>
            <a:pPr lvl="1"/>
            <a:r>
              <a:rPr lang="en-GB" altLang="fi-FI" sz="2100" dirty="0" err="1"/>
              <a:t>P</a:t>
            </a:r>
            <a:r>
              <a:rPr lang="en-GB" altLang="fi-FI" sz="2100" dirty="0" err="1" smtClean="0"/>
              <a:t>unkkeja</a:t>
            </a:r>
            <a:r>
              <a:rPr lang="en-GB" altLang="fi-FI" sz="2100" dirty="0" smtClean="0"/>
              <a:t> </a:t>
            </a:r>
            <a:r>
              <a:rPr lang="en-GB" altLang="fi-FI" sz="2100" dirty="0" err="1"/>
              <a:t>löytyi</a:t>
            </a:r>
            <a:r>
              <a:rPr lang="en-GB" altLang="fi-FI" sz="2100" dirty="0"/>
              <a:t> </a:t>
            </a:r>
            <a:r>
              <a:rPr lang="en-GB" altLang="fi-FI" sz="2100" dirty="0" err="1"/>
              <a:t>enemmän</a:t>
            </a:r>
            <a:r>
              <a:rPr lang="en-GB" altLang="fi-FI" sz="2100" dirty="0"/>
              <a:t> </a:t>
            </a:r>
            <a:r>
              <a:rPr lang="en-GB" altLang="fi-FI" sz="2100" dirty="0" err="1"/>
              <a:t>kosteusvauriorakennuksista</a:t>
            </a:r>
            <a:r>
              <a:rPr lang="en-GB" altLang="fi-FI" sz="2100" dirty="0"/>
              <a:t>, </a:t>
            </a:r>
            <a:r>
              <a:rPr lang="en-GB" altLang="fi-FI" sz="2100" dirty="0" err="1" smtClean="0"/>
              <a:t>joissa</a:t>
            </a:r>
            <a:r>
              <a:rPr lang="en-GB" altLang="fi-FI" sz="2100" dirty="0" smtClean="0"/>
              <a:t> </a:t>
            </a:r>
            <a:r>
              <a:rPr lang="en-GB" altLang="fi-FI" sz="2100" dirty="0" err="1" smtClean="0"/>
              <a:t>näkyvää</a:t>
            </a:r>
            <a:r>
              <a:rPr lang="en-GB" altLang="fi-FI" sz="2100" dirty="0" smtClean="0"/>
              <a:t> </a:t>
            </a:r>
            <a:r>
              <a:rPr lang="en-GB" altLang="fi-FI" sz="2100" dirty="0" err="1"/>
              <a:t>homekasvustoa</a:t>
            </a:r>
            <a:endParaRPr lang="en-GB" altLang="fi-FI" sz="2100" dirty="0"/>
          </a:p>
          <a:p>
            <a:pPr lvl="1" eaLnBrk="0" hangingPunct="0"/>
            <a:endParaRPr lang="en-GB" altLang="fi-FI" sz="2100" dirty="0"/>
          </a:p>
          <a:p>
            <a:pPr lvl="1" eaLnBrk="0" hangingPunct="0"/>
            <a:r>
              <a:rPr lang="en-GB" altLang="fi-FI" sz="2100" dirty="0" err="1" smtClean="0"/>
              <a:t>punkkeja</a:t>
            </a:r>
            <a:r>
              <a:rPr lang="en-GB" altLang="fi-FI" sz="2100" dirty="0" smtClean="0"/>
              <a:t> </a:t>
            </a:r>
            <a:r>
              <a:rPr lang="en-GB" altLang="fi-FI" sz="2100" dirty="0" err="1"/>
              <a:t>löytyi</a:t>
            </a:r>
            <a:r>
              <a:rPr lang="en-GB" altLang="fi-FI" sz="2100" dirty="0"/>
              <a:t> </a:t>
            </a:r>
            <a:r>
              <a:rPr lang="en-GB" altLang="fi-FI" sz="2100" dirty="0" err="1"/>
              <a:t>toimistoista</a:t>
            </a:r>
            <a:r>
              <a:rPr lang="en-GB" altLang="fi-FI" sz="2100" dirty="0"/>
              <a:t>, </a:t>
            </a:r>
            <a:r>
              <a:rPr lang="en-GB" altLang="fi-FI" sz="2100" dirty="0" err="1"/>
              <a:t>pankeista</a:t>
            </a:r>
            <a:r>
              <a:rPr lang="en-GB" altLang="fi-FI" sz="2100" dirty="0"/>
              <a:t>, </a:t>
            </a:r>
            <a:r>
              <a:rPr lang="en-GB" altLang="fi-FI" sz="2100" dirty="0" err="1"/>
              <a:t>kouluista</a:t>
            </a:r>
            <a:r>
              <a:rPr lang="en-GB" altLang="fi-FI" sz="2100" dirty="0"/>
              <a:t>, </a:t>
            </a:r>
            <a:r>
              <a:rPr lang="en-GB" altLang="fi-FI" sz="2100" dirty="0" err="1" smtClean="0"/>
              <a:t>päiväkodeista</a:t>
            </a:r>
            <a:r>
              <a:rPr lang="en-GB" altLang="fi-FI" sz="2100" dirty="0" smtClean="0"/>
              <a:t>, </a:t>
            </a:r>
            <a:r>
              <a:rPr lang="en-GB" altLang="fi-FI" sz="2100" dirty="0" err="1" smtClean="0"/>
              <a:t>leipomoista</a:t>
            </a:r>
            <a:r>
              <a:rPr lang="en-GB" altLang="fi-FI" sz="2100" dirty="0"/>
              <a:t>, </a:t>
            </a:r>
            <a:r>
              <a:rPr lang="en-GB" altLang="fi-FI" sz="2100" dirty="0" err="1"/>
              <a:t>kaupoista</a:t>
            </a:r>
            <a:r>
              <a:rPr lang="en-GB" altLang="fi-FI" sz="2100" dirty="0"/>
              <a:t>, </a:t>
            </a:r>
            <a:r>
              <a:rPr lang="en-GB" altLang="fi-FI" sz="2100" dirty="0" err="1"/>
              <a:t>sairaalasta</a:t>
            </a:r>
            <a:r>
              <a:rPr lang="en-GB" altLang="fi-FI" sz="2100" dirty="0"/>
              <a:t> ja </a:t>
            </a:r>
            <a:r>
              <a:rPr lang="en-GB" altLang="fi-FI" sz="2100" dirty="0" err="1"/>
              <a:t>kodeista</a:t>
            </a:r>
            <a:endParaRPr lang="en-GB" altLang="fi-FI" sz="2100" dirty="0"/>
          </a:p>
          <a:p>
            <a:pPr lvl="1" eaLnBrk="0" hangingPunct="0"/>
            <a:endParaRPr lang="en-GB" altLang="fi-FI" sz="2100" dirty="0"/>
          </a:p>
          <a:p>
            <a:pPr lvl="1" eaLnBrk="0" hangingPunct="0"/>
            <a:r>
              <a:rPr lang="en-GB" altLang="fi-FI" sz="2100" dirty="0" err="1" smtClean="0"/>
              <a:t>löydetyt</a:t>
            </a:r>
            <a:r>
              <a:rPr lang="en-GB" altLang="fi-FI" sz="2100" dirty="0" smtClean="0"/>
              <a:t> </a:t>
            </a:r>
            <a:r>
              <a:rPr lang="en-GB" altLang="fi-FI" sz="2100" dirty="0" err="1"/>
              <a:t>punkit</a:t>
            </a:r>
            <a:r>
              <a:rPr lang="en-GB" altLang="fi-FI" sz="2100" dirty="0"/>
              <a:t> </a:t>
            </a:r>
            <a:r>
              <a:rPr lang="en-GB" altLang="fi-FI" sz="2100" dirty="0" err="1"/>
              <a:t>työpaikoilta</a:t>
            </a:r>
            <a:r>
              <a:rPr lang="en-GB" altLang="fi-FI" sz="2100" dirty="0"/>
              <a:t> </a:t>
            </a:r>
            <a:r>
              <a:rPr lang="en-GB" altLang="fi-FI" sz="2100" dirty="0" err="1"/>
              <a:t>varastopunkkeja</a:t>
            </a:r>
            <a:r>
              <a:rPr lang="en-GB" altLang="fi-FI" sz="2100" dirty="0"/>
              <a:t>, </a:t>
            </a:r>
            <a:r>
              <a:rPr lang="en-GB" altLang="fi-FI" sz="2100" dirty="0" err="1"/>
              <a:t>kotoa</a:t>
            </a:r>
            <a:r>
              <a:rPr lang="en-GB" altLang="fi-FI" sz="2100" dirty="0"/>
              <a:t> </a:t>
            </a:r>
            <a:r>
              <a:rPr lang="en-GB" altLang="fi-FI" sz="2100" dirty="0" err="1" smtClean="0"/>
              <a:t>myös</a:t>
            </a:r>
            <a:r>
              <a:rPr lang="en-GB" altLang="fi-FI" sz="2100" dirty="0" smtClean="0"/>
              <a:t> </a:t>
            </a:r>
            <a:r>
              <a:rPr lang="en-GB" altLang="fi-FI" sz="2100" dirty="0" err="1" smtClean="0"/>
              <a:t>huonepölypunkkeja</a:t>
            </a:r>
            <a:endParaRPr lang="en-GB" altLang="fi-FI" sz="2100" dirty="0" smtClean="0"/>
          </a:p>
          <a:p>
            <a:pPr eaLnBrk="0" hangingPunct="0"/>
            <a:endParaRPr lang="en-GB" altLang="fi-FI" sz="1300" b="1" dirty="0" smtClean="0">
              <a:solidFill>
                <a:srgbClr val="000084"/>
              </a:solidFill>
              <a:latin typeface="+mj-lt"/>
            </a:endParaRPr>
          </a:p>
          <a:p>
            <a:pPr eaLnBrk="0" hangingPunct="0"/>
            <a:endParaRPr lang="en-GB" altLang="fi-FI" sz="1300" b="1" dirty="0">
              <a:solidFill>
                <a:srgbClr val="000084"/>
              </a:solidFill>
              <a:latin typeface="+mj-lt"/>
            </a:endParaRPr>
          </a:p>
          <a:p>
            <a:pPr eaLnBrk="0" hangingPunct="0"/>
            <a:endParaRPr lang="en-GB" altLang="fi-FI" b="1" dirty="0">
              <a:solidFill>
                <a:srgbClr val="000084"/>
              </a:solidFill>
              <a:latin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51979" y="6021389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07BF0638-D7E4-4461-A336-AB7241ED051E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69041"/>
              </p:ext>
            </p:extLst>
          </p:nvPr>
        </p:nvGraphicFramePr>
        <p:xfrm>
          <a:off x="7782994" y="3578660"/>
          <a:ext cx="1201738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lip" r:id="rId3" imgW="2712960" imgH="4002480" progId="MS_ClipArt_Gallery.2">
                  <p:embed/>
                </p:oleObj>
              </mc:Choice>
              <mc:Fallback>
                <p:oleObj name="Clip" r:id="rId3" imgW="2712960" imgH="4002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994" y="3578660"/>
                        <a:ext cx="1201738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9121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5178" y="476672"/>
            <a:ext cx="7489824" cy="1079500"/>
          </a:xfrm>
        </p:spPr>
        <p:txBody>
          <a:bodyPr/>
          <a:lstStyle/>
          <a:p>
            <a:r>
              <a:rPr lang="fi-FI" dirty="0" smtClean="0"/>
              <a:t>Punkit kosteusvaurioituneissa kaupoissa</a:t>
            </a:r>
            <a:endParaRPr lang="fi-FI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92280" y="5984800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C4586D39-0CF0-4201-B166-E6F73B88832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379154"/>
              </p:ext>
            </p:extLst>
          </p:nvPr>
        </p:nvGraphicFramePr>
        <p:xfrm>
          <a:off x="681296" y="1916831"/>
          <a:ext cx="8493125" cy="813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3" imgW="5678879" imgH="5446473" progId="Word.Document.8">
                  <p:embed/>
                </p:oleObj>
              </mc:Choice>
              <mc:Fallback>
                <p:oleObj name="Document" r:id="rId3" imgW="5678879" imgH="54464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96" y="1916831"/>
                        <a:ext cx="8493125" cy="813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4054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Terveydenhoitohenkilöstön altistuminen sisäilman biologisille pölyille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/>
            <a:r>
              <a:rPr lang="fi-FI" altLang="fi-FI" sz="1600" dirty="0"/>
              <a:t>Punkit ja mikrobit aiheuttavat 40 % terveydenhuollon ja sosiaalipalvelujen ammattitaudeista</a:t>
            </a:r>
          </a:p>
          <a:p>
            <a:pPr eaLnBrk="0" hangingPunct="0"/>
            <a:endParaRPr lang="fi-FI" altLang="fi-FI" sz="1600" dirty="0"/>
          </a:p>
          <a:p>
            <a:pPr eaLnBrk="0" hangingPunct="0"/>
            <a:r>
              <a:rPr lang="fi-FI" altLang="fi-FI" sz="1600" dirty="0"/>
              <a:t>Kostea ympäristö suosii sekä homeiden että punkkien lisääntymistä</a:t>
            </a:r>
          </a:p>
          <a:p>
            <a:pPr eaLnBrk="0" hangingPunct="0"/>
            <a:endParaRPr lang="fi-FI" altLang="fi-FI" sz="1600" dirty="0"/>
          </a:p>
          <a:p>
            <a:pPr eaLnBrk="0" hangingPunct="0"/>
            <a:r>
              <a:rPr lang="fi-FI" altLang="fi-FI" sz="1600" b="1" dirty="0"/>
              <a:t>Tutkimuksen tarkoituksena oli selvittää terveydenhoitohenkilöstön altistumista ja herkistymistä punkeille ja homeille sekä onko homelajien ja punkkien esiintyvyydellä yhteyttä</a:t>
            </a:r>
            <a:endParaRPr lang="fi-FI" altLang="fi-FI" sz="1600" b="1" dirty="0">
              <a:latin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20272" y="6021387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96707219-4E19-4509-909F-3B9E6B33860E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7596188" y="6237288"/>
            <a:ext cx="1466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fi-FI" altLang="fi-FI" sz="12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1077" name="Picture 5" descr="acaridaehypo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2197"/>
            <a:ext cx="1663240" cy="23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MPacarid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0127"/>
            <a:ext cx="1663240" cy="21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214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088" y="1609548"/>
            <a:ext cx="6049167" cy="4392614"/>
          </a:xfrm>
        </p:spPr>
        <p:txBody>
          <a:bodyPr>
            <a:normAutofit fontScale="85000" lnSpcReduction="10000"/>
          </a:bodyPr>
          <a:lstStyle/>
          <a:p>
            <a:pPr eaLnBrk="0" hangingPunct="0"/>
            <a:r>
              <a:rPr lang="fi-FI" altLang="fi-FI" sz="1900" dirty="0"/>
              <a:t>Punkkeja löytyi 47 %:sta kerätyistä näytteistä. Suurin osa varastopunkkeja</a:t>
            </a:r>
          </a:p>
          <a:p>
            <a:pPr eaLnBrk="0" hangingPunct="0"/>
            <a:endParaRPr lang="fi-FI" altLang="fi-FI" sz="1400" dirty="0"/>
          </a:p>
          <a:p>
            <a:pPr eaLnBrk="0" hangingPunct="0"/>
            <a:r>
              <a:rPr lang="fi-FI" altLang="fi-FI" sz="1900" dirty="0"/>
              <a:t>Mikrobimäärityksissä esiintyi kosteusvaurioon viittaavaa mikrobistoa. </a:t>
            </a:r>
          </a:p>
          <a:p>
            <a:endParaRPr lang="fi-FI" altLang="fi-FI" sz="1400" dirty="0"/>
          </a:p>
          <a:p>
            <a:r>
              <a:rPr lang="fi-FI" altLang="fi-FI" sz="1900" dirty="0"/>
              <a:t>Tulokset osoittavat, että terveydenhoitohenkilöstö voi altistua työssään sekä kosteusvauriomikrobeille että punkeille</a:t>
            </a:r>
          </a:p>
          <a:p>
            <a:endParaRPr lang="fi-FI" altLang="fi-FI" sz="1400" dirty="0"/>
          </a:p>
          <a:p>
            <a:r>
              <a:rPr lang="fi-FI" altLang="fi-FI" sz="1900" b="1" dirty="0"/>
              <a:t>Punkkiherkistyminen oli korkeampi henkilöillä, joiden työtilassa oli parhaillaan kosteus- tai homevaurio</a:t>
            </a:r>
          </a:p>
          <a:p>
            <a:endParaRPr lang="fi-FI" altLang="fi-FI" sz="1400" dirty="0"/>
          </a:p>
          <a:p>
            <a:r>
              <a:rPr lang="fi-FI" altLang="fi-FI" sz="1900" dirty="0"/>
              <a:t>Altistuminen punkeille ja homeille riittävää aiheuttamaan oireilua</a:t>
            </a:r>
          </a:p>
          <a:p>
            <a:endParaRPr lang="fi-FI" altLang="fi-FI" sz="1400" dirty="0"/>
          </a:p>
          <a:p>
            <a:r>
              <a:rPr lang="fi-FI" altLang="fi-FI" sz="1900" dirty="0"/>
              <a:t>Punkeille ja homeille </a:t>
            </a:r>
            <a:r>
              <a:rPr lang="fi-FI" altLang="fi-FI" sz="1900" dirty="0" err="1"/>
              <a:t>IgE</a:t>
            </a:r>
            <a:r>
              <a:rPr lang="fi-FI" altLang="fi-FI" sz="1900" dirty="0"/>
              <a:t>-välitteisen herkistymisen ja lääkärin toteaman astman välillä vahva yhteys</a:t>
            </a:r>
            <a:endParaRPr lang="fi-FI" altLang="fi-FI" sz="2400" dirty="0"/>
          </a:p>
          <a:p>
            <a:endParaRPr lang="fi-FI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288" y="5991225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</a:t>
            </a:r>
            <a:r>
              <a:rPr lang="en-GB" altLang="fi-FI" dirty="0" smtClean="0"/>
              <a:t/>
            </a:r>
            <a:br>
              <a:rPr lang="en-GB" altLang="fi-FI" dirty="0" smtClean="0"/>
            </a:br>
            <a:r>
              <a:rPr lang="en-GB" altLang="fi-FI" dirty="0" smtClean="0"/>
              <a:t>Sirpa </a:t>
            </a:r>
            <a:r>
              <a:rPr lang="en-GB" altLang="fi-FI" dirty="0"/>
              <a:t>Pennanen  </a:t>
            </a:r>
            <a:fld id="{24681862-58F3-4160-8297-B4EBE84FE12D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4191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 algn="ctr" eaLnBrk="0" hangingPunct="0"/>
            <a:endParaRPr lang="fi-FI" altLang="fi-FI" sz="4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7596188" y="6173788"/>
            <a:ext cx="1811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fi-FI" altLang="fi-FI" sz="12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2101" name="Picture 5" descr="MPacarusfhy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79387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033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6499" y="764704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Punkkiherkistyminen ja homevauriot väestöaineistossa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 sz="2400" dirty="0">
              <a:solidFill>
                <a:srgbClr val="660033"/>
              </a:solidFill>
            </a:endParaRPr>
          </a:p>
          <a:p>
            <a:r>
              <a:rPr lang="fi-FI" altLang="fi-FI" dirty="0"/>
              <a:t>Kohteissa, joissa työntekijän </a:t>
            </a:r>
            <a:r>
              <a:rPr lang="fi-FI" altLang="fi-FI" dirty="0" smtClean="0"/>
              <a:t>välittömässä työtilassa oli homevaurioita</a:t>
            </a:r>
            <a:r>
              <a:rPr lang="fi-FI" altLang="fi-FI" dirty="0"/>
              <a:t>, oli enemmän </a:t>
            </a:r>
            <a:r>
              <a:rPr lang="fi-FI" altLang="fi-FI" dirty="0" smtClean="0"/>
              <a:t>punkeille </a:t>
            </a:r>
            <a:r>
              <a:rPr lang="fi-FI" altLang="fi-FI" dirty="0" smtClean="0"/>
              <a:t>herkistyneitä.</a:t>
            </a:r>
            <a:endParaRPr lang="fi-FI" altLang="fi-FI" dirty="0"/>
          </a:p>
          <a:p>
            <a:pPr>
              <a:buFontTx/>
              <a:buNone/>
            </a:pPr>
            <a:endParaRPr lang="fi-FI" altLang="fi-FI" dirty="0"/>
          </a:p>
          <a:p>
            <a:endParaRPr lang="fi-FI" altLang="fi-FI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5838826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EB0EA5DF-2D23-42C1-8066-16BDC1849446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5795850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/>
              <a:t>Yhteenveto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sz="1800" dirty="0"/>
              <a:t>P</a:t>
            </a:r>
            <a:r>
              <a:rPr lang="fi-FI" altLang="fi-FI" sz="1800" dirty="0" smtClean="0"/>
              <a:t>unkkeja </a:t>
            </a:r>
            <a:r>
              <a:rPr lang="fi-FI" altLang="fi-FI" sz="1800" dirty="0"/>
              <a:t>esiintyy kaikkialla sisätiloissa, 40 %:ssa näytteistä esiintyi punkkeja</a:t>
            </a:r>
          </a:p>
          <a:p>
            <a:endParaRPr lang="fi-FI" altLang="fi-FI" sz="400" dirty="0"/>
          </a:p>
          <a:p>
            <a:r>
              <a:rPr lang="fi-FI" altLang="fi-FI" sz="1800" dirty="0"/>
              <a:t>H</a:t>
            </a:r>
            <a:r>
              <a:rPr lang="fi-FI" altLang="fi-FI" sz="1800" dirty="0" smtClean="0"/>
              <a:t>erkistymisraja </a:t>
            </a:r>
            <a:r>
              <a:rPr lang="fi-FI" altLang="fi-FI" sz="1800" dirty="0"/>
              <a:t>(100 punkkia/g) ylittyy maatiloilla yleisesti ja muissa työympäristöissä paikallisesti</a:t>
            </a:r>
          </a:p>
          <a:p>
            <a:endParaRPr lang="fi-FI" altLang="fi-FI" sz="400" dirty="0"/>
          </a:p>
          <a:p>
            <a:r>
              <a:rPr lang="fi-FI" altLang="fi-FI" sz="1800" dirty="0"/>
              <a:t>M</a:t>
            </a:r>
            <a:r>
              <a:rPr lang="fi-FI" altLang="fi-FI" sz="1800" dirty="0" smtClean="0"/>
              <a:t>ääritetyt </a:t>
            </a:r>
            <a:r>
              <a:rPr lang="fi-FI" altLang="fi-FI" sz="1800" dirty="0"/>
              <a:t>punkit pääasiassa varastopunkkeja</a:t>
            </a:r>
          </a:p>
          <a:p>
            <a:endParaRPr lang="fi-FI" altLang="fi-FI" sz="400" dirty="0"/>
          </a:p>
          <a:p>
            <a:r>
              <a:rPr lang="fi-FI" altLang="fi-FI" sz="1800" dirty="0"/>
              <a:t>10 % väestöotoksesta löytyi </a:t>
            </a:r>
            <a:r>
              <a:rPr lang="fi-FI" altLang="fi-FI" sz="1800" dirty="0" err="1"/>
              <a:t>IgE</a:t>
            </a:r>
            <a:r>
              <a:rPr lang="fi-FI" altLang="fi-FI" sz="1800" dirty="0"/>
              <a:t>-luokan vasta-aineita yhdelle tai useammalle punkille </a:t>
            </a:r>
          </a:p>
          <a:p>
            <a:endParaRPr lang="fi-FI" altLang="fi-FI" sz="400" dirty="0"/>
          </a:p>
          <a:p>
            <a:r>
              <a:rPr lang="fi-FI" altLang="fi-FI" sz="1800" dirty="0"/>
              <a:t>Homeet ja kosteusvauriot näyttävät lisäävän punkkien esiintyvyyttä ja määrää niin työpaikoilla kuin </a:t>
            </a:r>
            <a:r>
              <a:rPr lang="fi-FI" altLang="fi-FI" sz="1800" dirty="0" err="1"/>
              <a:t>kodessakin</a:t>
            </a:r>
            <a:endParaRPr lang="fi-FI" altLang="fi-FI" sz="1800" dirty="0"/>
          </a:p>
          <a:p>
            <a:endParaRPr lang="fi-FI" altLang="fi-FI" sz="400" dirty="0"/>
          </a:p>
          <a:p>
            <a:r>
              <a:rPr lang="fi-FI" altLang="fi-FI" sz="1800" dirty="0"/>
              <a:t>K</a:t>
            </a:r>
            <a:r>
              <a:rPr lang="fi-FI" altLang="fi-FI" sz="1800" dirty="0" smtClean="0"/>
              <a:t>osteusvauriot </a:t>
            </a:r>
            <a:r>
              <a:rPr lang="fi-FI" altLang="fi-FI" sz="1800" dirty="0"/>
              <a:t>liittyvät lisääntyneeseen herkistymiseen </a:t>
            </a:r>
            <a:r>
              <a:rPr lang="fi-FI" altLang="fi-FI" sz="1800" dirty="0" smtClean="0"/>
              <a:t>punkeille</a:t>
            </a:r>
          </a:p>
          <a:p>
            <a:r>
              <a:rPr lang="fi-FI" altLang="fi-FI" sz="1800" dirty="0"/>
              <a:t>A</a:t>
            </a:r>
            <a:r>
              <a:rPr lang="fi-FI" altLang="fi-FI" sz="1800" dirty="0" smtClean="0"/>
              <a:t>ltistumisen </a:t>
            </a:r>
            <a:r>
              <a:rPr lang="fi-FI" altLang="fi-FI" sz="1800" dirty="0"/>
              <a:t>ehkäisy!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018157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18236FEB-2A1E-4C46-8690-FF2B8F9FC4F2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5517672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/>
              <a:t>Punkkien torjunta</a:t>
            </a:r>
          </a:p>
        </p:txBody>
      </p:sp>
      <p:sp>
        <p:nvSpPr>
          <p:cNvPr id="82954" name="Rectangle 10"/>
          <p:cNvSpPr>
            <a:spLocks noGrp="1" noChangeArrowheads="1"/>
          </p:cNvSpPr>
          <p:nvPr>
            <p:ph idx="1"/>
          </p:nvPr>
        </p:nvSpPr>
        <p:spPr>
          <a:xfrm>
            <a:off x="827089" y="1609548"/>
            <a:ext cx="3672904" cy="4392614"/>
          </a:xfrm>
          <a:noFill/>
          <a:ln/>
        </p:spPr>
        <p:txBody>
          <a:bodyPr>
            <a:normAutofit/>
          </a:bodyPr>
          <a:lstStyle/>
          <a:p>
            <a:r>
              <a:rPr lang="fi-FI" altLang="fi-FI" dirty="0"/>
              <a:t>S</a:t>
            </a:r>
            <a:r>
              <a:rPr lang="fi-FI" altLang="fi-FI" dirty="0" smtClean="0"/>
              <a:t>isäilman </a:t>
            </a:r>
            <a:r>
              <a:rPr lang="fi-FI" altLang="fi-FI" dirty="0"/>
              <a:t>kosteuden alentaminen ja lämpötilan </a:t>
            </a:r>
            <a:r>
              <a:rPr lang="fi-FI" altLang="fi-FI" dirty="0" smtClean="0"/>
              <a:t>laskeminen</a:t>
            </a:r>
            <a:endParaRPr lang="fi-FI" altLang="fi-FI" sz="1400" dirty="0"/>
          </a:p>
          <a:p>
            <a:r>
              <a:rPr lang="fi-FI" altLang="fi-FI" dirty="0"/>
              <a:t>S</a:t>
            </a:r>
            <a:r>
              <a:rPr lang="fi-FI" altLang="fi-FI" dirty="0" smtClean="0"/>
              <a:t>iivous </a:t>
            </a:r>
            <a:endParaRPr lang="fi-FI" altLang="fi-FI" dirty="0"/>
          </a:p>
          <a:p>
            <a:r>
              <a:rPr lang="fi-FI" altLang="fi-FI" dirty="0" smtClean="0"/>
              <a:t>K</a:t>
            </a:r>
            <a:r>
              <a:rPr lang="fi-FI" altLang="fi-FI" dirty="0" smtClean="0"/>
              <a:t>uumennuskäsittely</a:t>
            </a:r>
            <a:endParaRPr lang="fi-FI" altLang="fi-FI" dirty="0"/>
          </a:p>
          <a:p>
            <a:r>
              <a:rPr lang="fi-FI" altLang="fi-FI" dirty="0"/>
              <a:t>M</a:t>
            </a:r>
            <a:r>
              <a:rPr lang="fi-FI" altLang="fi-FI" dirty="0" smtClean="0"/>
              <a:t>yrkyttäminen (</a:t>
            </a:r>
            <a:r>
              <a:rPr lang="fi-FI" altLang="fi-FI" dirty="0" err="1"/>
              <a:t>bentsyylibentsoaatti</a:t>
            </a:r>
            <a:r>
              <a:rPr lang="fi-FI" altLang="fi-FI" dirty="0"/>
              <a:t>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5819599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F3D155A4-1DF5-445E-92F9-EC02199F37D7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82955" name="Picture 11" descr="PIC00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5724"/>
            <a:ext cx="3456384" cy="2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83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20272" y="5877272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77B456F-9ED9-41F7-85D6-F7EEBDAD0114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63600" y="585433"/>
            <a:ext cx="74882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i-FI" altLang="fi-FI" sz="2800" b="1" dirty="0" smtClean="0">
                <a:solidFill>
                  <a:schemeClr val="accent1"/>
                </a:solidFill>
                <a:latin typeface="+mj-lt"/>
              </a:rPr>
              <a:t>Punkki- ja allergeenialtistumiseen vaikuttavia tekijöitä</a:t>
            </a:r>
            <a:endParaRPr lang="fi-FI" altLang="fi-FI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886736" y="1700808"/>
            <a:ext cx="785018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Lämpötila, ilmankosteus, sisustus, siivoustekniikat muuttuneet</a:t>
            </a:r>
          </a:p>
          <a:p>
            <a:pPr algn="just" eaLnBrk="0" hangingPunct="0">
              <a:buClr>
                <a:schemeClr val="accent2"/>
              </a:buClr>
            </a:pPr>
            <a:r>
              <a:rPr lang="fi-FI" altLang="fi-FI" sz="2400" dirty="0" smtClean="0">
                <a:sym typeface="Wingdings" panose="05000000000000000000" pitchFamily="2" charset="2"/>
              </a:rPr>
              <a:t></a:t>
            </a:r>
            <a:r>
              <a:rPr lang="fi-FI" altLang="fi-FI" sz="2400" dirty="0" smtClean="0"/>
              <a:t> </a:t>
            </a:r>
            <a:r>
              <a:rPr lang="fi-FI" altLang="fi-FI" sz="2000" dirty="0"/>
              <a:t>olosuhteet otolliset </a:t>
            </a:r>
            <a:r>
              <a:rPr lang="fi-FI" altLang="fi-FI" sz="2000" dirty="0" smtClean="0"/>
              <a:t>punkeille</a:t>
            </a:r>
            <a:endParaRPr lang="fi-FI" altLang="fi-FI" dirty="0"/>
          </a:p>
          <a:p>
            <a:pPr algn="just" eaLnBrk="0" hangingPunct="0">
              <a:buClr>
                <a:schemeClr val="accent2"/>
              </a:buClr>
            </a:pPr>
            <a:endParaRPr lang="fi-FI" altLang="fi-FI" dirty="0"/>
          </a:p>
          <a:p>
            <a:pPr marL="342900" indent="-342900" algn="just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Ilmanvaihdossa tapahtuneet muutokset</a:t>
            </a:r>
          </a:p>
          <a:p>
            <a:pPr eaLnBrk="0" hangingPunct="0">
              <a:buClr>
                <a:schemeClr val="accent2"/>
              </a:buClr>
            </a:pPr>
            <a:r>
              <a:rPr lang="fi-FI" altLang="fi-FI" sz="2400" dirty="0" smtClean="0">
                <a:sym typeface="Wingdings" panose="05000000000000000000" pitchFamily="2" charset="2"/>
              </a:rPr>
              <a:t></a:t>
            </a:r>
            <a:r>
              <a:rPr lang="fi-FI" altLang="fi-FI" sz="2400" dirty="0" smtClean="0"/>
              <a:t> </a:t>
            </a:r>
            <a:r>
              <a:rPr lang="fi-FI" altLang="fi-FI" sz="2000" dirty="0"/>
              <a:t>ilmassa leijuvat hiukkaset lisääntyneet</a:t>
            </a:r>
          </a:p>
          <a:p>
            <a:pPr algn="just" eaLnBrk="0" hangingPunct="0">
              <a:buClr>
                <a:schemeClr val="accent2"/>
              </a:buClr>
            </a:pPr>
            <a:endParaRPr lang="fi-FI" altLang="fi-FI" sz="2000" dirty="0"/>
          </a:p>
          <a:p>
            <a:pPr marL="342900" indent="-342900" algn="just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Sisällä vietetty aika lisääntynyt</a:t>
            </a:r>
          </a:p>
          <a:p>
            <a:pPr marL="342900" indent="-342900" algn="just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altLang="fi-FI" sz="2400" dirty="0"/>
          </a:p>
          <a:p>
            <a:pPr marL="342900" indent="-342900" algn="just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Kosteusongelmat</a:t>
            </a:r>
          </a:p>
        </p:txBody>
      </p:sp>
    </p:spTree>
    <p:extLst>
      <p:ext uri="{BB962C8B-B14F-4D97-AF65-F5344CB8AC3E}">
        <p14:creationId xmlns:p14="http://schemas.microsoft.com/office/powerpoint/2010/main" val="12435247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 altLang="fi-FI" sz="2800" dirty="0"/>
              <a:t>Punkeilta suojautuminen</a:t>
            </a:r>
          </a:p>
        </p:txBody>
      </p:sp>
      <p:sp>
        <p:nvSpPr>
          <p:cNvPr id="83977" name="Rectangle 9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i-FI" altLang="fi-FI" dirty="0"/>
              <a:t>R</a:t>
            </a:r>
            <a:r>
              <a:rPr lang="fi-FI" altLang="fi-FI" dirty="0" smtClean="0"/>
              <a:t>iittävä </a:t>
            </a:r>
            <a:r>
              <a:rPr lang="fi-FI" altLang="fi-FI" dirty="0"/>
              <a:t>ilmanvaihto</a:t>
            </a:r>
          </a:p>
          <a:p>
            <a:endParaRPr lang="fi-FI" altLang="fi-FI" sz="1400" dirty="0"/>
          </a:p>
          <a:p>
            <a:r>
              <a:rPr lang="fi-FI" altLang="fi-FI" dirty="0"/>
              <a:t>P2 luokan hengityksensuojain</a:t>
            </a:r>
          </a:p>
          <a:p>
            <a:endParaRPr lang="fi-FI" altLang="fi-FI" sz="1400" dirty="0"/>
          </a:p>
          <a:p>
            <a:r>
              <a:rPr lang="fi-FI" altLang="fi-FI" dirty="0"/>
              <a:t>T</a:t>
            </a:r>
            <a:r>
              <a:rPr lang="fi-FI" altLang="fi-FI" dirty="0" smtClean="0"/>
              <a:t>yövaatteiden </a:t>
            </a:r>
            <a:r>
              <a:rPr lang="fi-FI" altLang="fi-FI" dirty="0"/>
              <a:t>käyttö ja niiden oikea säilytys ja huolto</a:t>
            </a:r>
          </a:p>
          <a:p>
            <a:pPr>
              <a:buFontTx/>
              <a:buNone/>
            </a:pPr>
            <a:r>
              <a:rPr lang="fi-FI" altLang="fi-FI" sz="1800" dirty="0"/>
              <a:t> </a:t>
            </a:r>
          </a:p>
          <a:p>
            <a:r>
              <a:rPr lang="fi-FI" altLang="fi-FI" dirty="0"/>
              <a:t>T</a:t>
            </a:r>
            <a:r>
              <a:rPr lang="fi-FI" altLang="fi-FI" dirty="0" smtClean="0"/>
              <a:t>yövaatteiden </a:t>
            </a:r>
            <a:r>
              <a:rPr lang="fi-FI" altLang="fi-FI" dirty="0"/>
              <a:t>pito -18 °C:ssa 2 vrk, jonka jälkeen imurointi, ravistelu tai pesu </a:t>
            </a:r>
          </a:p>
          <a:p>
            <a:endParaRPr lang="fi-FI" altLang="fi-FI" sz="1400" dirty="0"/>
          </a:p>
          <a:p>
            <a:r>
              <a:rPr lang="fi-FI" altLang="fi-FI" dirty="0"/>
              <a:t>P</a:t>
            </a:r>
            <a:r>
              <a:rPr lang="fi-FI" altLang="fi-FI" dirty="0" smtClean="0"/>
              <a:t>esu </a:t>
            </a:r>
            <a:r>
              <a:rPr lang="fi-FI" altLang="fi-FI" dirty="0"/>
              <a:t>+60 °C:ssa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6021389"/>
            <a:ext cx="1799091" cy="365125"/>
          </a:xfrm>
        </p:spPr>
        <p:txBody>
          <a:bodyPr/>
          <a:lstStyle/>
          <a:p>
            <a:pPr algn="r"/>
            <a:r>
              <a:rPr lang="en-GB" altLang="fi-FI"/>
              <a:t>Työterveyslaitos, Kuopio / Sirpa Pennanen  </a:t>
            </a:r>
            <a:fld id="{0E2FD166-2F84-45B9-BBF8-B7F92CC86E8F}" type="datetime1">
              <a:rPr lang="fi-FI" altLang="fi-FI"/>
              <a:pPr algn="r"/>
              <a:t>16.6.2016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1885783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 altLang="fi-FI" sz="2800" dirty="0" smtClean="0"/>
              <a:t>Suosituksia 1/2</a:t>
            </a:r>
            <a:endParaRPr lang="fi-FI" altLang="fi-FI" sz="2800" dirty="0"/>
          </a:p>
        </p:txBody>
      </p:sp>
      <p:sp>
        <p:nvSpPr>
          <p:cNvPr id="85001" name="Rectangle 9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fi-FI" altLang="fi-FI" dirty="0"/>
              <a:t>P</a:t>
            </a:r>
            <a:r>
              <a:rPr lang="fi-FI" altLang="fi-FI" dirty="0" smtClean="0"/>
              <a:t>unkkinäytteet </a:t>
            </a:r>
            <a:r>
              <a:rPr lang="fi-FI" altLang="fi-FI" dirty="0"/>
              <a:t>kannattaa ottaa </a:t>
            </a:r>
            <a:r>
              <a:rPr lang="fi-FI" altLang="fi-FI" dirty="0" smtClean="0"/>
              <a:t>runsaimpana </a:t>
            </a:r>
            <a:r>
              <a:rPr lang="fi-FI" altLang="fi-FI" dirty="0"/>
              <a:t>punkkiaikana, jolloin saadaan kuva pahimmasta altistustilanteessa</a:t>
            </a:r>
          </a:p>
          <a:p>
            <a:pPr lvl="1"/>
            <a:r>
              <a:rPr lang="fi-FI" altLang="fi-FI" dirty="0"/>
              <a:t>kesä-elokuussa: koti, sisätyöpaikka</a:t>
            </a:r>
          </a:p>
          <a:p>
            <a:pPr lvl="1"/>
            <a:r>
              <a:rPr lang="fi-FI" altLang="fi-FI" dirty="0"/>
              <a:t>eläintila: syys-helmikuussa</a:t>
            </a:r>
          </a:p>
          <a:p>
            <a:pPr lvl="1"/>
            <a:endParaRPr lang="fi-FI" altLang="fi-FI" sz="1500" dirty="0"/>
          </a:p>
          <a:p>
            <a:r>
              <a:rPr lang="fi-FI" altLang="fi-FI" dirty="0"/>
              <a:t>P</a:t>
            </a:r>
            <a:r>
              <a:rPr lang="fi-FI" altLang="fi-FI" dirty="0" smtClean="0"/>
              <a:t>unkkipopulaation </a:t>
            </a:r>
            <a:r>
              <a:rPr lang="fi-FI" altLang="fi-FI" dirty="0"/>
              <a:t>kasvuedellytyksiä voidaan heikentää </a:t>
            </a:r>
          </a:p>
          <a:p>
            <a:pPr lvl="1"/>
            <a:r>
              <a:rPr lang="fi-FI" altLang="fi-FI" dirty="0"/>
              <a:t>huolehtimalla yleisestä siisteydestä</a:t>
            </a:r>
          </a:p>
          <a:p>
            <a:pPr lvl="1"/>
            <a:r>
              <a:rPr lang="fi-FI" altLang="fi-FI" dirty="0"/>
              <a:t>huolehtimalla ettei pinnoille pääsisi kertymään pölyä ja roskaa ja ettei siivouksessa käytettävä vesi jää pinnoille seisomaan ja imeytymään rakenteisiin</a:t>
            </a:r>
          </a:p>
          <a:p>
            <a:pPr lvl="1"/>
            <a:r>
              <a:rPr lang="fi-FI" altLang="fi-FI" dirty="0"/>
              <a:t>torjumalla kosteutta riittävällä ilmanvaihdolla ja kuivikkeiden käytöllä</a:t>
            </a:r>
          </a:p>
          <a:p>
            <a:pPr lvl="1"/>
            <a:r>
              <a:rPr lang="fi-FI" altLang="fi-FI" dirty="0"/>
              <a:t>huolehtimalla kosteusvaurioiden korjauksesta toimistotyyppisessä työympäristössä</a:t>
            </a:r>
          </a:p>
          <a:p>
            <a:pPr lvl="1">
              <a:buFontTx/>
              <a:buNone/>
            </a:pPr>
            <a:endParaRPr lang="fi-FI" alt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021389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B4F0B78F-1105-48D0-9CA8-3CEE536B68B8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6669030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 altLang="fi-FI" sz="2800" dirty="0" smtClean="0"/>
              <a:t>Suosituksia 2/2</a:t>
            </a:r>
            <a:endParaRPr lang="fi-FI" altLang="fi-FI" sz="2800" dirty="0"/>
          </a:p>
        </p:txBody>
      </p:sp>
      <p:sp>
        <p:nvSpPr>
          <p:cNvPr id="8602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39552" y="1607511"/>
            <a:ext cx="4392984" cy="4392613"/>
          </a:xfrm>
          <a:noFill/>
          <a:ln/>
        </p:spPr>
        <p:txBody>
          <a:bodyPr>
            <a:normAutofit lnSpcReduction="10000"/>
          </a:bodyPr>
          <a:lstStyle/>
          <a:p>
            <a:pPr marL="0" lvl="1" indent="0">
              <a:lnSpc>
                <a:spcPct val="90000"/>
              </a:lnSpc>
              <a:buFontTx/>
              <a:buNone/>
            </a:pPr>
            <a:r>
              <a:rPr lang="fi-FI" altLang="fi-FI" dirty="0" smtClean="0"/>
              <a:t>Työskenneltäessä työympäristössä, jossa esiintyy </a:t>
            </a:r>
            <a:r>
              <a:rPr lang="fi-FI" altLang="fi-FI" dirty="0"/>
              <a:t>sisätilojen </a:t>
            </a:r>
            <a:r>
              <a:rPr lang="fi-FI" altLang="fi-FI" dirty="0" smtClean="0"/>
              <a:t>punkkeja: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fi-FI" altLang="fi-FI" sz="1200" dirty="0"/>
          </a:p>
          <a:p>
            <a:pPr lvl="1">
              <a:lnSpc>
                <a:spcPct val="90000"/>
              </a:lnSpc>
            </a:pPr>
            <a:r>
              <a:rPr lang="fi-FI" altLang="fi-FI" dirty="0"/>
              <a:t>tulee käyttää työvaatetusta, työvaatteet säilytettävä työpaikalla</a:t>
            </a:r>
          </a:p>
          <a:p>
            <a:pPr lvl="1">
              <a:lnSpc>
                <a:spcPct val="90000"/>
              </a:lnSpc>
            </a:pPr>
            <a:endParaRPr lang="fi-FI" altLang="fi-FI" sz="900" dirty="0"/>
          </a:p>
          <a:p>
            <a:pPr lvl="1">
              <a:lnSpc>
                <a:spcPct val="90000"/>
              </a:lnSpc>
            </a:pPr>
            <a:r>
              <a:rPr lang="fi-FI" altLang="fi-FI" dirty="0"/>
              <a:t>työvaatteiden pesu +60 </a:t>
            </a:r>
            <a:r>
              <a:rPr lang="fi-FI" altLang="fi-FI" baseline="30000" dirty="0" err="1"/>
              <a:t>o</a:t>
            </a:r>
            <a:r>
              <a:rPr lang="fi-FI" altLang="fi-FI" dirty="0" err="1"/>
              <a:t>C:ssa</a:t>
            </a:r>
            <a:r>
              <a:rPr lang="fi-FI" altLang="fi-FI" dirty="0"/>
              <a:t>, tuuletus talvella – 18 </a:t>
            </a:r>
            <a:r>
              <a:rPr lang="fi-FI" altLang="fi-FI" baseline="30000" dirty="0" err="1"/>
              <a:t>o</a:t>
            </a:r>
            <a:r>
              <a:rPr lang="fi-FI" altLang="fi-FI" dirty="0" err="1"/>
              <a:t>C</a:t>
            </a:r>
            <a:r>
              <a:rPr lang="fi-FI" altLang="fi-FI" dirty="0"/>
              <a:t>/vrk ja kuolleiden punkkien poisto pesulla</a:t>
            </a:r>
          </a:p>
          <a:p>
            <a:pPr lvl="1">
              <a:lnSpc>
                <a:spcPct val="90000"/>
              </a:lnSpc>
            </a:pPr>
            <a:endParaRPr lang="fi-FI" altLang="fi-FI" sz="900" dirty="0"/>
          </a:p>
          <a:p>
            <a:pPr lvl="1">
              <a:lnSpc>
                <a:spcPct val="90000"/>
              </a:lnSpc>
            </a:pPr>
            <a:r>
              <a:rPr lang="fi-FI" altLang="fi-FI" dirty="0"/>
              <a:t>pölyisissä työvaiheissa hengityksensuojainten käyttö</a:t>
            </a:r>
          </a:p>
          <a:p>
            <a:pPr lvl="1">
              <a:lnSpc>
                <a:spcPct val="90000"/>
              </a:lnSpc>
            </a:pPr>
            <a:endParaRPr lang="fi-FI" altLang="fi-FI" sz="900" dirty="0"/>
          </a:p>
          <a:p>
            <a:pPr lvl="1">
              <a:lnSpc>
                <a:spcPct val="90000"/>
              </a:lnSpc>
            </a:pPr>
            <a:r>
              <a:rPr lang="fi-FI" altLang="fi-FI" dirty="0"/>
              <a:t>määräaikaistarkastuksissa tulisi todeta mahdollinen punkkialtistuminen ja/tai – herkistyminen, jotta päästäisiin ajoissa torjuntatoimenpiteisiin työpaikalla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5817561"/>
            <a:ext cx="1799091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EDCB2E79-5284-43AF-81E1-44F1CC087CCC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pic>
        <p:nvPicPr>
          <p:cNvPr id="86027" name="Picture 11" descr="punk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7511"/>
            <a:ext cx="34976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50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76256" y="6025994"/>
            <a:ext cx="2016472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4257F645-ED1A-4263-8F6E-F30ADAA03B00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53108"/>
            <a:ext cx="7772400" cy="863600"/>
          </a:xfrm>
        </p:spPr>
        <p:txBody>
          <a:bodyPr/>
          <a:lstStyle/>
          <a:p>
            <a:r>
              <a:rPr lang="fi-FI" altLang="fi-FI" sz="2800" dirty="0"/>
              <a:t>Punkit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562" y="1436167"/>
            <a:ext cx="8207375" cy="4754562"/>
          </a:xfrm>
        </p:spPr>
        <p:txBody>
          <a:bodyPr/>
          <a:lstStyle/>
          <a:p>
            <a:r>
              <a:rPr lang="fi-FI" altLang="fi-FI" sz="2300" dirty="0"/>
              <a:t>M</a:t>
            </a:r>
            <a:r>
              <a:rPr lang="fi-FI" altLang="fi-FI" sz="2300" dirty="0" smtClean="0"/>
              <a:t>aailmasta </a:t>
            </a:r>
            <a:r>
              <a:rPr lang="fi-FI" altLang="fi-FI" sz="2300" dirty="0"/>
              <a:t>tunnetaan noin 30 000 lajia</a:t>
            </a:r>
          </a:p>
          <a:p>
            <a:endParaRPr lang="fi-FI" altLang="fi-FI" sz="1000" dirty="0"/>
          </a:p>
          <a:p>
            <a:r>
              <a:rPr lang="fi-FI" altLang="fi-FI" sz="2300" dirty="0"/>
              <a:t>V</a:t>
            </a:r>
            <a:r>
              <a:rPr lang="fi-FI" altLang="fi-FI" sz="2300" dirty="0" smtClean="0"/>
              <a:t>erenimijät</a:t>
            </a:r>
            <a:endParaRPr lang="fi-FI" altLang="fi-FI" sz="2300" dirty="0"/>
          </a:p>
          <a:p>
            <a:pPr lvl="1"/>
            <a:r>
              <a:rPr lang="fi-FI" altLang="fi-FI" sz="2300" dirty="0"/>
              <a:t>puutiainen</a:t>
            </a:r>
          </a:p>
          <a:p>
            <a:pPr lvl="1"/>
            <a:r>
              <a:rPr lang="fi-FI" altLang="fi-FI" sz="2300" dirty="0"/>
              <a:t>kanapunkit</a:t>
            </a:r>
          </a:p>
          <a:p>
            <a:pPr lvl="1"/>
            <a:r>
              <a:rPr lang="fi-FI" altLang="fi-FI" sz="2300" dirty="0"/>
              <a:t>syyhypunkki</a:t>
            </a:r>
          </a:p>
          <a:p>
            <a:pPr lvl="1"/>
            <a:r>
              <a:rPr lang="fi-FI" altLang="fi-FI" sz="2300" dirty="0"/>
              <a:t>karvatuppipunkki</a:t>
            </a:r>
          </a:p>
          <a:p>
            <a:pPr lvl="3"/>
            <a:endParaRPr lang="fi-FI" altLang="fi-FI" sz="1000" dirty="0"/>
          </a:p>
          <a:p>
            <a:r>
              <a:rPr lang="fi-FI" altLang="fi-FI" sz="2300" dirty="0"/>
              <a:t>M</a:t>
            </a:r>
            <a:r>
              <a:rPr lang="fi-FI" altLang="fi-FI" sz="2300" dirty="0" smtClean="0"/>
              <a:t>uut</a:t>
            </a:r>
            <a:endParaRPr lang="fi-FI" altLang="fi-FI" sz="2300" dirty="0"/>
          </a:p>
          <a:p>
            <a:pPr lvl="1"/>
            <a:r>
              <a:rPr lang="fi-FI" altLang="fi-FI" sz="2300" dirty="0"/>
              <a:t>huonepölypunkit</a:t>
            </a:r>
          </a:p>
          <a:p>
            <a:pPr lvl="1"/>
            <a:r>
              <a:rPr lang="fi-FI" altLang="fi-FI" sz="2300" dirty="0"/>
              <a:t>varastopunkit </a:t>
            </a:r>
          </a:p>
          <a:p>
            <a:pPr lvl="1"/>
            <a:r>
              <a:rPr lang="fi-FI" altLang="fi-FI" sz="2300" dirty="0"/>
              <a:t>petopunkit</a:t>
            </a:r>
          </a:p>
        </p:txBody>
      </p:sp>
      <p:pic>
        <p:nvPicPr>
          <p:cNvPr id="135172" name="Picture 4" descr="MPsarcop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304006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658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fi-FI"/>
              <a:t>Työterveyslaitos, Kuopio / Sirpa Pennanen  </a:t>
            </a:r>
            <a:fld id="{431CEC30-CF2A-42F9-AF05-A36159A158B7}" type="datetime1">
              <a:rPr lang="fi-FI" altLang="fi-FI"/>
              <a:pPr/>
              <a:t>16.6.2016</a:t>
            </a:fld>
            <a:endParaRPr lang="en-GB" altLang="fi-FI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23528" y="511250"/>
            <a:ext cx="293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fi-FI" sz="3200" b="1" dirty="0" err="1">
                <a:solidFill>
                  <a:schemeClr val="accent1"/>
                </a:solidFill>
              </a:rPr>
              <a:t>Punkkilajistoa</a:t>
            </a:r>
            <a:endParaRPr lang="en-GB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28600" y="1628775"/>
            <a:ext cx="62880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/>
              <a:t>Varastopunkkeja</a:t>
            </a:r>
            <a:r>
              <a:rPr lang="en-GB" altLang="fi-FI" sz="2000" dirty="0"/>
              <a:t>:</a:t>
            </a:r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/>
              <a:t>jauhopunkki</a:t>
            </a:r>
            <a:r>
              <a:rPr lang="en-GB" altLang="fi-FI" sz="2000" dirty="0"/>
              <a:t> </a:t>
            </a:r>
            <a:r>
              <a:rPr lang="en-GB" altLang="fi-FI" sz="2000" i="1" dirty="0" err="1"/>
              <a:t>Acarus</a:t>
            </a:r>
            <a:r>
              <a:rPr lang="en-GB" altLang="fi-FI" sz="2000" i="1" dirty="0"/>
              <a:t> </a:t>
            </a:r>
            <a:r>
              <a:rPr lang="en-GB" altLang="fi-FI" sz="2000" i="1" dirty="0" err="1"/>
              <a:t>siro</a:t>
            </a:r>
            <a:endParaRPr lang="en-GB" altLang="fi-FI" sz="2000" dirty="0"/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/>
              <a:t>jyväpunkki</a:t>
            </a:r>
            <a:r>
              <a:rPr lang="en-GB" altLang="fi-FI" sz="2000" dirty="0"/>
              <a:t> </a:t>
            </a:r>
            <a:r>
              <a:rPr lang="en-GB" altLang="fi-FI" sz="2000" i="1" dirty="0" err="1"/>
              <a:t>Lepidoglyphus</a:t>
            </a:r>
            <a:r>
              <a:rPr lang="en-GB" altLang="fi-FI" sz="2000" i="1" dirty="0"/>
              <a:t> destructor</a:t>
            </a:r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/>
              <a:t>kotipunkki</a:t>
            </a:r>
            <a:r>
              <a:rPr lang="en-GB" altLang="fi-FI" sz="2000" dirty="0"/>
              <a:t> </a:t>
            </a:r>
            <a:r>
              <a:rPr lang="en-GB" altLang="fi-FI" sz="2000" i="1" dirty="0" err="1"/>
              <a:t>Glycyphagus</a:t>
            </a:r>
            <a:r>
              <a:rPr lang="en-GB" altLang="fi-FI" sz="2000" i="1" dirty="0"/>
              <a:t> </a:t>
            </a:r>
            <a:r>
              <a:rPr lang="en-GB" altLang="fi-FI" sz="2000" i="1" dirty="0" err="1"/>
              <a:t>domesticus</a:t>
            </a:r>
            <a:endParaRPr lang="en-GB" altLang="fi-FI" sz="2000" dirty="0"/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i="1" dirty="0" err="1"/>
              <a:t>Tyrophagus</a:t>
            </a:r>
            <a:r>
              <a:rPr lang="en-GB" altLang="fi-FI" sz="2000" i="1" dirty="0"/>
              <a:t> </a:t>
            </a:r>
            <a:r>
              <a:rPr lang="en-GB" altLang="fi-FI" sz="2000" i="1" dirty="0" err="1"/>
              <a:t>putrescentiae</a:t>
            </a:r>
            <a:endParaRPr lang="en-GB" altLang="fi-FI" sz="2000" i="1" dirty="0"/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i="1" dirty="0" err="1"/>
              <a:t>Cheyletus</a:t>
            </a:r>
            <a:r>
              <a:rPr lang="en-GB" altLang="fi-FI" sz="2000" i="1" dirty="0"/>
              <a:t> </a:t>
            </a:r>
            <a:r>
              <a:rPr lang="en-GB" altLang="fi-FI" sz="2000" i="1" dirty="0" err="1"/>
              <a:t>eruditus</a:t>
            </a:r>
            <a:endParaRPr lang="en-GB" altLang="fi-FI" sz="2000" i="1" dirty="0"/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i="1" dirty="0" err="1"/>
              <a:t>Tydeus</a:t>
            </a:r>
            <a:r>
              <a:rPr lang="en-GB" altLang="fi-FI" sz="2000" dirty="0"/>
              <a:t> sp.</a:t>
            </a:r>
          </a:p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i="1" dirty="0" err="1"/>
              <a:t>Tarsonemus</a:t>
            </a:r>
            <a:r>
              <a:rPr lang="en-GB" altLang="fi-FI" sz="2000" dirty="0"/>
              <a:t> sp.</a:t>
            </a: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6877050" y="2924175"/>
          <a:ext cx="14716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icture" r:id="rId3" imgW="5124960" imgH="7696800" progId="Word.Picture.8">
                  <p:embed/>
                </p:oleObj>
              </mc:Choice>
              <mc:Fallback>
                <p:oleObj name="Picture" r:id="rId3" imgW="5124960" imgH="7696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924175"/>
                        <a:ext cx="14716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74625" y="1213260"/>
            <a:ext cx="792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/>
              <a:t>Huonepölypunkit</a:t>
            </a:r>
            <a:r>
              <a:rPr lang="en-GB" altLang="fi-FI" sz="2000" dirty="0"/>
              <a:t>: </a:t>
            </a:r>
            <a:r>
              <a:rPr lang="en-GB" altLang="fi-FI" sz="2000" i="1" dirty="0" err="1"/>
              <a:t>Dermatophagoides</a:t>
            </a:r>
            <a:r>
              <a:rPr lang="en-GB" altLang="fi-FI" sz="2000" dirty="0"/>
              <a:t>, </a:t>
            </a:r>
            <a:r>
              <a:rPr lang="en-GB" altLang="fi-FI" sz="2000" i="1" dirty="0" err="1"/>
              <a:t>Euroglyphus</a:t>
            </a:r>
            <a:endParaRPr lang="en-GB" altLang="fi-FI" sz="2000" i="1" dirty="0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4932363" y="3860800"/>
          <a:ext cx="15017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5" imgW="4820400" imgH="7569360" progId="Word.Document.8">
                  <p:embed/>
                </p:oleObj>
              </mc:Choice>
              <mc:Fallback>
                <p:oleObj name="Document" r:id="rId5" imgW="4820400" imgH="7569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860800"/>
                        <a:ext cx="15017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2987675" y="4221163"/>
          <a:ext cx="114776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7" imgW="4972680" imgH="7811280" progId="Word.Document.8">
                  <p:embed/>
                </p:oleObj>
              </mc:Choice>
              <mc:Fallback>
                <p:oleObj name="Document" r:id="rId7" imgW="4972680" imgH="7811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21163"/>
                        <a:ext cx="1147763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468313" y="5229225"/>
          <a:ext cx="11445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9" imgW="5848920" imgH="6618240" progId="Word.Document.8">
                  <p:embed/>
                </p:oleObj>
              </mc:Choice>
              <mc:Fallback>
                <p:oleObj name="Document" r:id="rId9" imgW="5848920" imgH="6618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29225"/>
                        <a:ext cx="11445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7380288" y="1087438"/>
          <a:ext cx="15494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11" imgW="6020280" imgH="5514120" progId="Word.Document.8">
                  <p:embed/>
                </p:oleObj>
              </mc:Choice>
              <mc:Fallback>
                <p:oleObj name="Document" r:id="rId11" imgW="6020280" imgH="5514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087438"/>
                        <a:ext cx="15494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803494" y="4221162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1979712" y="3694070"/>
            <a:ext cx="1115120" cy="471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3067758" y="3450431"/>
            <a:ext cx="1944687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4969669" y="2859880"/>
            <a:ext cx="17272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7811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92280" y="6016271"/>
            <a:ext cx="1800448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250DE70E-4BCE-4AA7-94D2-165800C7250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44450"/>
            <a:ext cx="7769225" cy="1143000"/>
          </a:xfrm>
        </p:spPr>
        <p:txBody>
          <a:bodyPr/>
          <a:lstStyle/>
          <a:p>
            <a:r>
              <a:rPr lang="fi-FI" altLang="fi-FI" sz="2800" dirty="0"/>
              <a:t>Sisätilojen punkit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61117"/>
            <a:ext cx="8353425" cy="4464050"/>
          </a:xfrm>
        </p:spPr>
        <p:txBody>
          <a:bodyPr/>
          <a:lstStyle/>
          <a:p>
            <a:r>
              <a:rPr lang="fi-FI" altLang="fi-FI" sz="2200" dirty="0"/>
              <a:t>A</a:t>
            </a:r>
            <a:r>
              <a:rPr lang="fi-FI" altLang="fi-FI" sz="2200" dirty="0" smtClean="0"/>
              <a:t>lle </a:t>
            </a:r>
            <a:r>
              <a:rPr lang="fi-FI" altLang="fi-FI" sz="2200" dirty="0"/>
              <a:t>2 mm:n pituisia hämähäkkieläimiä</a:t>
            </a:r>
          </a:p>
          <a:p>
            <a:endParaRPr lang="fi-FI" altLang="fi-FI" sz="1200" dirty="0"/>
          </a:p>
          <a:p>
            <a:r>
              <a:rPr lang="fi-FI" altLang="fi-FI" sz="2200" dirty="0"/>
              <a:t>Y</a:t>
            </a:r>
            <a:r>
              <a:rPr lang="fi-FI" altLang="fi-FI" sz="2200" dirty="0" smtClean="0"/>
              <a:t>leensä </a:t>
            </a:r>
            <a:r>
              <a:rPr lang="fi-FI" altLang="fi-FI" sz="2200" dirty="0"/>
              <a:t>värittömiä tai vaaleita</a:t>
            </a:r>
          </a:p>
          <a:p>
            <a:endParaRPr lang="fi-FI" altLang="fi-FI" sz="1200" dirty="0"/>
          </a:p>
          <a:p>
            <a:r>
              <a:rPr lang="fi-FI" altLang="fi-FI" sz="2200" dirty="0"/>
              <a:t>K</a:t>
            </a:r>
            <a:r>
              <a:rPr lang="fi-FI" altLang="fi-FI" sz="2200" dirty="0" smtClean="0"/>
              <a:t>osteat </a:t>
            </a:r>
            <a:r>
              <a:rPr lang="fi-FI" altLang="fi-FI" sz="2200" dirty="0"/>
              <a:t>ja lämpimät olosuhteet ( rh &gt; 50 %, </a:t>
            </a:r>
            <a:r>
              <a:rPr lang="fi-FI" altLang="fi-FI" sz="2200" dirty="0" err="1"/>
              <a:t>lt</a:t>
            </a:r>
            <a:r>
              <a:rPr lang="fi-FI" altLang="fi-FI" sz="2200" dirty="0"/>
              <a:t> &gt; 25 </a:t>
            </a:r>
            <a:r>
              <a:rPr lang="fi-FI" altLang="fi-FI" sz="2200" baseline="30000" dirty="0" err="1"/>
              <a:t>o</a:t>
            </a:r>
            <a:r>
              <a:rPr lang="fi-FI" altLang="fi-FI" sz="2200" dirty="0" err="1"/>
              <a:t>C</a:t>
            </a:r>
            <a:r>
              <a:rPr lang="fi-FI" altLang="fi-FI" sz="2200" dirty="0"/>
              <a:t>)</a:t>
            </a:r>
          </a:p>
          <a:p>
            <a:endParaRPr lang="fi-FI" altLang="fi-FI" sz="1000" dirty="0"/>
          </a:p>
          <a:p>
            <a:r>
              <a:rPr lang="fi-FI" altLang="fi-FI" sz="2200" dirty="0"/>
              <a:t>K</a:t>
            </a:r>
            <a:r>
              <a:rPr lang="fi-FI" altLang="fi-FI" sz="2200" dirty="0" smtClean="0"/>
              <a:t>odeissa</a:t>
            </a:r>
            <a:r>
              <a:rPr lang="fi-FI" altLang="fi-FI" sz="2200" dirty="0"/>
              <a:t>: vuode, matot, topatut huonekalut</a:t>
            </a:r>
          </a:p>
          <a:p>
            <a:endParaRPr lang="fi-FI" altLang="fi-FI" sz="1000" dirty="0"/>
          </a:p>
          <a:p>
            <a:r>
              <a:rPr lang="fi-FI" altLang="fi-FI" sz="2200" dirty="0"/>
              <a:t>E</a:t>
            </a:r>
            <a:r>
              <a:rPr lang="fi-FI" altLang="fi-FI" sz="2200" dirty="0" smtClean="0"/>
              <a:t>lintarvikeliikkeet</a:t>
            </a:r>
            <a:r>
              <a:rPr lang="fi-FI" altLang="fi-FI" sz="2200" dirty="0"/>
              <a:t>, toimistot, varastot, eläintilat</a:t>
            </a:r>
          </a:p>
          <a:p>
            <a:endParaRPr lang="fi-FI" altLang="fi-FI" sz="1000" dirty="0"/>
          </a:p>
          <a:p>
            <a:r>
              <a:rPr lang="fi-FI" altLang="fi-FI" sz="2200" dirty="0"/>
              <a:t>S</a:t>
            </a:r>
            <a:r>
              <a:rPr lang="fi-FI" altLang="fi-FI" sz="2200" dirty="0" smtClean="0"/>
              <a:t>isätiloista </a:t>
            </a:r>
            <a:r>
              <a:rPr lang="fi-FI" altLang="fi-FI" sz="2200" dirty="0"/>
              <a:t>tavattu noin 140 eri lajia</a:t>
            </a:r>
          </a:p>
          <a:p>
            <a:endParaRPr lang="fi-FI" altLang="fi-FI" sz="1000" dirty="0"/>
          </a:p>
          <a:p>
            <a:r>
              <a:rPr lang="fi-FI" altLang="fi-FI" sz="2200" dirty="0"/>
              <a:t>R</a:t>
            </a:r>
            <a:r>
              <a:rPr lang="fi-FI" altLang="fi-FI" sz="2200" dirty="0" smtClean="0"/>
              <a:t>avinto</a:t>
            </a:r>
            <a:r>
              <a:rPr lang="fi-FI" altLang="fi-FI" sz="2200" dirty="0"/>
              <a:t>: hilse, ruokatavarat, mikrobit, sienirihmasto, toiset punkit, vilja </a:t>
            </a:r>
          </a:p>
        </p:txBody>
      </p:sp>
    </p:spTree>
    <p:extLst>
      <p:ext uri="{BB962C8B-B14F-4D97-AF65-F5344CB8AC3E}">
        <p14:creationId xmlns:p14="http://schemas.microsoft.com/office/powerpoint/2010/main" val="22664817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293447" y="5997576"/>
            <a:ext cx="1512416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BE327608-53C1-420C-965A-5444954F4B6E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457200" y="1196975"/>
            <a:ext cx="8461375" cy="4859338"/>
            <a:chOff x="288" y="754"/>
            <a:chExt cx="5330" cy="3061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2544" y="1307"/>
              <a:ext cx="186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285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285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285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285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GB" altLang="fi-FI" sz="2000" dirty="0" err="1">
                  <a:latin typeface="Verdana" panose="020B0604030504040204" pitchFamily="34" charset="0"/>
                </a:rPr>
                <a:t>Hypopus</a:t>
              </a:r>
              <a:endParaRPr lang="en-GB" altLang="fi-FI" sz="2000" dirty="0">
                <a:latin typeface="Verdana" panose="020B0604030504040204" pitchFamily="34" charset="0"/>
              </a:endParaRP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 smtClean="0">
                  <a:latin typeface="Verdana" panose="020B0604030504040204" pitchFamily="34" charset="0"/>
                </a:rPr>
                <a:t>liikkuva</a:t>
              </a:r>
              <a:r>
                <a:rPr lang="en-GB" altLang="fi-FI" sz="2000" dirty="0" smtClean="0">
                  <a:latin typeface="Comic Sans MS" panose="030F0702030302020204" pitchFamily="66" charset="0"/>
                </a:rPr>
                <a:t> </a:t>
              </a:r>
              <a:r>
                <a:rPr lang="en-GB" altLang="fi-FI" sz="2000" dirty="0">
                  <a:latin typeface="Comic Sans MS" panose="030F0702030302020204" pitchFamily="66" charset="0"/>
                </a:rPr>
                <a:t>(</a:t>
              </a:r>
              <a:r>
                <a:rPr lang="en-GB" altLang="fi-FI" sz="2000" dirty="0" err="1">
                  <a:latin typeface="Verdana" panose="020B0604030504040204" pitchFamily="34" charset="0"/>
                </a:rPr>
                <a:t>Acaridae</a:t>
              </a:r>
              <a:r>
                <a:rPr lang="en-GB" altLang="fi-FI" sz="2000" dirty="0">
                  <a:latin typeface="Comic Sans MS" panose="030F0702030302020204" pitchFamily="66" charset="0"/>
                </a:rPr>
                <a:t>)</a:t>
              </a: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 smtClean="0">
                  <a:latin typeface="Verdana" panose="020B0604030504040204" pitchFamily="34" charset="0"/>
                </a:rPr>
                <a:t>inertti</a:t>
              </a:r>
              <a:r>
                <a:rPr lang="en-GB" altLang="fi-FI" sz="2000" dirty="0" smtClean="0">
                  <a:latin typeface="Comic Sans MS" panose="030F0702030302020204" pitchFamily="66" charset="0"/>
                </a:rPr>
                <a:t> </a:t>
              </a:r>
              <a:r>
                <a:rPr lang="en-GB" altLang="fi-FI" sz="2000" dirty="0">
                  <a:latin typeface="Comic Sans MS" panose="030F0702030302020204" pitchFamily="66" charset="0"/>
                </a:rPr>
                <a:t>(</a:t>
              </a:r>
              <a:r>
                <a:rPr lang="en-GB" altLang="fi-FI" sz="2000" dirty="0" err="1">
                  <a:latin typeface="Verdana" panose="020B0604030504040204" pitchFamily="34" charset="0"/>
                </a:rPr>
                <a:t>Acaridae</a:t>
              </a:r>
              <a:r>
                <a:rPr lang="en-GB" altLang="fi-FI" sz="2000" dirty="0">
                  <a:latin typeface="Comic Sans MS" panose="030F0702030302020204" pitchFamily="66" charset="0"/>
                </a:rPr>
                <a:t> </a:t>
              </a:r>
              <a:r>
                <a:rPr lang="en-GB" altLang="fi-FI" sz="2000" dirty="0">
                  <a:latin typeface="Verdana" panose="020B0604030504040204" pitchFamily="34" charset="0"/>
                </a:rPr>
                <a:t>ja</a:t>
              </a: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>
                  <a:latin typeface="Verdana" panose="020B0604030504040204" pitchFamily="34" charset="0"/>
                </a:rPr>
                <a:t>g</a:t>
              </a:r>
              <a:r>
                <a:rPr lang="en-GB" altLang="fi-FI" sz="2000" dirty="0" err="1" smtClean="0">
                  <a:latin typeface="Verdana" panose="020B0604030504040204" pitchFamily="34" charset="0"/>
                </a:rPr>
                <a:t>lycyphagidae</a:t>
              </a:r>
              <a:r>
                <a:rPr lang="en-GB" altLang="fi-FI" sz="2000" dirty="0">
                  <a:latin typeface="Comic Sans MS" panose="030F0702030302020204" pitchFamily="66" charset="0"/>
                </a:rPr>
                <a:t>)</a:t>
              </a:r>
              <a:endParaRPr lang="en-GB" altLang="fi-FI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297" y="2631"/>
              <a:ext cx="125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381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381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381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381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381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GB" altLang="fi-FI" dirty="0" err="1">
                  <a:latin typeface="Verdana" panose="020B0604030504040204" pitchFamily="34" charset="0"/>
                </a:rPr>
                <a:t>Nymfi</a:t>
              </a:r>
              <a:endParaRPr lang="en-GB" altLang="fi-FI" dirty="0">
                <a:latin typeface="Verdana" panose="020B0604030504040204" pitchFamily="34" charset="0"/>
              </a:endParaRP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 smtClean="0">
                  <a:latin typeface="Verdana" panose="020B0604030504040204" pitchFamily="34" charset="0"/>
                </a:rPr>
                <a:t>protonymfi</a:t>
              </a:r>
              <a:endParaRPr lang="en-GB" altLang="fi-FI" sz="2000" dirty="0">
                <a:latin typeface="Verdana" panose="020B0604030504040204" pitchFamily="34" charset="0"/>
              </a:endParaRP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 smtClean="0">
                  <a:latin typeface="Verdana" panose="020B0604030504040204" pitchFamily="34" charset="0"/>
                </a:rPr>
                <a:t>deutonymfi</a:t>
              </a:r>
              <a:endParaRPr lang="en-GB" altLang="fi-FI" sz="2000" dirty="0">
                <a:latin typeface="Verdana" panose="020B0604030504040204" pitchFamily="34" charset="0"/>
              </a:endParaRPr>
            </a:p>
            <a:p>
              <a:pPr marL="342900" indent="-342900"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altLang="fi-FI" sz="2000" dirty="0" err="1" smtClean="0">
                  <a:latin typeface="Verdana" panose="020B0604030504040204" pitchFamily="34" charset="0"/>
                </a:rPr>
                <a:t>tritonymfi</a:t>
              </a:r>
              <a:endParaRPr lang="en-GB" altLang="fi-FI" sz="2000" dirty="0">
                <a:latin typeface="Verdana" panose="020B0604030504040204" pitchFamily="34" charset="0"/>
              </a:endParaRPr>
            </a:p>
          </p:txBody>
        </p:sp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1536" y="980"/>
              <a:ext cx="8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fi-FI" sz="2000" dirty="0" err="1"/>
                <a:t>Toukka</a:t>
              </a:r>
              <a:endParaRPr lang="en-GB" altLang="fi-FI" sz="2000" dirty="0"/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84" y="1835"/>
              <a:ext cx="5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i-FI" sz="2000" dirty="0" err="1"/>
                <a:t>Muna</a:t>
              </a:r>
              <a:endParaRPr lang="en-GB" altLang="fi-FI" sz="2000" dirty="0"/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720" y="3563"/>
              <a:ext cx="7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i-FI" sz="2000" dirty="0" err="1"/>
                <a:t>Aikuinen</a:t>
              </a:r>
              <a:endParaRPr lang="en-GB" altLang="fi-FI" sz="2000" dirty="0"/>
            </a:p>
          </p:txBody>
        </p:sp>
        <p:pic>
          <p:nvPicPr>
            <p:cNvPr id="139272" name="Picture 8" descr="mu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34"/>
              <a:ext cx="871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3" name="Picture 9" descr="hypopus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754"/>
              <a:ext cx="980" cy="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4" name="Picture 10" descr="hypopus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884"/>
              <a:ext cx="511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5" name="Picture 11" descr="nymfi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44"/>
              <a:ext cx="1008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6" name="Picture 12" descr="aikuis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08"/>
              <a:ext cx="1813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7" name="Picture 13" descr="toukk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64"/>
              <a:ext cx="574" cy="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78" name="Line 14"/>
            <p:cNvSpPr>
              <a:spLocks noChangeShapeType="1"/>
            </p:cNvSpPr>
            <p:nvPr/>
          </p:nvSpPr>
          <p:spPr bwMode="auto">
            <a:xfrm>
              <a:off x="960" y="126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>
              <a:off x="2256" y="1796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9280" name="Line 16"/>
            <p:cNvSpPr>
              <a:spLocks noChangeShapeType="1"/>
            </p:cNvSpPr>
            <p:nvPr/>
          </p:nvSpPr>
          <p:spPr bwMode="auto">
            <a:xfrm>
              <a:off x="2208" y="1892"/>
              <a:ext cx="1248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9281" name="Line 17"/>
            <p:cNvSpPr>
              <a:spLocks noChangeShapeType="1"/>
            </p:cNvSpPr>
            <p:nvPr/>
          </p:nvSpPr>
          <p:spPr bwMode="auto">
            <a:xfrm flipH="1">
              <a:off x="4032" y="2276"/>
              <a:ext cx="432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 flipH="1">
              <a:off x="2304" y="33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 flipH="1" flipV="1">
              <a:off x="672" y="2132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518828" y="529728"/>
            <a:ext cx="39405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fi-FI" sz="3200" b="1" dirty="0" err="1">
                <a:solidFill>
                  <a:schemeClr val="accent1"/>
                </a:solidFill>
              </a:rPr>
              <a:t>Punkkien</a:t>
            </a:r>
            <a:r>
              <a:rPr lang="en-GB" altLang="fi-FI" sz="3200" b="1" dirty="0">
                <a:solidFill>
                  <a:schemeClr val="accent1"/>
                </a:solidFill>
              </a:rPr>
              <a:t> </a:t>
            </a:r>
            <a:r>
              <a:rPr lang="en-GB" altLang="fi-FI" sz="3200" b="1" dirty="0" err="1">
                <a:solidFill>
                  <a:schemeClr val="accent1"/>
                </a:solidFill>
              </a:rPr>
              <a:t>elinkierto</a:t>
            </a:r>
            <a:endParaRPr lang="en-GB" altLang="fi-FI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84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308751" y="5965448"/>
            <a:ext cx="1584424" cy="365125"/>
          </a:xfrm>
        </p:spPr>
        <p:txBody>
          <a:bodyPr/>
          <a:lstStyle/>
          <a:p>
            <a:pPr algn="r"/>
            <a:r>
              <a:rPr lang="en-GB" altLang="fi-FI" dirty="0" err="1"/>
              <a:t>Työterveyslaitos</a:t>
            </a:r>
            <a:r>
              <a:rPr lang="en-GB" altLang="fi-FI" dirty="0"/>
              <a:t>, Kuopio / Sirpa Pennanen  </a:t>
            </a:r>
            <a:fld id="{6EB0FE01-6528-4219-8AD9-9B6A34C61AD9}" type="datetime1">
              <a:rPr lang="fi-FI" altLang="fi-FI"/>
              <a:pPr algn="r"/>
              <a:t>16.6.2016</a:t>
            </a:fld>
            <a:endParaRPr lang="en-GB" altLang="fi-FI" dirty="0"/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7467600" y="6172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fi-FI" altLang="fi-FI" sz="20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93915"/>
              </p:ext>
            </p:extLst>
          </p:nvPr>
        </p:nvGraphicFramePr>
        <p:xfrm>
          <a:off x="501944" y="989287"/>
          <a:ext cx="5898062" cy="542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4" imgW="5606196" imgH="5867515" progId="Word.Document.8">
                  <p:embed/>
                </p:oleObj>
              </mc:Choice>
              <mc:Fallback>
                <p:oleObj name="Document" r:id="rId4" imgW="5606196" imgH="58675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44" y="989287"/>
                        <a:ext cx="5898062" cy="5421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48785"/>
              </p:ext>
            </p:extLst>
          </p:nvPr>
        </p:nvGraphicFramePr>
        <p:xfrm>
          <a:off x="4141812" y="1046024"/>
          <a:ext cx="4516388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6" imgW="5481102" imgH="213099" progId="Word.Document.8">
                  <p:embed/>
                </p:oleObj>
              </mc:Choice>
              <mc:Fallback>
                <p:oleObj name="Document" r:id="rId6" imgW="5481102" imgH="2130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812" y="1046024"/>
                        <a:ext cx="4516388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27584" y="432880"/>
            <a:ext cx="3547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Punkkiallergeenit</a:t>
            </a:r>
            <a:endParaRPr lang="fi-FI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447109" y="1852367"/>
            <a:ext cx="331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fi-FI" sz="1400" dirty="0"/>
              <a:t>* tunnistettu kymmeniä punkkiallergeeneja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447109" y="2906990"/>
            <a:ext cx="29733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fi-FI" sz="1400" dirty="0"/>
              <a:t>Allergeenilähteet:</a:t>
            </a:r>
          </a:p>
          <a:p>
            <a:r>
              <a:rPr lang="fi-FI" altLang="fi-FI" sz="1400" dirty="0"/>
              <a:t>* punkki	0.6 %</a:t>
            </a:r>
          </a:p>
          <a:p>
            <a:r>
              <a:rPr lang="fi-FI" altLang="fi-FI" sz="1400" dirty="0"/>
              <a:t>* munat	0.4 %</a:t>
            </a:r>
          </a:p>
          <a:p>
            <a:r>
              <a:rPr lang="fi-FI" altLang="fi-FI" sz="1400" dirty="0"/>
              <a:t>* ulosteet	99 %</a:t>
            </a:r>
          </a:p>
          <a:p>
            <a:endParaRPr lang="fi-FI" altLang="fi-FI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06378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953</TotalTime>
  <Words>1790</Words>
  <Application>Microsoft Office PowerPoint</Application>
  <PresentationFormat>Näytössä katseltava diaesitys (4:3)</PresentationFormat>
  <Paragraphs>578</Paragraphs>
  <Slides>42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6</vt:i4>
      </vt:variant>
      <vt:variant>
        <vt:lpstr>Dian otsikot</vt:lpstr>
      </vt:variant>
      <vt:variant>
        <vt:i4>42</vt:i4>
      </vt:variant>
    </vt:vector>
  </HeadingPairs>
  <TitlesOfParts>
    <vt:vector size="55" baseType="lpstr">
      <vt:lpstr>Arial</vt:lpstr>
      <vt:lpstr>Comic Sans MS</vt:lpstr>
      <vt:lpstr>r_symbol</vt:lpstr>
      <vt:lpstr>Times New Roman</vt:lpstr>
      <vt:lpstr>Verdana</vt:lpstr>
      <vt:lpstr>Wingdings</vt:lpstr>
      <vt:lpstr>KoHo</vt:lpstr>
      <vt:lpstr>Picture</vt:lpstr>
      <vt:lpstr>Document</vt:lpstr>
      <vt:lpstr>Microsoft Word 97 - 2003 Document</vt:lpstr>
      <vt:lpstr>Chart</vt:lpstr>
      <vt:lpstr>Clip</vt:lpstr>
      <vt:lpstr>Worksheet</vt:lpstr>
      <vt:lpstr>1.12 PUNKIT JA ALLERGEENIT</vt:lpstr>
      <vt:lpstr>Saatteeksi opetusmateriaalin käyttöön</vt:lpstr>
      <vt:lpstr>Sisällysluettelo</vt:lpstr>
      <vt:lpstr>PowerPoint-esitys</vt:lpstr>
      <vt:lpstr>Punkit</vt:lpstr>
      <vt:lpstr>PowerPoint-esitys</vt:lpstr>
      <vt:lpstr>Sisätilojen punkit</vt:lpstr>
      <vt:lpstr>PowerPoint-esitys</vt:lpstr>
      <vt:lpstr>PowerPoint-esitys</vt:lpstr>
      <vt:lpstr>Sisätilojen punkkien aiheuttamia terveyshaittoja</vt:lpstr>
      <vt:lpstr>Punkkien aiheuttamat ammattitaudit vuosina 1993-2002</vt:lpstr>
      <vt:lpstr>PowerPoint-esitys</vt:lpstr>
      <vt:lpstr>Miten punkkiherkistyminen selvitetään?</vt:lpstr>
      <vt:lpstr>Punkkiherkistyminen: Prick testit  (Iho- ja allergiasairaala 1997-2003)</vt:lpstr>
      <vt:lpstr>Herkistyminen punkeille ja allergiasairaudet Suomessa</vt:lpstr>
      <vt:lpstr>IgE-punkkispesifiset vasta-ainelöydökset väestöaineistossa</vt:lpstr>
      <vt:lpstr>Punkkiherkistyminen ja allergiasairaudet väestöaineistossa</vt:lpstr>
      <vt:lpstr>Ehdotettuja raja-arvoja</vt:lpstr>
      <vt:lpstr>Miten punkkialtistus selvitetään?</vt:lpstr>
      <vt:lpstr>PowerPoint-esitys</vt:lpstr>
      <vt:lpstr>Työhygieeninen näytteenotto 1/2 </vt:lpstr>
      <vt:lpstr>Työhygieeninen näytteenotto 2/3 </vt:lpstr>
      <vt:lpstr> Työhygieeninen näytteenotto 3/3 </vt:lpstr>
      <vt:lpstr>Analysointi</vt:lpstr>
      <vt:lpstr>PowerPoint-esitys</vt:lpstr>
      <vt:lpstr>Punkit toimistossa</vt:lpstr>
      <vt:lpstr>Punkit kaupoissa</vt:lpstr>
      <vt:lpstr>PowerPoint-esitys</vt:lpstr>
      <vt:lpstr>Punkkimäärien vuodenaikaisvaihtelu maatiloilla, gm</vt:lpstr>
      <vt:lpstr>Punkkien esiintyminen eri työympäristöissä</vt:lpstr>
      <vt:lpstr>Sisätilojen punkit kosteusvaurio- rakennuksissa 1/2</vt:lpstr>
      <vt:lpstr>Sisätilojen punkit kosteusvaurio-rakennuksissa 2/2</vt:lpstr>
      <vt:lpstr>Punkeille herkistyminen kosteusvauriorakennuksissa</vt:lpstr>
      <vt:lpstr>Punkit kosteusvaurioituneissa kaupoissa</vt:lpstr>
      <vt:lpstr>Terveydenhoitohenkilöstön altistuminen sisäilman biologisille pölyille</vt:lpstr>
      <vt:lpstr>Tulokset</vt:lpstr>
      <vt:lpstr>Punkkiherkistyminen ja homevauriot väestöaineistossa</vt:lpstr>
      <vt:lpstr>Yhteenveto</vt:lpstr>
      <vt:lpstr>Punkkien torjunta</vt:lpstr>
      <vt:lpstr>Punkeilta suojautuminen</vt:lpstr>
      <vt:lpstr>Suosituksia 1/2</vt:lpstr>
      <vt:lpstr>Suosituksia 2/2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68</cp:revision>
  <cp:lastPrinted>2015-12-30T10:02:26Z</cp:lastPrinted>
  <dcterms:created xsi:type="dcterms:W3CDTF">2012-09-14T08:23:56Z</dcterms:created>
  <dcterms:modified xsi:type="dcterms:W3CDTF">2016-06-16T07:23:03Z</dcterms:modified>
</cp:coreProperties>
</file>