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00" r:id="rId3"/>
    <p:sldId id="398" r:id="rId4"/>
    <p:sldId id="257" r:id="rId5"/>
    <p:sldId id="401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402" r:id="rId20"/>
    <p:sldId id="286" r:id="rId21"/>
    <p:sldId id="287" r:id="rId22"/>
    <p:sldId id="288" r:id="rId23"/>
    <p:sldId id="290" r:id="rId24"/>
    <p:sldId id="292" r:id="rId25"/>
    <p:sldId id="344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403" r:id="rId48"/>
    <p:sldId id="278" r:id="rId49"/>
    <p:sldId id="279" r:id="rId50"/>
    <p:sldId id="280" r:id="rId51"/>
    <p:sldId id="284" r:id="rId52"/>
    <p:sldId id="281" r:id="rId53"/>
    <p:sldId id="282" r:id="rId54"/>
    <p:sldId id="283" r:id="rId5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orient="horz" pos="1842">
          <p15:clr>
            <a:srgbClr val="A4A3A4"/>
          </p15:clr>
        </p15:guide>
        <p15:guide id="7" orient="horz" pos="2840">
          <p15:clr>
            <a:srgbClr val="A4A3A4"/>
          </p15:clr>
        </p15:guide>
        <p15:guide id="8" pos="3243">
          <p15:clr>
            <a:srgbClr val="A4A3A4"/>
          </p15:clr>
        </p15:guide>
        <p15:guide id="9" pos="5239">
          <p15:clr>
            <a:srgbClr val="A4A3A4"/>
          </p15:clr>
        </p15:guide>
        <p15:guide id="10" pos="521">
          <p15:clr>
            <a:srgbClr val="A4A3A4"/>
          </p15:clr>
        </p15:guide>
        <p15:guide id="11" pos="5556">
          <p15:clr>
            <a:srgbClr val="A4A3A4"/>
          </p15:clr>
        </p15:guide>
        <p15:guide id="1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C44"/>
    <a:srgbClr val="00B2A9"/>
    <a:srgbClr val="95B3D7"/>
    <a:srgbClr val="446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79" autoAdjust="0"/>
    <p:restoredTop sz="94660"/>
  </p:normalViewPr>
  <p:slideViewPr>
    <p:cSldViewPr showGuides="1">
      <p:cViewPr varScale="1">
        <p:scale>
          <a:sx n="81" d="100"/>
          <a:sy n="81" d="100"/>
        </p:scale>
        <p:origin x="1003" y="53"/>
      </p:cViewPr>
      <p:guideLst>
        <p:guide orient="horz" pos="2478"/>
        <p:guide orient="horz" pos="3793"/>
        <p:guide orient="horz" pos="1026"/>
        <p:guide orient="horz" pos="890"/>
        <p:guide orient="horz" pos="210"/>
        <p:guide orient="horz" pos="1842"/>
        <p:guide orient="horz" pos="2840"/>
        <p:guide pos="3243"/>
        <p:guide pos="5239"/>
        <p:guide pos="521"/>
        <p:guide pos="555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EB6F-D7BD-410C-AB1F-00269204D9C8}" type="datetimeFigureOut">
              <a:rPr lang="fi-FI" sz="800" smtClean="0">
                <a:latin typeface="Arial" pitchFamily="34" charset="0"/>
                <a:cs typeface="Arial" pitchFamily="34" charset="0"/>
              </a:rPr>
              <a:pPr/>
              <a:t>15.6.2016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9D03-198C-4FB6-BC3D-FF132E164A92}" type="slidenum">
              <a:rPr lang="fi-FI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18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734323DC-88BF-4AB1-9A78-B974D90A807B}" type="datetimeFigureOut">
              <a:rPr lang="fi-FI" smtClean="0"/>
              <a:pPr/>
              <a:t>15.6.2016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BB9F18BF-E348-4EEC-9C4C-E41F855D7E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969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6213" indent="-176213" algn="l" defTabSz="914400" rtl="0" eaLnBrk="1" latinLnBrk="0" hangingPunct="1">
      <a:buFont typeface="Arial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63538" indent="-187325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539750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715963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92175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22F398-1895-483D-9038-2903FF008A83}" type="slidenum">
              <a:rPr lang="fi-FI" altLang="fi-FI" sz="900"/>
              <a:pPr algn="r" eaLnBrk="1" hangingPunct="1">
                <a:spcBef>
                  <a:spcPct val="0"/>
                </a:spcBef>
              </a:pPr>
              <a:t>20</a:t>
            </a:fld>
            <a:endParaRPr lang="fi-FI" altLang="fi-FI" sz="9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2362" cy="369887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i-F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3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F18BF-E348-4EEC-9C4C-E41F855D7E30}" type="slidenum">
              <a:rPr lang="fi-FI" smtClean="0"/>
              <a:pPr/>
              <a:t>54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17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1536" y="6197024"/>
            <a:ext cx="1462880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Hometalkoot_SLOGAN_L#18DB0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44967" cy="187220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4B9A-0DEC-4D36-B18B-DC38B685441F}" type="datetime1">
              <a:rPr lang="fi-FI" smtClean="0"/>
              <a:t>16.6.2016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659E-08DA-4C5D-89C9-442A9ECDB7E1}" type="datetime1">
              <a:rPr lang="fi-FI" smtClean="0"/>
              <a:t>16.6.2016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7" y="333375"/>
            <a:ext cx="7489825" cy="1079500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087" y="1628775"/>
            <a:ext cx="7489825" cy="21574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E22D-7F8E-42B5-B723-84B977D17DEF}" type="datetime1">
              <a:rPr lang="fi-FI" smtClean="0"/>
              <a:t>16.6.2016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27088" y="3933825"/>
            <a:ext cx="7489825" cy="208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E073-1C47-487F-85FB-D7A35C4D08E6}" type="datetime1">
              <a:rPr lang="fi-FI" smtClean="0"/>
              <a:t>16.6.2016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Swed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fld id="{C6DBB7EE-25CF-41CA-9673-1DCB8FA4AA7F}" type="datetime1">
              <a:rPr lang="fi-FI" smtClean="0"/>
              <a:t>16.6.2016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 descr="hometalkoot_su+r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66483" y="571480"/>
            <a:ext cx="3343967" cy="1316739"/>
          </a:xfrm>
          <a:prstGeom prst="rect">
            <a:avLst/>
          </a:prstGeom>
        </p:spPr>
      </p:pic>
      <p:pic>
        <p:nvPicPr>
          <p:cNvPr id="16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18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19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0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1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2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3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4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Engl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41966" y="554854"/>
            <a:ext cx="3369707" cy="1285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fld id="{053C6BC1-5AA8-470B-912F-A19CA765C4A7}" type="datetime1">
              <a:rPr lang="fi-FI" smtClean="0"/>
              <a:t>16.6.2016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20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21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2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3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4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5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6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5"/>
            <a:ext cx="3668712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668713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0DF1-7E78-49FB-8997-9C14C1E82511}" type="datetime1">
              <a:rPr lang="fi-FI" smtClean="0"/>
              <a:t>16.6.2016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4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02141-A3AA-490A-A2BE-08C2501EA38A}" type="datetime1">
              <a:rPr lang="fi-FI" smtClean="0"/>
              <a:t>16.6.2016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343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1" y="1628775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02BB-87CA-4061-97B7-3F302B088FCA}" type="datetime1">
              <a:rPr lang="fi-FI" smtClean="0"/>
              <a:t>16.6.2016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2708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628775"/>
            <a:ext cx="367442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088" y="2285993"/>
            <a:ext cx="3670300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8775"/>
            <a:ext cx="36718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5993"/>
            <a:ext cx="3671888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2643-7895-42A0-AA3E-13BDB8A73D73}" type="datetime1">
              <a:rPr lang="fi-FI" smtClean="0"/>
              <a:t>16.6.2016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2F4A-0149-4BB9-91C0-474D0B3C6020}" type="datetime1">
              <a:rPr lang="fi-FI" smtClean="0"/>
              <a:t>16.6.2016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088" y="333376"/>
            <a:ext cx="7489824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88" y="1628775"/>
            <a:ext cx="7489825" cy="43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198834"/>
            <a:ext cx="8025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D0D29A7-079B-4305-9DFD-F8B5055CBABD}" type="datetime1">
              <a:rPr lang="fi-FI" smtClean="0"/>
              <a:t>16.6.2016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1273" y="6198834"/>
            <a:ext cx="179909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912" y="6198834"/>
            <a:ext cx="5032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49246692-9764-4796-AF2E-897E79EBAF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 descr="hometalkoot_su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9352" y="6172703"/>
            <a:ext cx="1246898" cy="328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8" r:id="rId6"/>
    <p:sldLayoutId id="2147483659" r:id="rId7"/>
    <p:sldLayoutId id="2147483653" r:id="rId8"/>
    <p:sldLayoutId id="2147483654" r:id="rId9"/>
    <p:sldLayoutId id="2147483660" r:id="rId10"/>
    <p:sldLayoutId id="2147483655" r:id="rId11"/>
    <p:sldLayoutId id="2147483657" r:id="rId12"/>
  </p:sldLayoutIdLst>
  <p:transition spd="med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hyvarinen@thl.fi" TargetMode="External"/><Relationship Id="rId2" Type="http://schemas.openxmlformats.org/officeDocument/2006/relationships/hyperlink" Target="mailto:marjut.reiman@ttl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nnu.viitanen@luukku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finlex.fi/fi/laki/alkup/2015/20150545" TargetMode="Externa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escmid.org/fileadmin/src/media/PDFs/3Research_Projects" TargetMode="Externa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l.fi/fi_FI/web/fi/aiheet/tietopaketit/vesi/legionellabakteerit_vesij" TargetMode="Externa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1.11 MUUT SISÄILMAN KANNALTA ERITYISET MIKROBIT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3</a:t>
            </a:r>
            <a:r>
              <a:rPr lang="fi-FI" dirty="0" smtClean="0"/>
              <a:t> H</a:t>
            </a:r>
          </a:p>
          <a:p>
            <a:r>
              <a:rPr lang="fi-FI" smtClean="0"/>
              <a:t>3+51 DIAA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45591720"/>
      </p:ext>
    </p:extLst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Ympäristömykobateereiden</a:t>
            </a:r>
            <a:r>
              <a:rPr lang="fi-FI" dirty="0" smtClean="0"/>
              <a:t> esiintyminen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Maaperä</a:t>
            </a:r>
          </a:p>
          <a:p>
            <a:r>
              <a:rPr lang="fi-FI" dirty="0" smtClean="0"/>
              <a:t>Kasvillisuus (erityisesti suot)</a:t>
            </a:r>
          </a:p>
          <a:p>
            <a:r>
              <a:rPr lang="fi-FI" dirty="0" smtClean="0"/>
              <a:t>Pintavedet</a:t>
            </a:r>
          </a:p>
          <a:p>
            <a:r>
              <a:rPr lang="fi-FI" dirty="0" smtClean="0"/>
              <a:t>Murtovedet</a:t>
            </a:r>
          </a:p>
          <a:p>
            <a:r>
              <a:rPr lang="fi-FI" dirty="0" smtClean="0"/>
              <a:t>Sedimentit</a:t>
            </a:r>
          </a:p>
          <a:p>
            <a:r>
              <a:rPr lang="fi-FI" dirty="0" smtClean="0"/>
              <a:t>Järjestelmävedet</a:t>
            </a:r>
          </a:p>
          <a:p>
            <a:r>
              <a:rPr lang="fi-FI" dirty="0" smtClean="0"/>
              <a:t>Huonepöly</a:t>
            </a:r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74" y="3278059"/>
            <a:ext cx="3140063" cy="2094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72884"/>
            <a:ext cx="3174180" cy="1983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69440"/>
            <a:ext cx="2006352" cy="2006352"/>
          </a:xfrm>
          <a:prstGeom prst="rect">
            <a:avLst/>
          </a:prstGeom>
        </p:spPr>
      </p:pic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6066602"/>
      </p:ext>
    </p:extLst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Mykobakteerit</a:t>
            </a:r>
            <a:r>
              <a:rPr lang="fi-FI" dirty="0" smtClean="0"/>
              <a:t> rakennuksissa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2200" dirty="0" err="1" smtClean="0"/>
              <a:t>Mykobakteereita</a:t>
            </a:r>
            <a:r>
              <a:rPr lang="fi-FI" sz="2200" dirty="0" smtClean="0"/>
              <a:t> on kaikkialla ympäristössä, myös verkostovesissä, joten ne pääsevät rakennuksiin.</a:t>
            </a:r>
          </a:p>
          <a:p>
            <a:r>
              <a:rPr lang="fi-FI" sz="2200" dirty="0" smtClean="0"/>
              <a:t>Kestävät kuivuutta.</a:t>
            </a:r>
          </a:p>
          <a:p>
            <a:r>
              <a:rPr lang="fi-FI" sz="2200" dirty="0" smtClean="0"/>
              <a:t>Voimakkaita immuunijärjestelmän kiihdyttäjiä, ns. </a:t>
            </a:r>
            <a:r>
              <a:rPr lang="fi-FI" sz="2200" dirty="0" err="1" smtClean="0"/>
              <a:t>adjuvantteja</a:t>
            </a:r>
            <a:r>
              <a:rPr lang="fi-FI" sz="2200" dirty="0" smtClean="0"/>
              <a:t>.</a:t>
            </a:r>
          </a:p>
          <a:p>
            <a:r>
              <a:rPr lang="fi-FI" sz="2200" dirty="0" smtClean="0"/>
              <a:t>Työperäinen tai muu altistuminen voi johtaa allergiseen </a:t>
            </a:r>
            <a:r>
              <a:rPr lang="fi-FI" sz="2200" dirty="0" err="1" smtClean="0"/>
              <a:t>alveoliittiin</a:t>
            </a:r>
            <a:r>
              <a:rPr lang="fi-FI" sz="2200" dirty="0" smtClean="0"/>
              <a:t> (laboratorio, ammevesi, metallintyöstönesteet).</a:t>
            </a:r>
          </a:p>
          <a:p>
            <a:r>
              <a:rPr lang="fi-FI" sz="2200" dirty="0" smtClean="0"/>
              <a:t>”Hometalojen” </a:t>
            </a:r>
            <a:r>
              <a:rPr lang="fi-FI" sz="2200" dirty="0" err="1" smtClean="0"/>
              <a:t>mykobateereita</a:t>
            </a:r>
            <a:r>
              <a:rPr lang="fi-FI" sz="2200" dirty="0" smtClean="0"/>
              <a:t> on tutkittu vähän.</a:t>
            </a:r>
          </a:p>
          <a:p>
            <a:r>
              <a:rPr lang="fi-FI" sz="2200" dirty="0" smtClean="0"/>
              <a:t>Mahdollinen yhteys hometaloissa esiintyviin </a:t>
            </a:r>
            <a:r>
              <a:rPr lang="fi-FI" sz="2200" dirty="0" err="1" smtClean="0"/>
              <a:t>epäspesifisiin</a:t>
            </a:r>
            <a:r>
              <a:rPr lang="fi-FI" sz="2200" dirty="0" smtClean="0"/>
              <a:t> oireisiin.</a:t>
            </a:r>
          </a:p>
          <a:p>
            <a:r>
              <a:rPr lang="fi-FI" sz="2200" dirty="0" err="1" smtClean="0"/>
              <a:t>Mykobateerit</a:t>
            </a:r>
            <a:r>
              <a:rPr lang="fi-FI" sz="2200" dirty="0" smtClean="0"/>
              <a:t> voivat toisaalta olla tärkeitä terveen immuunipuolustuksen kehittymisessä ja suojata esim. allergialta.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4461193"/>
      </p:ext>
    </p:extLst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Mykobateerit</a:t>
            </a:r>
            <a:r>
              <a:rPr lang="fi-FI" dirty="0" smtClean="0"/>
              <a:t> rakennusmateriaaleissa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88 kosteusvaurioitunutta rakennusmateriaalinäytettä 33:sta rakennuksesta</a:t>
            </a:r>
          </a:p>
          <a:p>
            <a:pPr lvl="1"/>
            <a:r>
              <a:rPr lang="fi-FI" dirty="0" smtClean="0"/>
              <a:t>Keraamiset (n= 36)</a:t>
            </a:r>
          </a:p>
          <a:p>
            <a:pPr lvl="1"/>
            <a:r>
              <a:rPr lang="fi-FI" dirty="0" smtClean="0"/>
              <a:t>Puu (n= 25)</a:t>
            </a:r>
          </a:p>
          <a:p>
            <a:pPr lvl="1"/>
            <a:r>
              <a:rPr lang="fi-FI" dirty="0" smtClean="0"/>
              <a:t>Mineraalivilla (n= 12)</a:t>
            </a:r>
          </a:p>
          <a:p>
            <a:pPr lvl="1"/>
            <a:r>
              <a:rPr lang="fi-FI" dirty="0" smtClean="0"/>
              <a:t>Kipsilevy (n= 4)</a:t>
            </a:r>
          </a:p>
          <a:p>
            <a:pPr lvl="1"/>
            <a:r>
              <a:rPr lang="fi-FI" dirty="0" smtClean="0"/>
              <a:t>Muut (maali, muovi, turve) (n= 11)</a:t>
            </a:r>
          </a:p>
          <a:p>
            <a:pPr lvl="1"/>
            <a:endParaRPr lang="fi-FI" sz="2000" dirty="0"/>
          </a:p>
          <a:p>
            <a:r>
              <a:rPr lang="fi-FI" dirty="0" smtClean="0"/>
              <a:t>13 vaurioitumatonta materiaalinäytettä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2856"/>
            <a:ext cx="2808808" cy="2106606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9224972"/>
      </p:ext>
    </p:extLst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Mykobakteerien</a:t>
            </a:r>
            <a:r>
              <a:rPr lang="fi-FI" dirty="0" smtClean="0"/>
              <a:t> viljely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dirty="0" smtClean="0"/>
              <a:t>0.4 – 5 g materiaalia</a:t>
            </a:r>
          </a:p>
          <a:p>
            <a:r>
              <a:rPr lang="fi-FI" dirty="0" smtClean="0"/>
              <a:t>Uutto laimennosliuokseen</a:t>
            </a:r>
          </a:p>
          <a:p>
            <a:r>
              <a:rPr lang="fi-FI" dirty="0" err="1" smtClean="0"/>
              <a:t>Ultrasonikointi</a:t>
            </a:r>
            <a:r>
              <a:rPr lang="fi-FI" dirty="0" smtClean="0"/>
              <a:t> 30  min, ravistelu 60 min</a:t>
            </a:r>
          </a:p>
          <a:p>
            <a:r>
              <a:rPr lang="fi-FI" dirty="0" err="1" smtClean="0"/>
              <a:t>Dekontaminointi</a:t>
            </a:r>
            <a:r>
              <a:rPr lang="fi-FI" dirty="0" smtClean="0"/>
              <a:t> eli muiden mikrobien tuhoaminen </a:t>
            </a:r>
            <a:endParaRPr lang="fi-FI" dirty="0" smtClean="0"/>
          </a:p>
          <a:p>
            <a:pPr lvl="1"/>
            <a:r>
              <a:rPr lang="fi-FI" dirty="0" err="1" smtClean="0"/>
              <a:t>NaOH</a:t>
            </a:r>
            <a:r>
              <a:rPr lang="fi-FI" dirty="0" smtClean="0"/>
              <a:t> </a:t>
            </a:r>
            <a:r>
              <a:rPr lang="fi-FI" dirty="0" smtClean="0"/>
              <a:t>+ </a:t>
            </a:r>
            <a:r>
              <a:rPr lang="fi-FI" dirty="0" smtClean="0"/>
              <a:t>oksaalihappo</a:t>
            </a:r>
          </a:p>
          <a:p>
            <a:pPr lvl="1"/>
            <a:r>
              <a:rPr lang="fi-FI" dirty="0" err="1" smtClean="0"/>
              <a:t>setyylipyridiinikloridi</a:t>
            </a:r>
            <a:endParaRPr lang="fi-FI" dirty="0" smtClean="0"/>
          </a:p>
          <a:p>
            <a:r>
              <a:rPr lang="fi-FI" dirty="0" smtClean="0"/>
              <a:t>Elatusalustat</a:t>
            </a:r>
          </a:p>
          <a:p>
            <a:pPr lvl="1"/>
            <a:r>
              <a:rPr lang="fi-FI" dirty="0" smtClean="0"/>
              <a:t>muna-glyseroli-</a:t>
            </a:r>
            <a:r>
              <a:rPr lang="fi-FI" dirty="0" err="1" smtClean="0"/>
              <a:t>nystatiini</a:t>
            </a:r>
            <a:r>
              <a:rPr lang="fi-FI" dirty="0" smtClean="0"/>
              <a:t> </a:t>
            </a:r>
            <a:r>
              <a:rPr lang="fi-FI" dirty="0" smtClean="0"/>
              <a:t>(pH 6,3 ja </a:t>
            </a:r>
            <a:r>
              <a:rPr lang="fi-FI" dirty="0" smtClean="0"/>
              <a:t>5,5)</a:t>
            </a:r>
          </a:p>
          <a:p>
            <a:pPr lvl="1"/>
            <a:r>
              <a:rPr lang="fi-FI" dirty="0" smtClean="0"/>
              <a:t>muna-</a:t>
            </a:r>
            <a:r>
              <a:rPr lang="fi-FI" dirty="0" err="1" smtClean="0"/>
              <a:t>pyruvaatti</a:t>
            </a:r>
            <a:r>
              <a:rPr lang="fi-FI" dirty="0" smtClean="0"/>
              <a:t>-</a:t>
            </a:r>
            <a:r>
              <a:rPr lang="fi-FI" dirty="0" err="1" smtClean="0"/>
              <a:t>nystatiini</a:t>
            </a:r>
            <a:r>
              <a:rPr lang="fi-FI" dirty="0" smtClean="0"/>
              <a:t> </a:t>
            </a:r>
            <a:r>
              <a:rPr lang="fi-FI" dirty="0" smtClean="0"/>
              <a:t>(pH 6,3 ja </a:t>
            </a:r>
            <a:r>
              <a:rPr lang="fi-FI" dirty="0" smtClean="0"/>
              <a:t>5,5)</a:t>
            </a:r>
            <a:endParaRPr lang="fi-FI" dirty="0"/>
          </a:p>
          <a:p>
            <a:pPr lvl="1"/>
            <a:r>
              <a:rPr lang="fi-FI" dirty="0" err="1" smtClean="0"/>
              <a:t>Mycobacteria</a:t>
            </a:r>
            <a:r>
              <a:rPr lang="fi-FI" dirty="0" smtClean="0"/>
              <a:t> </a:t>
            </a:r>
            <a:r>
              <a:rPr lang="fi-FI" dirty="0" smtClean="0"/>
              <a:t>7H11-nystatiini  -agar (</a:t>
            </a:r>
            <a:r>
              <a:rPr lang="fi-FI" dirty="0" err="1" smtClean="0"/>
              <a:t>Difco</a:t>
            </a:r>
            <a:r>
              <a:rPr lang="fi-FI" dirty="0" smtClean="0"/>
              <a:t>)</a:t>
            </a:r>
            <a:endParaRPr lang="fi-FI" dirty="0"/>
          </a:p>
          <a:p>
            <a:pPr lvl="1"/>
            <a:r>
              <a:rPr lang="fi-FI" dirty="0" smtClean="0"/>
              <a:t>R2A</a:t>
            </a: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924589"/>
      </p:ext>
    </p:extLst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Mykobakteerien</a:t>
            </a:r>
            <a:r>
              <a:rPr lang="fi-FI" dirty="0" smtClean="0"/>
              <a:t> tunnistus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Ziehl-Neelsen</a:t>
            </a:r>
            <a:r>
              <a:rPr lang="fi-FI" dirty="0" smtClean="0"/>
              <a:t> –happovärjäys</a:t>
            </a:r>
          </a:p>
          <a:p>
            <a:r>
              <a:rPr lang="fi-FI" dirty="0" smtClean="0"/>
              <a:t>GLC-analyysi rasvahappo- ja </a:t>
            </a:r>
            <a:br>
              <a:rPr lang="fi-FI" dirty="0" smtClean="0"/>
            </a:br>
            <a:r>
              <a:rPr lang="fi-FI" dirty="0" smtClean="0"/>
              <a:t>alkoholikoostumuksesta</a:t>
            </a:r>
          </a:p>
          <a:p>
            <a:r>
              <a:rPr lang="fi-FI" dirty="0" smtClean="0"/>
              <a:t>Biokemialliset analyysit</a:t>
            </a:r>
          </a:p>
          <a:p>
            <a:r>
              <a:rPr lang="fi-FI" dirty="0" smtClean="0"/>
              <a:t>Geenikoettimet</a:t>
            </a:r>
          </a:p>
          <a:p>
            <a:r>
              <a:rPr lang="fi-FI" dirty="0" smtClean="0"/>
              <a:t>16S </a:t>
            </a:r>
            <a:r>
              <a:rPr lang="fi-FI" dirty="0" err="1" smtClean="0"/>
              <a:t>rDNA</a:t>
            </a:r>
            <a:r>
              <a:rPr lang="fi-FI" dirty="0" smtClean="0"/>
              <a:t> -sekvensointi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88" y="1658898"/>
            <a:ext cx="3264024" cy="2448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335464"/>
            <a:ext cx="2600325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97" y="4259037"/>
            <a:ext cx="2943795" cy="1762352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971175"/>
      </p:ext>
    </p:extLst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620688"/>
            <a:ext cx="7489824" cy="1079500"/>
          </a:xfrm>
        </p:spPr>
        <p:txBody>
          <a:bodyPr/>
          <a:lstStyle/>
          <a:p>
            <a:r>
              <a:rPr lang="fi-FI" dirty="0" err="1" smtClean="0"/>
              <a:t>Mykobakteerien</a:t>
            </a:r>
            <a:r>
              <a:rPr lang="fi-FI" dirty="0" smtClean="0"/>
              <a:t> esiintyminen rakennusmateriaaleissa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916832"/>
            <a:ext cx="7489825" cy="4392614"/>
          </a:xfrm>
        </p:spPr>
        <p:txBody>
          <a:bodyPr>
            <a:normAutofit/>
          </a:bodyPr>
          <a:lstStyle/>
          <a:p>
            <a:r>
              <a:rPr lang="fi-FI" dirty="0" smtClean="0"/>
              <a:t>Kosteusvauriomateriaalit (20/88) 23 %</a:t>
            </a:r>
          </a:p>
          <a:p>
            <a:r>
              <a:rPr lang="fi-FI" dirty="0" smtClean="0"/>
              <a:t>Vertailumateriaalit (0/13) 0 %</a:t>
            </a:r>
          </a:p>
          <a:p>
            <a:endParaRPr lang="fi-FI" dirty="0"/>
          </a:p>
          <a:p>
            <a:r>
              <a:rPr lang="fi-FI" dirty="0" smtClean="0"/>
              <a:t>Pitoisuus 60 – 2.0x10</a:t>
            </a:r>
            <a:r>
              <a:rPr lang="fi-FI" baseline="30000" dirty="0" smtClean="0"/>
              <a:t>7</a:t>
            </a:r>
            <a:r>
              <a:rPr lang="fi-FI" dirty="0" smtClean="0"/>
              <a:t> </a:t>
            </a:r>
            <a:r>
              <a:rPr lang="fi-FI" dirty="0" err="1" smtClean="0"/>
              <a:t>cfu</a:t>
            </a:r>
            <a:r>
              <a:rPr lang="fi-FI" dirty="0" smtClean="0"/>
              <a:t>/g</a:t>
            </a:r>
          </a:p>
          <a:p>
            <a:r>
              <a:rPr lang="fi-FI" dirty="0" smtClean="0"/>
              <a:t>Materiaalit</a:t>
            </a:r>
          </a:p>
          <a:p>
            <a:pPr lvl="1"/>
            <a:r>
              <a:rPr lang="fi-FI" dirty="0" smtClean="0"/>
              <a:t>Keraamiset 36 %</a:t>
            </a:r>
          </a:p>
          <a:p>
            <a:pPr lvl="1"/>
            <a:r>
              <a:rPr lang="fi-FI" dirty="0" smtClean="0"/>
              <a:t>Puu 20 %</a:t>
            </a:r>
          </a:p>
          <a:p>
            <a:pPr lvl="1"/>
            <a:r>
              <a:rPr lang="fi-FI" dirty="0" smtClean="0"/>
              <a:t>Mineraalivilla 17 %</a:t>
            </a:r>
          </a:p>
          <a:p>
            <a:r>
              <a:rPr lang="fi-FI" dirty="0" err="1" smtClean="0"/>
              <a:t>Mykobateereita</a:t>
            </a:r>
            <a:r>
              <a:rPr lang="fi-FI" dirty="0" smtClean="0"/>
              <a:t> ei ollut lainkaan kipsilevyllä, maalilla, muovilla tai turpeessa.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042891"/>
      </p:ext>
    </p:extLst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Mykobakteerien</a:t>
            </a:r>
            <a:r>
              <a:rPr lang="fi-FI" dirty="0" smtClean="0"/>
              <a:t> suhde homeisiin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Mykobakteereita</a:t>
            </a:r>
            <a:r>
              <a:rPr lang="fi-FI" dirty="0" smtClean="0"/>
              <a:t> löytyy useammin sellaisista materiaaleista, joiden homepitoisuus on yli 10.000 </a:t>
            </a:r>
            <a:r>
              <a:rPr lang="fi-FI" dirty="0" err="1" smtClean="0"/>
              <a:t>cfu</a:t>
            </a:r>
            <a:r>
              <a:rPr lang="fi-FI" dirty="0" smtClean="0"/>
              <a:t>/g (noin joka kolmannessa näytteessä), vähemmän sellaisissa joiden homepitoisuus on &lt;10.000 </a:t>
            </a:r>
            <a:r>
              <a:rPr lang="fi-FI" dirty="0" err="1" smtClean="0"/>
              <a:t>cfu</a:t>
            </a:r>
            <a:r>
              <a:rPr lang="fi-FI" dirty="0" smtClean="0"/>
              <a:t>/g (</a:t>
            </a:r>
            <a:r>
              <a:rPr lang="fi-FI" dirty="0"/>
              <a:t>n</a:t>
            </a:r>
            <a:r>
              <a:rPr lang="fi-FI" dirty="0" smtClean="0"/>
              <a:t>oin joka neljännessä näytteessä) ja vielä  vähemmän sellaisissa, joissa hometta ei ole (</a:t>
            </a:r>
            <a:r>
              <a:rPr lang="fi-FI" dirty="0" err="1" smtClean="0"/>
              <a:t>mykobakteereita</a:t>
            </a:r>
            <a:r>
              <a:rPr lang="fi-FI" dirty="0" smtClean="0"/>
              <a:t> noin joka viidennessä näytteessä).</a:t>
            </a:r>
          </a:p>
          <a:p>
            <a:endParaRPr lang="fi-FI" dirty="0"/>
          </a:p>
          <a:p>
            <a:r>
              <a:rPr lang="fi-FI" dirty="0" err="1" smtClean="0"/>
              <a:t>Mykobakteereita</a:t>
            </a:r>
            <a:r>
              <a:rPr lang="fi-FI" dirty="0" smtClean="0"/>
              <a:t> esiintyy erityisesti silloin, kun näytteessä esiintyy myös seuraavia mikrobeja:</a:t>
            </a:r>
          </a:p>
          <a:p>
            <a:pPr lvl="1"/>
            <a:r>
              <a:rPr lang="fi-FI" dirty="0" err="1" smtClean="0"/>
              <a:t>Aktinobakteerit</a:t>
            </a:r>
            <a:endParaRPr lang="fi-FI" dirty="0" smtClean="0"/>
          </a:p>
          <a:p>
            <a:pPr lvl="1"/>
            <a:r>
              <a:rPr lang="fi-FI" i="1" dirty="0" err="1" smtClean="0"/>
              <a:t>Fusarium</a:t>
            </a:r>
            <a:endParaRPr lang="fi-FI" i="1" dirty="0" smtClean="0"/>
          </a:p>
          <a:p>
            <a:pPr lvl="1"/>
            <a:r>
              <a:rPr lang="fi-FI" dirty="0" smtClean="0"/>
              <a:t>hiivat</a:t>
            </a:r>
          </a:p>
          <a:p>
            <a:pPr lvl="1"/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127365"/>
      </p:ext>
    </p:extLst>
  </p:cSld>
  <p:clrMapOvr>
    <a:masterClrMapping/>
  </p:clrMapOvr>
  <p:transition spd="med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89824" cy="936204"/>
          </a:xfrm>
        </p:spPr>
        <p:txBody>
          <a:bodyPr>
            <a:normAutofit/>
          </a:bodyPr>
          <a:lstStyle/>
          <a:p>
            <a:r>
              <a:rPr lang="fi-FI" sz="2400" dirty="0" smtClean="0"/>
              <a:t>Muita havaintoja </a:t>
            </a:r>
            <a:r>
              <a:rPr lang="fi-FI" sz="2400" dirty="0" err="1" smtClean="0"/>
              <a:t>mykobakteereiden</a:t>
            </a:r>
            <a:r>
              <a:rPr lang="fi-FI" sz="2400" dirty="0" smtClean="0"/>
              <a:t> esiintymisestä kosteusvauriorakennuksissa</a:t>
            </a:r>
            <a:endParaRPr lang="fi-FI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392614"/>
          </a:xfrm>
        </p:spPr>
        <p:txBody>
          <a:bodyPr>
            <a:noAutofit/>
          </a:bodyPr>
          <a:lstStyle/>
          <a:p>
            <a:r>
              <a:rPr lang="fi-FI" dirty="0" smtClean="0"/>
              <a:t>Löydetty suurina pitoisuuksina ”ongelmapäiväkodin” kosteusvaurioituneesta kipsilevyn pintapahvista, jossa oli  runsaasti myös </a:t>
            </a:r>
            <a:r>
              <a:rPr lang="fi-FI" dirty="0" err="1" smtClean="0"/>
              <a:t>aktinobakteereita</a:t>
            </a:r>
            <a:r>
              <a:rPr lang="fi-FI" dirty="0" smtClean="0"/>
              <a:t> (</a:t>
            </a:r>
            <a:r>
              <a:rPr lang="fi-FI" i="1" dirty="0" err="1" smtClean="0"/>
              <a:t>Streptomyces</a:t>
            </a:r>
            <a:r>
              <a:rPr lang="fi-FI" dirty="0" smtClean="0"/>
              <a:t>) ja homeita, mm. </a:t>
            </a:r>
            <a:r>
              <a:rPr lang="fi-FI" i="1" dirty="0" err="1" smtClean="0"/>
              <a:t>Stachybotrys</a:t>
            </a:r>
            <a:r>
              <a:rPr lang="fi-FI" i="1" dirty="0" smtClean="0"/>
              <a:t> </a:t>
            </a:r>
            <a:r>
              <a:rPr lang="fi-FI" i="1" dirty="0" err="1" smtClean="0"/>
              <a:t>chartarum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Ed.m</a:t>
            </a:r>
            <a:r>
              <a:rPr lang="fi-FI" dirty="0" smtClean="0"/>
              <a:t>. kohteessa löydettiin uusi nopeakasvuinen </a:t>
            </a:r>
            <a:r>
              <a:rPr lang="fi-FI" dirty="0" err="1" smtClean="0"/>
              <a:t>Mycobacterium</a:t>
            </a:r>
            <a:r>
              <a:rPr lang="fi-FI" dirty="0" smtClean="0"/>
              <a:t> </a:t>
            </a:r>
            <a:r>
              <a:rPr lang="fi-FI" dirty="0" err="1" smtClean="0"/>
              <a:t>murale</a:t>
            </a:r>
            <a:r>
              <a:rPr lang="fi-FI" dirty="0" smtClean="0"/>
              <a:t>, joka kykenee käyttämään mm. pesuaineiden sisältämää tolueenia hiilen lähteenään (nykyinen TOLU ei sisällä tolueenia</a:t>
            </a:r>
            <a:r>
              <a:rPr lang="fi-FI" dirty="0" smtClean="0"/>
              <a:t>).</a:t>
            </a:r>
            <a:endParaRPr lang="fi-FI" dirty="0" smtClean="0"/>
          </a:p>
          <a:p>
            <a:r>
              <a:rPr lang="fi-FI" dirty="0" smtClean="0"/>
              <a:t>Normaalitaloissa </a:t>
            </a:r>
            <a:r>
              <a:rPr lang="fi-FI" dirty="0" err="1" smtClean="0"/>
              <a:t>mykobakteerien</a:t>
            </a:r>
            <a:r>
              <a:rPr lang="fi-FI" dirty="0" smtClean="0"/>
              <a:t> esiintyminen huonepölyssä kuvastaa yleensä ulkoa kantautunutta </a:t>
            </a:r>
            <a:r>
              <a:rPr lang="fi-FI" dirty="0" err="1" smtClean="0"/>
              <a:t>mykobakteeristoa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708353"/>
      </p:ext>
    </p:extLst>
  </p:cSld>
  <p:clrMapOvr>
    <a:masterClrMapping/>
  </p:clrMapOvr>
  <p:transition spd="med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628775"/>
            <a:ext cx="8065392" cy="4392614"/>
          </a:xfrm>
        </p:spPr>
        <p:txBody>
          <a:bodyPr>
            <a:noAutofit/>
          </a:bodyPr>
          <a:lstStyle/>
          <a:p>
            <a:r>
              <a:rPr lang="fi-FI" dirty="0" err="1" smtClean="0"/>
              <a:t>Mykobakteereita</a:t>
            </a:r>
            <a:r>
              <a:rPr lang="fi-FI" dirty="0" smtClean="0"/>
              <a:t> on monenlaisissa kosteusvaurioituneissa materiaaleissa.</a:t>
            </a:r>
          </a:p>
          <a:p>
            <a:r>
              <a:rPr lang="fi-FI" dirty="0" err="1" smtClean="0"/>
              <a:t>Mykobakteerien</a:t>
            </a:r>
            <a:r>
              <a:rPr lang="fi-FI" dirty="0" smtClean="0"/>
              <a:t> esiintyminen korreloi homeisuuteen.</a:t>
            </a:r>
          </a:p>
          <a:p>
            <a:r>
              <a:rPr lang="fi-FI" dirty="0" smtClean="0"/>
              <a:t>Vapautuvat ilmaan ainakin purkutöissä.</a:t>
            </a:r>
          </a:p>
          <a:p>
            <a:r>
              <a:rPr lang="fi-FI" dirty="0" smtClean="0"/>
              <a:t>Aiheuttavat voimakkaita tulehdusvasteita sekä solulinjoissa (</a:t>
            </a:r>
            <a:r>
              <a:rPr lang="fi-FI" i="1" dirty="0" smtClean="0"/>
              <a:t>in </a:t>
            </a:r>
            <a:r>
              <a:rPr lang="fi-FI" i="1" dirty="0" err="1" smtClean="0"/>
              <a:t>vitro</a:t>
            </a:r>
            <a:r>
              <a:rPr lang="fi-FI" dirty="0" smtClean="0"/>
              <a:t>) sekä koe-eläimissä (</a:t>
            </a:r>
            <a:r>
              <a:rPr lang="fi-FI" i="1" dirty="0" smtClean="0"/>
              <a:t>in </a:t>
            </a:r>
            <a:r>
              <a:rPr lang="fi-FI" i="1" dirty="0" err="1" smtClean="0"/>
              <a:t>vivo</a:t>
            </a:r>
            <a:r>
              <a:rPr lang="fi-FI" dirty="0" smtClean="0"/>
              <a:t>).</a:t>
            </a:r>
          </a:p>
          <a:p>
            <a:endParaRPr lang="fi-FI" dirty="0"/>
          </a:p>
          <a:p>
            <a:r>
              <a:rPr lang="fi-FI" dirty="0" smtClean="0"/>
              <a:t>Lisätutkimusta tarvitaan merkityksen osoittamiseksi sisäilma-altistuksessa sekä sen mekanismin osoittamiseksi, jolla ne joutuvat ilmaan.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714332"/>
      </p:ext>
    </p:extLst>
  </p:cSld>
  <p:clrMapOvr>
    <a:masterClrMapping/>
  </p:clrMapOvr>
  <p:transition spd="med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5"/>
          <p:cNvSpPr>
            <a:spLocks noGrp="1"/>
          </p:cNvSpPr>
          <p:nvPr>
            <p:ph type="title"/>
          </p:nvPr>
        </p:nvSpPr>
        <p:spPr>
          <a:xfrm>
            <a:off x="395288" y="2636912"/>
            <a:ext cx="8207375" cy="10080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fi-FI" altLang="fi-FI" dirty="0" err="1" smtClean="0">
                <a:solidFill>
                  <a:schemeClr val="bg1"/>
                </a:solidFill>
              </a:rPr>
              <a:t>Legionella</a:t>
            </a:r>
            <a:r>
              <a:rPr lang="fi-FI" altLang="fi-FI" dirty="0" smtClean="0">
                <a:solidFill>
                  <a:schemeClr val="bg1"/>
                </a:solidFill>
              </a:rPr>
              <a:t> bakteerit vesijärjestelmissä</a:t>
            </a:r>
            <a:endParaRPr lang="fi-FI" altLang="fi-FI" dirty="0" smtClean="0">
              <a:solidFill>
                <a:schemeClr val="bg1"/>
              </a:solidFill>
            </a:endParaRPr>
          </a:p>
        </p:txBody>
      </p:sp>
      <p:sp>
        <p:nvSpPr>
          <p:cNvPr id="135171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DBD5B3-6E4F-4BFC-A2A7-79359E5CF427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4017510" y="537321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fi-FI" sz="1100" b="1" dirty="0"/>
              <a:t>(THL/</a:t>
            </a:r>
            <a:r>
              <a:rPr lang="en-US" altLang="fi-FI" sz="1100" b="1" dirty="0" err="1"/>
              <a:t>Vesi</a:t>
            </a:r>
            <a:r>
              <a:rPr lang="en-US" altLang="fi-FI" sz="1100" b="1" dirty="0"/>
              <a:t> ja </a:t>
            </a:r>
            <a:r>
              <a:rPr lang="en-US" altLang="fi-FI" sz="1100" b="1" dirty="0" err="1"/>
              <a:t>terveys</a:t>
            </a:r>
            <a:r>
              <a:rPr lang="en-US" altLang="fi-FI" sz="1100" b="1" dirty="0"/>
              <a:t> -</a:t>
            </a:r>
            <a:r>
              <a:rPr lang="en-US" altLang="fi-FI" sz="1100" b="1" dirty="0" err="1"/>
              <a:t>yksikkö</a:t>
            </a:r>
            <a:r>
              <a:rPr lang="en-US" altLang="fi-FI" sz="1100" b="1" dirty="0"/>
              <a:t>)</a:t>
            </a:r>
          </a:p>
          <a:p>
            <a:pPr algn="r"/>
            <a:r>
              <a:rPr lang="fi-FI" altLang="fi-FI" sz="1100" dirty="0"/>
              <a:t>Piia Airaksinen, Jaana </a:t>
            </a:r>
            <a:r>
              <a:rPr lang="fi-FI" altLang="fi-FI" sz="1100" dirty="0" err="1"/>
              <a:t>Kusnetsov</a:t>
            </a:r>
            <a:r>
              <a:rPr lang="fi-FI" altLang="fi-FI" sz="1100" dirty="0"/>
              <a:t>, Pia Räsänen ja Marjo </a:t>
            </a:r>
            <a:r>
              <a:rPr lang="fi-FI" altLang="fi-FI" sz="1100" dirty="0" smtClean="0"/>
              <a:t>Tiittanen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9608023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solidFill>
                  <a:srgbClr val="44697D"/>
                </a:solidFill>
              </a:rPr>
              <a:t>Saatteeksi opetusmateriaalin käyttöön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000" dirty="0" smtClean="0"/>
              <a:t>Opetusmateriaalin keskeisessä osassa ovat rakennuksissa esiintyvät biologiset epäpuhtaudet. Yksittäiset luennot käsittelevät mm. mikrobiologian perusasioita, homeita ja lahoja, erilaisten rakennusten tavanomaisia </a:t>
            </a:r>
            <a:r>
              <a:rPr lang="fi-FI" sz="1000" dirty="0" err="1" smtClean="0"/>
              <a:t>mikrobistoja</a:t>
            </a:r>
            <a:r>
              <a:rPr lang="fi-FI" sz="1000" dirty="0" smtClean="0"/>
              <a:t>, mikrobien ja erilaisten mikrobiepäpuhtauksien näytteenotto- ja analysointimenetelmiä sekä tulkintaohjeita. Mikrobit ovat esimerkkinä Sisäympäristön tutkimukset ja raportointi –osuudessa. Opetusmateriaali </a:t>
            </a:r>
            <a:r>
              <a:rPr lang="fi-FI" sz="1000" dirty="0"/>
              <a:t>sisältää </a:t>
            </a:r>
            <a:r>
              <a:rPr lang="fi-FI" sz="1000" dirty="0" smtClean="0"/>
              <a:t>lisäksi yleistä </a:t>
            </a:r>
            <a:r>
              <a:rPr lang="fi-FI" sz="1000" dirty="0"/>
              <a:t>tietoa </a:t>
            </a:r>
            <a:r>
              <a:rPr lang="fi-FI" sz="1000" dirty="0" smtClean="0"/>
              <a:t>sisäympäristöstä, kemiallisista epäpuhtauksista, terveydellisen merkityksen arvioinnista, sisäilman </a:t>
            </a:r>
            <a:r>
              <a:rPr lang="fi-FI" sz="1000" dirty="0"/>
              <a:t>laadun </a:t>
            </a:r>
            <a:r>
              <a:rPr lang="fi-FI" sz="1000" dirty="0" smtClean="0"/>
              <a:t>hallinnasta korjausprosessissa sekä sisäilmasto-ongelmien hallinnasta yhteistyönä. 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 smtClean="0"/>
              <a:t>Materiaali </a:t>
            </a:r>
            <a:r>
              <a:rPr lang="fi-FI" sz="1000" dirty="0"/>
              <a:t>on tarkoitettu oppilaitosten käyttöön ja sitä voidaan hyödyntää sekä täydennys- että tutkintokoulutuksissa, jotka pätevöittävät kosteus- ja homevaurioiden korjaushankkeissa mukana olevia asiantuntijoita (rakennusterveysasiantuntijat, sisäilma-asiantuntijat, kuntotutkijat, korjaussuunnittelijat ja korjaustyönjohtajat). Opetusmateriaalia voidaan hyödyntää kokonaisuutena tai yksittäisinä aihealueina. Jos materiaalista käytetään yksittäisiä sivuja tai taulukoita, on materiaalin alkuperäinen lähde aina ilmoitettava.</a:t>
            </a:r>
          </a:p>
          <a:p>
            <a:endParaRPr lang="fi-FI" sz="1000" dirty="0"/>
          </a:p>
          <a:p>
            <a:r>
              <a:rPr lang="fi-FI" sz="1000" dirty="0" smtClean="0"/>
              <a:t>Opetusmateriaali </a:t>
            </a:r>
            <a:r>
              <a:rPr lang="fi-FI" sz="1000" dirty="0"/>
              <a:t>on </a:t>
            </a:r>
            <a:r>
              <a:rPr lang="fi-FI" sz="1000" dirty="0" smtClean="0"/>
              <a:t>tehty </a:t>
            </a:r>
            <a:r>
              <a:rPr lang="fi-FI" sz="1000" dirty="0"/>
              <a:t>kosteus- ja hometalkoiden </a:t>
            </a:r>
            <a:r>
              <a:rPr lang="fi-FI" sz="1000" dirty="0" smtClean="0"/>
              <a:t>käyttöön. </a:t>
            </a:r>
            <a:r>
              <a:rPr lang="fi-FI" sz="1000" dirty="0"/>
              <a:t>Opetusmateriaalin </a:t>
            </a:r>
            <a:r>
              <a:rPr lang="fi-FI" sz="1000" dirty="0" smtClean="0"/>
              <a:t>sisältöä ovat koonneet ja muokanneet  ja siitä vastaavat Marjut Reiman Työterveyslaitoksesta, Anne Hyvärinen Terveyden- ja hyvinvoinnin laitokselta sekä Hannu Viitanen.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/>
              <a:t>Aineiston sisältöä saa muokata vain </a:t>
            </a:r>
            <a:r>
              <a:rPr lang="fi-FI" sz="1000" dirty="0" smtClean="0"/>
              <a:t>tekijöiden </a:t>
            </a:r>
            <a:r>
              <a:rPr lang="fi-FI" sz="1000" dirty="0"/>
              <a:t>luvalla. Opetusmateriaalissa mahdollisesti olevista virheistä tai puutteista toivotaan palautetta suoraan </a:t>
            </a:r>
            <a:r>
              <a:rPr lang="fi-FI" sz="1000" dirty="0" smtClean="0"/>
              <a:t>tekijöille. Asialliset </a:t>
            </a:r>
            <a:r>
              <a:rPr lang="fi-FI" sz="1000" dirty="0"/>
              <a:t>ja yksilöidyt korjausehdotukset huomioidaan seuraavan päivityksen yhteydessä.</a:t>
            </a:r>
          </a:p>
          <a:p>
            <a:endParaRPr lang="fi-FI" sz="1000" dirty="0"/>
          </a:p>
          <a:p>
            <a:pPr marL="273050" lvl="1" indent="0">
              <a:buNone/>
            </a:pPr>
            <a:r>
              <a:rPr lang="fi-FI" sz="1000" dirty="0"/>
              <a:t>Lisätietoa / palautteet</a:t>
            </a:r>
            <a:r>
              <a:rPr lang="fi-FI" sz="1000" dirty="0" smtClean="0"/>
              <a:t>:</a:t>
            </a:r>
          </a:p>
          <a:p>
            <a:pPr marL="273050" lvl="1" indent="0">
              <a:buNone/>
            </a:pPr>
            <a:endParaRPr lang="fi-FI" sz="1000" dirty="0"/>
          </a:p>
          <a:p>
            <a:pPr marL="273050" lvl="1" indent="0">
              <a:buNone/>
            </a:pPr>
            <a:r>
              <a:rPr lang="fi-FI" sz="1000" dirty="0" smtClean="0"/>
              <a:t>Marjut Reiman	Anne Hyvärinen		Hannu Viitanen</a:t>
            </a:r>
          </a:p>
          <a:p>
            <a:pPr marL="273050" lvl="1" indent="0">
              <a:buNone/>
            </a:pPr>
            <a:r>
              <a:rPr lang="fi-FI" sz="1000" dirty="0" smtClean="0">
                <a:hlinkClick r:id="rId2"/>
              </a:rPr>
              <a:t>marjut.reiman@ttl.fi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3"/>
              </a:rPr>
              <a:t>anne.hyvarinen@thl.fi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4"/>
              </a:rPr>
              <a:t>hannu.viitanen@luukku.com</a:t>
            </a:r>
            <a:endParaRPr lang="fi-FI" sz="1000" dirty="0" smtClean="0"/>
          </a:p>
          <a:p>
            <a:pPr marL="273050" lvl="1" indent="0">
              <a:buNone/>
            </a:pPr>
            <a:endParaRPr lang="fi-FI" sz="1000" dirty="0"/>
          </a:p>
          <a:p>
            <a:pPr marL="0" indent="0">
              <a:buNone/>
            </a:pPr>
            <a:endParaRPr lang="fi-FI" sz="10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828286"/>
      </p:ext>
    </p:extLst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23888" y="1065350"/>
            <a:ext cx="5040600" cy="5112593"/>
          </a:xfrm>
        </p:spPr>
        <p:txBody>
          <a:bodyPr>
            <a:normAutofit fontScale="92500"/>
          </a:bodyPr>
          <a:lstStyle/>
          <a:p>
            <a:r>
              <a:rPr lang="en-US" altLang="fi-FI" sz="2100" dirty="0" err="1"/>
              <a:t>Legionellabakteerit</a:t>
            </a:r>
            <a:r>
              <a:rPr lang="en-US" altLang="fi-FI" sz="2100" dirty="0"/>
              <a:t> </a:t>
            </a:r>
            <a:r>
              <a:rPr lang="en-US" altLang="fi-FI" sz="2100" dirty="0" err="1"/>
              <a:t>löydettiin</a:t>
            </a:r>
            <a:r>
              <a:rPr lang="en-US" altLang="fi-FI" sz="2100" dirty="0"/>
              <a:t> </a:t>
            </a:r>
            <a:r>
              <a:rPr lang="en-US" altLang="fi-FI" sz="2100" dirty="0" err="1"/>
              <a:t>vuoden</a:t>
            </a:r>
            <a:r>
              <a:rPr lang="en-US" altLang="fi-FI" sz="2100" dirty="0"/>
              <a:t> 1976 Philadelphian (Pennsylvania, USA) </a:t>
            </a:r>
            <a:r>
              <a:rPr lang="en-US" altLang="fi-FI" sz="2100" dirty="0" err="1"/>
              <a:t>keuhkokuume-epidemian</a:t>
            </a:r>
            <a:r>
              <a:rPr lang="en-US" altLang="fi-FI" sz="2100" dirty="0"/>
              <a:t> </a:t>
            </a:r>
            <a:r>
              <a:rPr lang="en-US" altLang="fi-FI" sz="2100" dirty="0" err="1"/>
              <a:t>jälkeen</a:t>
            </a:r>
            <a:r>
              <a:rPr lang="en-US" altLang="fi-FI" sz="2100" dirty="0"/>
              <a:t>.</a:t>
            </a:r>
          </a:p>
          <a:p>
            <a:pPr>
              <a:buNone/>
            </a:pPr>
            <a:endParaRPr lang="fi-FI" altLang="fi-FI" sz="2100" dirty="0"/>
          </a:p>
          <a:p>
            <a:r>
              <a:rPr lang="en-US" altLang="fi-FI" sz="2100" dirty="0" err="1"/>
              <a:t>Vuoden</a:t>
            </a:r>
            <a:r>
              <a:rPr lang="en-US" altLang="fi-FI" sz="2100" dirty="0"/>
              <a:t> 1976 </a:t>
            </a:r>
            <a:r>
              <a:rPr lang="en-US" altLang="fi-FI" sz="2100" dirty="0" err="1"/>
              <a:t>epidemiassa</a:t>
            </a:r>
            <a:r>
              <a:rPr lang="en-US" altLang="fi-FI" sz="2100" dirty="0"/>
              <a:t> </a:t>
            </a:r>
            <a:r>
              <a:rPr lang="en-US" altLang="fi-FI" sz="2100" dirty="0" err="1"/>
              <a:t>sairastui</a:t>
            </a:r>
            <a:r>
              <a:rPr lang="en-US" altLang="fi-FI" sz="2100" dirty="0"/>
              <a:t> 221 </a:t>
            </a:r>
            <a:r>
              <a:rPr lang="en-US" altLang="fi-FI" sz="2100" dirty="0" err="1" smtClean="0"/>
              <a:t>veteraanikokoukseen</a:t>
            </a:r>
            <a:r>
              <a:rPr lang="en-US" altLang="fi-FI" sz="2100" dirty="0" smtClean="0"/>
              <a:t> </a:t>
            </a:r>
            <a:r>
              <a:rPr lang="en-US" altLang="fi-FI" sz="2100" dirty="0" err="1" smtClean="0"/>
              <a:t>osallistunutta</a:t>
            </a:r>
            <a:r>
              <a:rPr lang="en-US" altLang="fi-FI" sz="2100" dirty="0" smtClean="0"/>
              <a:t> </a:t>
            </a:r>
            <a:r>
              <a:rPr lang="en-US" altLang="fi-FI" sz="2100" dirty="0"/>
              <a:t>ja </a:t>
            </a:r>
            <a:r>
              <a:rPr lang="en-US" altLang="fi-FI" sz="2100" dirty="0" err="1"/>
              <a:t>muita</a:t>
            </a:r>
            <a:r>
              <a:rPr lang="en-US" altLang="fi-FI" sz="2100" dirty="0"/>
              <a:t> Bellevue </a:t>
            </a:r>
            <a:r>
              <a:rPr lang="en-US" altLang="fi-FI" sz="2100" dirty="0" err="1"/>
              <a:t>Hotellin</a:t>
            </a:r>
            <a:r>
              <a:rPr lang="en-US" altLang="fi-FI" sz="2100" dirty="0"/>
              <a:t> </a:t>
            </a:r>
            <a:r>
              <a:rPr lang="en-US" altLang="fi-FI" sz="2100" dirty="0" err="1"/>
              <a:t>lähistöllä</a:t>
            </a:r>
            <a:r>
              <a:rPr lang="en-US" altLang="fi-FI" sz="2100" dirty="0"/>
              <a:t> </a:t>
            </a:r>
            <a:r>
              <a:rPr lang="en-US" altLang="fi-FI" sz="2100" dirty="0" err="1"/>
              <a:t>liikkuneita</a:t>
            </a:r>
            <a:r>
              <a:rPr lang="en-US" altLang="fi-FI" sz="2100" dirty="0"/>
              <a:t>, </a:t>
            </a:r>
            <a:r>
              <a:rPr lang="en-US" altLang="fi-FI" sz="2100" dirty="0" err="1"/>
              <a:t>heistä</a:t>
            </a:r>
            <a:r>
              <a:rPr lang="en-US" altLang="fi-FI" sz="2100" dirty="0"/>
              <a:t> </a:t>
            </a:r>
            <a:r>
              <a:rPr lang="en-US" altLang="fi-FI" sz="2100" dirty="0" err="1"/>
              <a:t>yhteensä</a:t>
            </a:r>
            <a:r>
              <a:rPr lang="en-US" altLang="fi-FI" sz="2100" dirty="0"/>
              <a:t> 34 </a:t>
            </a:r>
            <a:r>
              <a:rPr lang="en-US" altLang="fi-FI" sz="2100" dirty="0" err="1"/>
              <a:t>menehtyi</a:t>
            </a:r>
            <a:r>
              <a:rPr lang="en-US" altLang="fi-FI" sz="2100" dirty="0"/>
              <a:t>. </a:t>
            </a:r>
            <a:r>
              <a:rPr lang="en-US" altLang="fi-FI" sz="2100" dirty="0" err="1"/>
              <a:t>Tartunnan</a:t>
            </a:r>
            <a:r>
              <a:rPr lang="en-US" altLang="fi-FI" sz="2100" dirty="0"/>
              <a:t> </a:t>
            </a:r>
            <a:r>
              <a:rPr lang="en-US" altLang="fi-FI" sz="2100" dirty="0" err="1"/>
              <a:t>lähde</a:t>
            </a:r>
            <a:r>
              <a:rPr lang="en-US" altLang="fi-FI" sz="2100" dirty="0"/>
              <a:t> </a:t>
            </a:r>
            <a:r>
              <a:rPr lang="en-US" altLang="fi-FI" sz="2100" dirty="0" err="1"/>
              <a:t>jäi</a:t>
            </a:r>
            <a:r>
              <a:rPr lang="en-US" altLang="fi-FI" sz="2100" dirty="0"/>
              <a:t> </a:t>
            </a:r>
            <a:r>
              <a:rPr lang="en-US" altLang="fi-FI" sz="2100" dirty="0" err="1"/>
              <a:t>selvittämättä</a:t>
            </a:r>
            <a:r>
              <a:rPr lang="en-US" altLang="fi-FI" sz="2100" dirty="0"/>
              <a:t>, </a:t>
            </a:r>
            <a:r>
              <a:rPr lang="en-US" altLang="fi-FI" sz="2100" dirty="0" err="1"/>
              <a:t>mutta</a:t>
            </a:r>
            <a:r>
              <a:rPr lang="en-US" altLang="fi-FI" sz="2100" dirty="0"/>
              <a:t> </a:t>
            </a:r>
            <a:r>
              <a:rPr lang="en-US" altLang="fi-FI" sz="2100" dirty="0" err="1"/>
              <a:t>tartunnan</a:t>
            </a:r>
            <a:r>
              <a:rPr lang="en-US" altLang="fi-FI" sz="2100" dirty="0"/>
              <a:t> </a:t>
            </a:r>
            <a:r>
              <a:rPr lang="en-US" altLang="fi-FI" sz="2100" dirty="0" err="1"/>
              <a:t>aiheuttajan</a:t>
            </a:r>
            <a:r>
              <a:rPr lang="en-US" altLang="fi-FI" sz="2100" dirty="0"/>
              <a:t> </a:t>
            </a:r>
            <a:r>
              <a:rPr lang="en-US" altLang="fi-FI" sz="2100" dirty="0" err="1"/>
              <a:t>todettiin</a:t>
            </a:r>
            <a:r>
              <a:rPr lang="en-US" altLang="fi-FI" sz="2100" dirty="0"/>
              <a:t> </a:t>
            </a:r>
            <a:r>
              <a:rPr lang="en-US" altLang="fi-FI" sz="2100" dirty="0" err="1"/>
              <a:t>levinneen</a:t>
            </a:r>
            <a:r>
              <a:rPr lang="en-US" altLang="fi-FI" sz="2100" dirty="0"/>
              <a:t> </a:t>
            </a:r>
            <a:r>
              <a:rPr lang="en-US" altLang="fi-FI" sz="2100" dirty="0" err="1"/>
              <a:t>ilmeisesti</a:t>
            </a:r>
            <a:r>
              <a:rPr lang="en-US" altLang="fi-FI" sz="2100" dirty="0"/>
              <a:t> </a:t>
            </a:r>
            <a:r>
              <a:rPr lang="en-US" altLang="fi-FI" sz="2100" dirty="0" err="1"/>
              <a:t>ilmateitse</a:t>
            </a:r>
            <a:r>
              <a:rPr lang="en-US" altLang="fi-FI" sz="2100" dirty="0"/>
              <a:t>.</a:t>
            </a:r>
          </a:p>
          <a:p>
            <a:pPr>
              <a:buNone/>
            </a:pPr>
            <a:endParaRPr lang="en-US" altLang="fi-FI" sz="2100" dirty="0"/>
          </a:p>
          <a:p>
            <a:r>
              <a:rPr lang="en-US" altLang="fi-FI" sz="2100" dirty="0" err="1"/>
              <a:t>Myös</a:t>
            </a:r>
            <a:r>
              <a:rPr lang="en-US" altLang="fi-FI" sz="2100" dirty="0"/>
              <a:t> </a:t>
            </a:r>
            <a:r>
              <a:rPr lang="en-US" altLang="fi-FI" sz="2100" dirty="0" err="1"/>
              <a:t>muita</a:t>
            </a:r>
            <a:r>
              <a:rPr lang="en-US" altLang="fi-FI" sz="2100" dirty="0"/>
              <a:t> </a:t>
            </a:r>
            <a:r>
              <a:rPr lang="en-US" altLang="fi-FI" sz="2100" dirty="0" err="1"/>
              <a:t>aikaisemmin</a:t>
            </a:r>
            <a:r>
              <a:rPr lang="en-US" altLang="fi-FI" sz="2100" dirty="0"/>
              <a:t> </a:t>
            </a:r>
            <a:r>
              <a:rPr lang="en-US" altLang="fi-FI" sz="2100" dirty="0" err="1"/>
              <a:t>tapahtuneita</a:t>
            </a:r>
            <a:r>
              <a:rPr lang="en-US" altLang="fi-FI" sz="2100" dirty="0"/>
              <a:t> </a:t>
            </a:r>
            <a:r>
              <a:rPr lang="en-US" altLang="fi-FI" sz="2100" dirty="0" err="1"/>
              <a:t>epidemioita</a:t>
            </a:r>
            <a:r>
              <a:rPr lang="en-US" altLang="fi-FI" sz="2100" dirty="0"/>
              <a:t> on </a:t>
            </a:r>
            <a:r>
              <a:rPr lang="en-US" altLang="fi-FI" sz="2100" dirty="0" err="1"/>
              <a:t>voitu</a:t>
            </a:r>
            <a:r>
              <a:rPr lang="en-US" altLang="fi-FI" sz="2100" dirty="0"/>
              <a:t> </a:t>
            </a:r>
            <a:r>
              <a:rPr lang="en-US" altLang="fi-FI" sz="2100" dirty="0" err="1"/>
              <a:t>osoittaa</a:t>
            </a:r>
            <a:r>
              <a:rPr lang="en-US" altLang="fi-FI" sz="2100" dirty="0"/>
              <a:t> </a:t>
            </a:r>
            <a:r>
              <a:rPr lang="en-US" altLang="fi-FI" sz="2100" dirty="0" err="1"/>
              <a:t>legionellojen</a:t>
            </a:r>
            <a:r>
              <a:rPr lang="en-US" altLang="fi-FI" sz="2100" dirty="0"/>
              <a:t> </a:t>
            </a:r>
            <a:r>
              <a:rPr lang="en-US" altLang="fi-FI" sz="2100" dirty="0" err="1"/>
              <a:t>aiheuttamiksi</a:t>
            </a:r>
            <a:r>
              <a:rPr lang="en-US" altLang="fi-FI" sz="2100" dirty="0"/>
              <a:t> (</a:t>
            </a:r>
            <a:r>
              <a:rPr lang="en-US" altLang="fi-FI" sz="2100" dirty="0" err="1"/>
              <a:t>vuosina</a:t>
            </a:r>
            <a:r>
              <a:rPr lang="en-US" altLang="fi-FI" sz="2100" dirty="0"/>
              <a:t> 1947-1974).</a:t>
            </a:r>
            <a:endParaRPr lang="en-US" altLang="fi-FI" sz="3300" dirty="0"/>
          </a:p>
          <a:p>
            <a:endParaRPr lang="fi-FI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9A9AD7E-4577-4650-B864-05879429A263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482709" y="558777"/>
            <a:ext cx="7772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3400" b="1" dirty="0" err="1">
                <a:solidFill>
                  <a:schemeClr val="accent1"/>
                </a:solidFill>
              </a:rPr>
              <a:t>Legionellat</a:t>
            </a:r>
            <a:r>
              <a:rPr lang="en-US" altLang="fi-FI" sz="3400" b="1" dirty="0">
                <a:solidFill>
                  <a:schemeClr val="accent1"/>
                </a:solidFill>
              </a:rPr>
              <a:t> </a:t>
            </a:r>
            <a:r>
              <a:rPr lang="en-US" altLang="fi-FI" sz="3400" b="1" dirty="0" err="1">
                <a:solidFill>
                  <a:schemeClr val="accent1"/>
                </a:solidFill>
              </a:rPr>
              <a:t>löytyivät</a:t>
            </a:r>
            <a:r>
              <a:rPr lang="en-US" altLang="fi-FI" sz="3400" b="1" dirty="0">
                <a:solidFill>
                  <a:schemeClr val="accent1"/>
                </a:solidFill>
              </a:rPr>
              <a:t> </a:t>
            </a:r>
            <a:r>
              <a:rPr lang="en-US" altLang="fi-FI" sz="3400" b="1" dirty="0" err="1">
                <a:solidFill>
                  <a:schemeClr val="accent1"/>
                </a:solidFill>
              </a:rPr>
              <a:t>vuonna</a:t>
            </a:r>
            <a:r>
              <a:rPr lang="en-US" altLang="fi-FI" sz="3400" b="1" dirty="0">
                <a:solidFill>
                  <a:schemeClr val="accent1"/>
                </a:solidFill>
              </a:rPr>
              <a:t> 1976</a:t>
            </a:r>
            <a:endParaRPr lang="en-US" altLang="fi-FI" sz="2000" dirty="0">
              <a:solidFill>
                <a:schemeClr val="accent1"/>
              </a:solidFill>
            </a:endParaRP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482709" y="3240306"/>
            <a:ext cx="32362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4545013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4545013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200" dirty="0" err="1"/>
              <a:t>Bellevue</a:t>
            </a:r>
            <a:r>
              <a:rPr lang="fi-FI" altLang="fi-FI" sz="1200" dirty="0"/>
              <a:t> Hotel, Philadelphia, USA, 1976</a:t>
            </a:r>
          </a:p>
        </p:txBody>
      </p:sp>
      <p:pic>
        <p:nvPicPr>
          <p:cNvPr id="410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4" y="1167297"/>
            <a:ext cx="306228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4" y="3584122"/>
            <a:ext cx="2623054" cy="239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8990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8893612-EA38-47E6-BBC9-9E5A45619822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125" name="Date Placeholder 1"/>
          <p:cNvSpPr txBox="1">
            <a:spLocks/>
          </p:cNvSpPr>
          <p:nvPr/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F2B9206-8905-44A6-A3BD-3EDC12D24F20}" type="datetime1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15.6.2016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126" name="Footer Placeholder 2"/>
          <p:cNvSpPr txBox="1">
            <a:spLocks/>
          </p:cNvSpPr>
          <p:nvPr/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000">
                <a:solidFill>
                  <a:schemeClr val="bg1"/>
                </a:solidFill>
              </a:rPr>
              <a:t>Jaana Kusnetsov/Vesi ja terveys- yksikkö</a:t>
            </a:r>
          </a:p>
        </p:txBody>
      </p:sp>
      <p:sp>
        <p:nvSpPr>
          <p:cNvPr id="5127" name="Slide Number Placeholder 3"/>
          <p:cNvSpPr txBox="1">
            <a:spLocks/>
          </p:cNvSpPr>
          <p:nvPr/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A8270DD-AA5E-482C-AC51-89C485DBF6F7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900113" y="3333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3400" b="1">
                <a:solidFill>
                  <a:schemeClr val="accent1"/>
                </a:solidFill>
              </a:rPr>
              <a:t>Legionellojen aiheuttamat taudit eli legionelloosit</a:t>
            </a:r>
            <a:endParaRPr lang="en-US" altLang="fi-FI" sz="1800">
              <a:solidFill>
                <a:schemeClr val="accent1"/>
              </a:solidFill>
            </a:endParaRPr>
          </a:p>
        </p:txBody>
      </p:sp>
      <p:sp>
        <p:nvSpPr>
          <p:cNvPr id="5129" name="Rectangle 3"/>
          <p:cNvSpPr>
            <a:spLocks noChangeArrowheads="1"/>
          </p:cNvSpPr>
          <p:nvPr/>
        </p:nvSpPr>
        <p:spPr bwMode="auto">
          <a:xfrm>
            <a:off x="997646" y="1620200"/>
            <a:ext cx="5832475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57188" indent="-357188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fi-FI" sz="1900" dirty="0" err="1"/>
              <a:t>Legionelloosit</a:t>
            </a:r>
            <a:r>
              <a:rPr lang="en-US" altLang="fi-FI" sz="1900" dirty="0"/>
              <a:t> </a:t>
            </a:r>
            <a:r>
              <a:rPr lang="en-US" altLang="fi-FI" sz="1900" dirty="0" err="1"/>
              <a:t>eivät</a:t>
            </a:r>
            <a:r>
              <a:rPr lang="en-US" altLang="fi-FI" sz="1900" dirty="0"/>
              <a:t> </a:t>
            </a:r>
            <a:r>
              <a:rPr lang="en-US" altLang="fi-FI" sz="1900" dirty="0" err="1"/>
              <a:t>tartu</a:t>
            </a:r>
            <a:r>
              <a:rPr lang="en-US" altLang="fi-FI" sz="1900" dirty="0"/>
              <a:t> </a:t>
            </a:r>
            <a:r>
              <a:rPr lang="en-US" altLang="fi-FI" sz="1900" dirty="0" err="1"/>
              <a:t>ihmisestä</a:t>
            </a:r>
            <a:r>
              <a:rPr lang="en-US" altLang="fi-FI" sz="1900" dirty="0"/>
              <a:t> </a:t>
            </a:r>
            <a:r>
              <a:rPr lang="en-US" altLang="fi-FI" sz="1900" dirty="0" err="1"/>
              <a:t>toiseen</a:t>
            </a:r>
            <a:r>
              <a:rPr lang="en-US" altLang="fi-FI" sz="1900" dirty="0"/>
              <a:t>: </a:t>
            </a:r>
            <a:r>
              <a:rPr lang="en-US" altLang="fi-FI" sz="1900" dirty="0" err="1"/>
              <a:t>tartuntalähde</a:t>
            </a:r>
            <a:r>
              <a:rPr lang="en-US" altLang="fi-FI" sz="1900" dirty="0"/>
              <a:t> on </a:t>
            </a:r>
            <a:r>
              <a:rPr lang="en-US" altLang="fi-FI" sz="1900" dirty="0" err="1"/>
              <a:t>aina</a:t>
            </a:r>
            <a:r>
              <a:rPr lang="en-US" altLang="fi-FI" sz="1900" dirty="0"/>
              <a:t> </a:t>
            </a:r>
            <a:r>
              <a:rPr lang="en-US" altLang="fi-FI" sz="1900" dirty="0" err="1"/>
              <a:t>ympäristöperäinen</a:t>
            </a:r>
            <a:r>
              <a:rPr lang="en-US" altLang="fi-FI" sz="1900" dirty="0"/>
              <a:t>.</a:t>
            </a:r>
          </a:p>
          <a:p>
            <a:pPr eaLnBrk="1" hangingPunct="1">
              <a:buClr>
                <a:schemeClr val="accent2"/>
              </a:buClr>
            </a:pPr>
            <a:r>
              <a:rPr lang="en-US" altLang="fi-FI" sz="1900" dirty="0" err="1"/>
              <a:t>Tartuntatapa</a:t>
            </a:r>
            <a:r>
              <a:rPr lang="en-US" altLang="fi-FI" sz="1900" dirty="0"/>
              <a:t> </a:t>
            </a:r>
            <a:r>
              <a:rPr lang="en-US" altLang="fi-FI" sz="1900" dirty="0" err="1"/>
              <a:t>useimmiten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legionellojen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pääsy</a:t>
            </a:r>
            <a:r>
              <a:rPr lang="en-US" altLang="fi-FI" sz="1900" dirty="0"/>
              <a:t> </a:t>
            </a:r>
            <a:r>
              <a:rPr lang="en-US" altLang="fi-FI" sz="1900" dirty="0" err="1"/>
              <a:t>keuhkoihin</a:t>
            </a:r>
            <a:r>
              <a:rPr lang="en-US" altLang="fi-FI" sz="1900" dirty="0"/>
              <a:t> (</a:t>
            </a:r>
            <a:r>
              <a:rPr lang="en-US" altLang="fi-FI" sz="1900" dirty="0" err="1"/>
              <a:t>vesi</a:t>
            </a:r>
            <a:r>
              <a:rPr lang="en-US" altLang="fi-FI" sz="1900" dirty="0"/>
              <a:t>, </a:t>
            </a:r>
            <a:r>
              <a:rPr lang="en-US" altLang="fi-FI" sz="1900" dirty="0" err="1"/>
              <a:t>pöly</a:t>
            </a:r>
            <a:r>
              <a:rPr lang="en-US" altLang="fi-FI" sz="1900" dirty="0"/>
              <a:t>, </a:t>
            </a:r>
            <a:r>
              <a:rPr lang="en-US" altLang="fi-FI" sz="1900" dirty="0" err="1"/>
              <a:t>muta</a:t>
            </a:r>
            <a:r>
              <a:rPr lang="en-US" altLang="fi-FI" sz="1900" dirty="0"/>
              <a:t>: </a:t>
            </a:r>
            <a:r>
              <a:rPr lang="en-US" altLang="fi-FI" sz="1900" dirty="0" err="1"/>
              <a:t>aerosoleja</a:t>
            </a:r>
            <a:r>
              <a:rPr lang="en-US" altLang="fi-FI" sz="1900" dirty="0"/>
              <a:t> </a:t>
            </a:r>
            <a:r>
              <a:rPr lang="en-US" altLang="fi-FI" sz="1900" dirty="0" err="1"/>
              <a:t>hengitysilmasta</a:t>
            </a:r>
            <a:r>
              <a:rPr lang="en-US" altLang="fi-FI" sz="1900" dirty="0"/>
              <a:t>, </a:t>
            </a:r>
            <a:r>
              <a:rPr lang="en-US" altLang="fi-FI" sz="1900" dirty="0" err="1"/>
              <a:t>vettä</a:t>
            </a:r>
            <a:r>
              <a:rPr lang="en-US" altLang="fi-FI" sz="1900" dirty="0"/>
              <a:t> </a:t>
            </a:r>
            <a:r>
              <a:rPr lang="en-US" altLang="fi-FI" sz="1900" dirty="0" err="1"/>
              <a:t>keuhkoihin</a:t>
            </a:r>
            <a:r>
              <a:rPr lang="en-US" altLang="fi-FI" sz="1900" dirty="0"/>
              <a:t>)</a:t>
            </a:r>
          </a:p>
          <a:p>
            <a:pPr eaLnBrk="1" hangingPunct="1">
              <a:buClr>
                <a:schemeClr val="accent2"/>
              </a:buClr>
            </a:pPr>
            <a:r>
              <a:rPr lang="en-US" altLang="fi-FI" sz="1900" dirty="0" err="1"/>
              <a:t>Legionellat</a:t>
            </a:r>
            <a:r>
              <a:rPr lang="en-US" altLang="fi-FI" sz="1900" dirty="0"/>
              <a:t> </a:t>
            </a:r>
            <a:r>
              <a:rPr lang="en-US" altLang="fi-FI" sz="1900" dirty="0" err="1"/>
              <a:t>sairastuttavat</a:t>
            </a:r>
            <a:r>
              <a:rPr lang="en-US" altLang="fi-FI" sz="1900" dirty="0"/>
              <a:t> </a:t>
            </a:r>
            <a:r>
              <a:rPr lang="en-US" altLang="fi-FI" sz="1900" dirty="0" err="1"/>
              <a:t>eniten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ennestään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heikkokuntoisimpia</a:t>
            </a:r>
            <a:r>
              <a:rPr lang="en-US" altLang="fi-FI" sz="1900" dirty="0"/>
              <a:t>, </a:t>
            </a:r>
            <a:r>
              <a:rPr lang="en-US" altLang="fi-FI" sz="1900" dirty="0" err="1"/>
              <a:t>mutta</a:t>
            </a:r>
            <a:r>
              <a:rPr lang="en-US" altLang="fi-FI" sz="1900" dirty="0"/>
              <a:t> </a:t>
            </a:r>
            <a:r>
              <a:rPr lang="en-US" altLang="fi-FI" sz="1900" dirty="0" err="1"/>
              <a:t>myös</a:t>
            </a:r>
            <a:r>
              <a:rPr lang="en-US" altLang="fi-FI" sz="1900" dirty="0"/>
              <a:t> </a:t>
            </a:r>
            <a:r>
              <a:rPr lang="en-US" altLang="fi-FI" sz="1900" dirty="0" err="1"/>
              <a:t>aiemmin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terveitä</a:t>
            </a:r>
            <a:r>
              <a:rPr lang="en-US" altLang="fi-FI" sz="1900" dirty="0"/>
              <a:t>.</a:t>
            </a:r>
          </a:p>
          <a:p>
            <a:pPr eaLnBrk="1" hangingPunct="1">
              <a:buClr>
                <a:schemeClr val="accent2"/>
              </a:buClr>
            </a:pPr>
            <a:r>
              <a:rPr lang="en-US" altLang="fi-FI" sz="1900" dirty="0" err="1"/>
              <a:t>Mahdollisesti</a:t>
            </a:r>
            <a:r>
              <a:rPr lang="en-US" altLang="fi-FI" sz="1900" dirty="0"/>
              <a:t> </a:t>
            </a:r>
            <a:r>
              <a:rPr lang="en-US" altLang="fi-FI" sz="1900" dirty="0" err="1"/>
              <a:t>hoidettavissa</a:t>
            </a:r>
            <a:r>
              <a:rPr lang="en-US" altLang="fi-FI" sz="1900" dirty="0"/>
              <a:t> </a:t>
            </a:r>
            <a:r>
              <a:rPr lang="en-US" altLang="fi-FI" sz="1900" dirty="0" err="1"/>
              <a:t>oikein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antibiootein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potilaan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kunnosta</a:t>
            </a:r>
            <a:r>
              <a:rPr lang="en-US" altLang="fi-FI" sz="1900" dirty="0"/>
              <a:t> </a:t>
            </a:r>
            <a:r>
              <a:rPr lang="en-US" altLang="fi-FI" sz="1900" dirty="0" err="1"/>
              <a:t>riippuen</a:t>
            </a:r>
            <a:r>
              <a:rPr lang="en-US" altLang="fi-FI" sz="1900" dirty="0"/>
              <a:t>: </a:t>
            </a:r>
            <a:r>
              <a:rPr lang="en-US" altLang="fi-FI" sz="1900" dirty="0" err="1"/>
              <a:t>kuolleisuus</a:t>
            </a:r>
            <a:r>
              <a:rPr lang="en-US" altLang="fi-FI" sz="1900" dirty="0"/>
              <a:t> </a:t>
            </a:r>
            <a:r>
              <a:rPr lang="en-US" altLang="fi-FI" sz="1900" dirty="0" err="1"/>
              <a:t>epidemioissa</a:t>
            </a:r>
            <a:r>
              <a:rPr lang="en-US" altLang="fi-FI" sz="1900" dirty="0"/>
              <a:t> on </a:t>
            </a:r>
            <a:r>
              <a:rPr lang="en-US" altLang="fi-FI" sz="1900" dirty="0" err="1"/>
              <a:t>ollut</a:t>
            </a:r>
            <a:r>
              <a:rPr lang="en-US" altLang="fi-FI" sz="1900" dirty="0"/>
              <a:t> </a:t>
            </a:r>
            <a:r>
              <a:rPr lang="en-US" altLang="fi-FI" sz="1900" dirty="0" err="1"/>
              <a:t>jopa</a:t>
            </a:r>
            <a:r>
              <a:rPr lang="en-US" altLang="fi-FI" sz="1900" dirty="0"/>
              <a:t> 30%. </a:t>
            </a:r>
            <a:r>
              <a:rPr lang="en-US" altLang="fi-FI" sz="1900" dirty="0" err="1"/>
              <a:t>Uusimmissa</a:t>
            </a:r>
            <a:r>
              <a:rPr lang="en-US" altLang="fi-FI" sz="1900" dirty="0"/>
              <a:t> </a:t>
            </a:r>
            <a:r>
              <a:rPr lang="en-US" altLang="fi-FI" sz="1900" dirty="0" err="1"/>
              <a:t>epidemioissa</a:t>
            </a:r>
            <a:r>
              <a:rPr lang="en-US" altLang="fi-FI" sz="1900" dirty="0"/>
              <a:t> </a:t>
            </a:r>
            <a:r>
              <a:rPr lang="en-US" altLang="fi-FI" sz="1900" dirty="0" err="1"/>
              <a:t>paljon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vähemmän</a:t>
            </a:r>
            <a:r>
              <a:rPr lang="en-US" altLang="fi-FI" sz="1900" dirty="0"/>
              <a:t>, </a:t>
            </a:r>
            <a:r>
              <a:rPr lang="en-US" altLang="fi-FI" sz="1900" dirty="0" err="1"/>
              <a:t>jopa</a:t>
            </a:r>
            <a:r>
              <a:rPr lang="en-US" altLang="fi-FI" sz="1900" dirty="0"/>
              <a:t> vain 1%.</a:t>
            </a:r>
          </a:p>
          <a:p>
            <a:pPr eaLnBrk="1" hangingPunct="1">
              <a:buClr>
                <a:schemeClr val="accent2"/>
              </a:buClr>
            </a:pPr>
            <a:r>
              <a:rPr lang="en-US" altLang="fi-FI" sz="1900" dirty="0" err="1"/>
              <a:t>Taudit</a:t>
            </a:r>
            <a:r>
              <a:rPr lang="en-US" altLang="fi-FI" sz="1900" dirty="0"/>
              <a:t> </a:t>
            </a:r>
            <a:r>
              <a:rPr lang="en-US" altLang="fi-FI" sz="1900" dirty="0" err="1"/>
              <a:t>voidaan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havaita</a:t>
            </a:r>
            <a:r>
              <a:rPr lang="en-US" altLang="fi-FI" sz="1900" dirty="0"/>
              <a:t> </a:t>
            </a:r>
            <a:r>
              <a:rPr lang="en-US" altLang="fi-FI" sz="1900" dirty="0" err="1"/>
              <a:t>yskös</a:t>
            </a:r>
            <a:r>
              <a:rPr lang="en-US" altLang="fi-FI" sz="1900" dirty="0"/>
              <a:t>- ja </a:t>
            </a:r>
            <a:r>
              <a:rPr lang="en-US" altLang="fi-FI" sz="1900" dirty="0" err="1"/>
              <a:t>kudosnäytteiden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viljely</a:t>
            </a:r>
            <a:r>
              <a:rPr lang="en-US" altLang="fi-FI" sz="1900" dirty="0"/>
              <a:t>- ja </a:t>
            </a:r>
            <a:r>
              <a:rPr lang="en-US" altLang="fi-FI" sz="1900" dirty="0" err="1"/>
              <a:t>värjäysmenetelmin</a:t>
            </a:r>
            <a:r>
              <a:rPr lang="en-US" altLang="fi-FI" sz="1900" dirty="0"/>
              <a:t>, </a:t>
            </a:r>
            <a:r>
              <a:rPr lang="en-US" altLang="fi-FI" sz="1900" dirty="0" err="1"/>
              <a:t>veren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vasta-aine-määrityksin</a:t>
            </a:r>
            <a:r>
              <a:rPr lang="en-US" altLang="fi-FI" sz="1900" dirty="0"/>
              <a:t> ja </a:t>
            </a:r>
            <a:r>
              <a:rPr lang="en-US" altLang="fi-FI" sz="1900" dirty="0" err="1"/>
              <a:t>virtsan</a:t>
            </a:r>
            <a:r>
              <a:rPr lang="en-US" altLang="fi-FI" sz="1900" dirty="0"/>
              <a:t> </a:t>
            </a:r>
            <a:r>
              <a:rPr lang="en-US" altLang="fi-FI" sz="1900" dirty="0" err="1"/>
              <a:t>antigeenimäärityksin</a:t>
            </a:r>
            <a:r>
              <a:rPr lang="en-US" altLang="fi-FI" sz="1900" dirty="0"/>
              <a:t> tai </a:t>
            </a:r>
            <a:r>
              <a:rPr lang="en-US" altLang="fi-FI" sz="1900" dirty="0" err="1"/>
              <a:t>geenimonistusmenetelmin</a:t>
            </a:r>
            <a:r>
              <a:rPr lang="en-US" altLang="fi-FI" sz="1900" dirty="0"/>
              <a:t> (PCR).</a:t>
            </a:r>
          </a:p>
        </p:txBody>
      </p:sp>
      <p:pic>
        <p:nvPicPr>
          <p:cNvPr id="51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4313"/>
            <a:ext cx="2519362" cy="226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3877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5948" y="5582"/>
            <a:ext cx="7489824" cy="1079500"/>
          </a:xfrm>
        </p:spPr>
        <p:txBody>
          <a:bodyPr/>
          <a:lstStyle/>
          <a:p>
            <a:r>
              <a:rPr lang="fi-FI" dirty="0" err="1" smtClean="0"/>
              <a:t>Legionelloosityypit</a:t>
            </a:r>
            <a:endParaRPr lang="fi-FI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3AA45B6-BBF8-4B32-A9C5-5DEA15D59A43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6149" name="Date Placeholder 1"/>
          <p:cNvSpPr txBox="1">
            <a:spLocks/>
          </p:cNvSpPr>
          <p:nvPr/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001F644-6512-49C4-B526-6BBDE7D087D6}" type="datetime1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15.6.2016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6150" name="Footer Placeholder 2"/>
          <p:cNvSpPr txBox="1">
            <a:spLocks/>
          </p:cNvSpPr>
          <p:nvPr/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000">
                <a:solidFill>
                  <a:schemeClr val="bg1"/>
                </a:solidFill>
              </a:rPr>
              <a:t>Jaana Kusnetsov/Vesi ja terveys- yksikkö</a:t>
            </a:r>
          </a:p>
        </p:txBody>
      </p:sp>
      <p:sp>
        <p:nvSpPr>
          <p:cNvPr id="6151" name="Slide Number Placeholder 3"/>
          <p:cNvSpPr txBox="1">
            <a:spLocks/>
          </p:cNvSpPr>
          <p:nvPr/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3F9D27E-6A35-481A-A42C-0934F4AF3988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6153" name="Rectangle 3"/>
          <p:cNvSpPr>
            <a:spLocks noChangeArrowheads="1"/>
          </p:cNvSpPr>
          <p:nvPr/>
        </p:nvSpPr>
        <p:spPr bwMode="auto">
          <a:xfrm>
            <a:off x="766200" y="1238802"/>
            <a:ext cx="7550712" cy="496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57188" indent="-357188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2730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altLang="fi-FI" sz="1800" dirty="0" err="1" smtClean="0"/>
              <a:t>Keuhkokuume</a:t>
            </a:r>
            <a:r>
              <a:rPr lang="en-US" altLang="fi-FI" sz="1800" dirty="0" smtClean="0"/>
              <a:t>, </a:t>
            </a:r>
            <a:r>
              <a:rPr lang="en-US" altLang="fi-FI" sz="1800" dirty="0" err="1" smtClean="0"/>
              <a:t>Legioonalaistauti</a:t>
            </a:r>
            <a:r>
              <a:rPr lang="en-US" altLang="fi-FI" sz="1800" dirty="0" smtClean="0"/>
              <a:t> (</a:t>
            </a:r>
            <a:r>
              <a:rPr lang="en-US" altLang="fi-FI" sz="1600" dirty="0" smtClean="0"/>
              <a:t>Legionnaires’ </a:t>
            </a:r>
            <a:r>
              <a:rPr lang="en-US" altLang="fi-FI" sz="1600" dirty="0"/>
              <a:t>Disease, LD</a:t>
            </a:r>
            <a:r>
              <a:rPr lang="en-US" altLang="fi-FI" sz="1800" dirty="0"/>
              <a:t>)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600" dirty="0" err="1"/>
              <a:t>N</a:t>
            </a:r>
            <a:r>
              <a:rPr lang="en-US" altLang="fi-FI" sz="1600" dirty="0" err="1" smtClean="0"/>
              <a:t>opeasti</a:t>
            </a:r>
            <a:r>
              <a:rPr lang="en-US" altLang="fi-FI" sz="1600" dirty="0" smtClean="0"/>
              <a:t> </a:t>
            </a:r>
            <a:r>
              <a:rPr lang="en-US" altLang="fi-FI" sz="1600" dirty="0" err="1"/>
              <a:t>etenevä</a:t>
            </a:r>
            <a:r>
              <a:rPr lang="en-US" altLang="fi-FI" sz="1600" dirty="0"/>
              <a:t>, “</a:t>
            </a:r>
            <a:r>
              <a:rPr lang="en-US" altLang="fi-FI" sz="1600" dirty="0" err="1"/>
              <a:t>tavallisista</a:t>
            </a:r>
            <a:r>
              <a:rPr lang="en-US" altLang="fi-FI" sz="1600" dirty="0"/>
              <a:t>” </a:t>
            </a:r>
            <a:r>
              <a:rPr lang="en-US" altLang="fi-FI" sz="1600" dirty="0" err="1"/>
              <a:t>keuhkokuumeista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vaikeasti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erotettava</a:t>
            </a:r>
            <a:r>
              <a:rPr lang="en-US" altLang="fi-FI" sz="1600" dirty="0"/>
              <a:t> </a:t>
            </a:r>
            <a:r>
              <a:rPr lang="en-US" altLang="fi-FI" sz="1600" dirty="0" err="1" smtClean="0"/>
              <a:t>keuhkokuume</a:t>
            </a:r>
            <a:r>
              <a:rPr lang="en-US" altLang="fi-FI" sz="1600" dirty="0" smtClean="0"/>
              <a:t>.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600" dirty="0" err="1"/>
              <a:t>K</a:t>
            </a:r>
            <a:r>
              <a:rPr lang="en-US" altLang="fi-FI" sz="1600" dirty="0" err="1" smtClean="0"/>
              <a:t>uolleisuus</a:t>
            </a:r>
            <a:r>
              <a:rPr lang="en-US" altLang="fi-FI" sz="1600" dirty="0" smtClean="0"/>
              <a:t> </a:t>
            </a:r>
            <a:r>
              <a:rPr lang="en-US" altLang="fi-FI" sz="1600" dirty="0" err="1"/>
              <a:t>hoidosta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huolimatta</a:t>
            </a:r>
            <a:r>
              <a:rPr lang="en-US" altLang="fi-FI" sz="1600" dirty="0"/>
              <a:t> 10-20 </a:t>
            </a:r>
            <a:endParaRPr lang="en-US" altLang="fi-FI" sz="1600" dirty="0" smtClean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600" dirty="0" err="1"/>
              <a:t>H</a:t>
            </a:r>
            <a:r>
              <a:rPr lang="en-US" altLang="fi-FI" sz="1600" dirty="0" err="1" smtClean="0"/>
              <a:t>oidettavissa</a:t>
            </a:r>
            <a:r>
              <a:rPr lang="en-US" altLang="fi-FI" sz="1600" dirty="0" smtClean="0"/>
              <a:t> </a:t>
            </a:r>
            <a:r>
              <a:rPr lang="en-US" altLang="fi-FI" sz="1600" dirty="0" err="1"/>
              <a:t>antibiootein</a:t>
            </a:r>
            <a:r>
              <a:rPr lang="en-US" altLang="fi-FI" sz="1600" dirty="0"/>
              <a:t> (</a:t>
            </a:r>
            <a:r>
              <a:rPr lang="en-US" altLang="fi-FI" sz="1600" dirty="0" err="1"/>
              <a:t>esim</a:t>
            </a:r>
            <a:r>
              <a:rPr lang="en-US" altLang="fi-FI" sz="1600" dirty="0"/>
              <a:t>. </a:t>
            </a:r>
            <a:r>
              <a:rPr lang="en-US" altLang="fi-FI" sz="1600" dirty="0" err="1"/>
              <a:t>erytromysiini</a:t>
            </a:r>
            <a:r>
              <a:rPr lang="en-US" altLang="fi-FI" sz="1600" dirty="0"/>
              <a:t>, </a:t>
            </a:r>
            <a:r>
              <a:rPr lang="en-US" altLang="fi-FI" sz="1600" dirty="0" err="1"/>
              <a:t>levofloksasiini</a:t>
            </a:r>
            <a:r>
              <a:rPr lang="en-US" altLang="fi-FI" sz="1600" dirty="0"/>
              <a:t>, </a:t>
            </a:r>
            <a:r>
              <a:rPr lang="en-US" altLang="fi-FI" sz="1600" dirty="0" err="1"/>
              <a:t>atsitromysiini</a:t>
            </a:r>
            <a:r>
              <a:rPr lang="en-US" altLang="fi-FI" sz="1600" dirty="0"/>
              <a:t>), </a:t>
            </a:r>
            <a:r>
              <a:rPr lang="en-US" altLang="fi-FI" sz="1600" dirty="0" err="1"/>
              <a:t>mutta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penisilliini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tehoa</a:t>
            </a:r>
            <a:r>
              <a:rPr lang="en-US" altLang="fi-FI" sz="1600" dirty="0" smtClean="0"/>
              <a:t>.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altLang="fi-FI" sz="1800" dirty="0" smtClean="0"/>
              <a:t>Pontiac-</a:t>
            </a:r>
            <a:r>
              <a:rPr lang="en-US" altLang="fi-FI" sz="1800" dirty="0" err="1" smtClean="0"/>
              <a:t>kuume</a:t>
            </a:r>
            <a:r>
              <a:rPr lang="en-US" altLang="fi-FI" sz="1800" dirty="0" smtClean="0"/>
              <a:t> </a:t>
            </a:r>
            <a:r>
              <a:rPr lang="en-US" altLang="fi-FI" sz="1800" dirty="0"/>
              <a:t>(Pontiac fever: 1. </a:t>
            </a:r>
            <a:r>
              <a:rPr lang="en-US" altLang="fi-FI" sz="1800" dirty="0" err="1"/>
              <a:t>epidemia</a:t>
            </a:r>
            <a:r>
              <a:rPr lang="en-US" altLang="fi-FI" sz="1800" dirty="0"/>
              <a:t> v. 1968, Pontiac, Michigan, USA)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600" dirty="0" err="1"/>
              <a:t>I</a:t>
            </a:r>
            <a:r>
              <a:rPr lang="en-US" altLang="fi-FI" sz="1600" dirty="0" err="1" smtClean="0"/>
              <a:t>nfluenssan</a:t>
            </a:r>
            <a:r>
              <a:rPr lang="en-US" altLang="fi-FI" sz="1600" dirty="0" smtClean="0"/>
              <a:t> </a:t>
            </a:r>
            <a:r>
              <a:rPr lang="en-US" altLang="fi-FI" sz="1600" dirty="0" err="1"/>
              <a:t>kaltainen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itsestään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paraneva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infektio</a:t>
            </a:r>
            <a:r>
              <a:rPr lang="en-US" altLang="fi-FI" sz="1600" dirty="0" smtClean="0"/>
              <a:t>.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600" dirty="0" err="1"/>
              <a:t>E</a:t>
            </a:r>
            <a:r>
              <a:rPr lang="en-US" altLang="fi-FI" sz="1600" dirty="0" err="1" smtClean="0"/>
              <a:t>nsimmäiset</a:t>
            </a:r>
            <a:r>
              <a:rPr lang="en-US" altLang="fi-FI" sz="1600" dirty="0" smtClean="0"/>
              <a:t> </a:t>
            </a:r>
            <a:r>
              <a:rPr lang="en-US" altLang="fi-FI" sz="1600" dirty="0" err="1"/>
              <a:t>Suomessa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havaitut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tapausrypäät</a:t>
            </a:r>
            <a:r>
              <a:rPr lang="en-US" altLang="fi-FI" sz="1600" dirty="0"/>
              <a:t> v. 2007 (5 </a:t>
            </a:r>
            <a:r>
              <a:rPr lang="en-US" altLang="fi-FI" sz="1600" dirty="0" err="1"/>
              <a:t>tapausta</a:t>
            </a:r>
            <a:r>
              <a:rPr lang="en-US" altLang="fi-FI" sz="1600" dirty="0"/>
              <a:t>, </a:t>
            </a:r>
            <a:r>
              <a:rPr lang="en-US" altLang="fi-FI" sz="1600" dirty="0" err="1"/>
              <a:t>jäteveden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puhdistamo</a:t>
            </a:r>
            <a:r>
              <a:rPr lang="en-US" altLang="fi-FI" sz="1600" dirty="0"/>
              <a:t>) ja 2011 (11 </a:t>
            </a:r>
            <a:r>
              <a:rPr lang="en-US" altLang="fi-FI" sz="1600" dirty="0" err="1"/>
              <a:t>tapausta</a:t>
            </a:r>
            <a:r>
              <a:rPr lang="en-US" altLang="fi-FI" sz="1600" dirty="0"/>
              <a:t>, </a:t>
            </a:r>
            <a:r>
              <a:rPr lang="en-US" altLang="fi-FI" sz="1600" dirty="0" err="1"/>
              <a:t>poreallas</a:t>
            </a:r>
            <a:r>
              <a:rPr lang="en-US" altLang="fi-FI" sz="1600" dirty="0" smtClean="0"/>
              <a:t>)</a:t>
            </a:r>
          </a:p>
          <a:p>
            <a:pPr marL="457200" indent="-457200" eaLnBrk="1" hangingPunct="1">
              <a:lnSpc>
                <a:spcPct val="9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altLang="fi-FI" sz="1800" dirty="0" err="1" smtClean="0"/>
              <a:t>Keuhkojen</a:t>
            </a:r>
            <a:r>
              <a:rPr lang="en-US" altLang="fi-FI" sz="1800" dirty="0" smtClean="0"/>
              <a:t> </a:t>
            </a:r>
            <a:r>
              <a:rPr lang="en-US" altLang="fi-FI" sz="1800" dirty="0" err="1"/>
              <a:t>ulkopuoliset</a:t>
            </a:r>
            <a:r>
              <a:rPr lang="en-US" altLang="fi-FI" sz="1800" dirty="0"/>
              <a:t> </a:t>
            </a:r>
            <a:r>
              <a:rPr lang="en-US" altLang="fi-FI" sz="1800" dirty="0" err="1"/>
              <a:t>infektiot</a:t>
            </a:r>
            <a:r>
              <a:rPr lang="en-US" altLang="fi-FI" sz="1800" dirty="0"/>
              <a:t> </a:t>
            </a:r>
            <a:endParaRPr lang="en-US" altLang="fi-FI" sz="2000" dirty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600" dirty="0" err="1"/>
              <a:t>V</a:t>
            </a:r>
            <a:r>
              <a:rPr lang="en-US" altLang="fi-FI" sz="1600" dirty="0" err="1" smtClean="0"/>
              <a:t>astustuskyvyltään</a:t>
            </a:r>
            <a:r>
              <a:rPr lang="en-US" altLang="fi-FI" sz="1600" dirty="0" smtClean="0"/>
              <a:t> </a:t>
            </a:r>
            <a:r>
              <a:rPr lang="en-US" altLang="fi-FI" sz="1600" dirty="0" err="1"/>
              <a:t>heikoilla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potilailla</a:t>
            </a:r>
            <a:r>
              <a:rPr lang="en-US" altLang="fi-FI" sz="1600" dirty="0"/>
              <a:t>.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600" dirty="0" err="1"/>
              <a:t>T</a:t>
            </a:r>
            <a:r>
              <a:rPr lang="en-US" altLang="fi-FI" sz="1600" dirty="0" err="1" smtClean="0"/>
              <a:t>ulehduksia</a:t>
            </a:r>
            <a:r>
              <a:rPr lang="en-US" altLang="fi-FI" sz="1600" dirty="0" smtClean="0"/>
              <a:t> </a:t>
            </a:r>
            <a:r>
              <a:rPr lang="en-US" altLang="fi-FI" sz="1600" dirty="0" err="1"/>
              <a:t>sisäelimissä</a:t>
            </a:r>
            <a:r>
              <a:rPr lang="en-US" altLang="fi-FI" sz="1600" dirty="0"/>
              <a:t> tai </a:t>
            </a:r>
            <a:r>
              <a:rPr lang="en-US" altLang="fi-FI" sz="1600" dirty="0" err="1"/>
              <a:t>iholla</a:t>
            </a:r>
            <a:r>
              <a:rPr lang="en-US" altLang="fi-FI" sz="1600" dirty="0"/>
              <a:t>, </a:t>
            </a:r>
            <a:r>
              <a:rPr lang="en-US" altLang="fi-FI" sz="1600" dirty="0" err="1"/>
              <a:t>jopa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septinen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yleisinfektio</a:t>
            </a:r>
            <a:r>
              <a:rPr lang="en-US" altLang="fi-FI" sz="1600" dirty="0"/>
              <a:t> </a:t>
            </a:r>
            <a:r>
              <a:rPr lang="en-US" altLang="fi-FI" sz="1600" dirty="0" err="1"/>
              <a:t>eli</a:t>
            </a:r>
            <a:r>
              <a:rPr lang="en-US" altLang="fi-FI" sz="1600" dirty="0"/>
              <a:t> “</a:t>
            </a:r>
            <a:r>
              <a:rPr lang="en-US" altLang="fi-FI" sz="1600" dirty="0" err="1"/>
              <a:t>verenmyrkytys</a:t>
            </a:r>
            <a:r>
              <a:rPr lang="en-US" altLang="fi-FI" sz="1600" dirty="0"/>
              <a:t>”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600" dirty="0" err="1"/>
              <a:t>Suomessa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havaittu</a:t>
            </a:r>
            <a:r>
              <a:rPr lang="en-US" altLang="fi-FI" sz="1600" dirty="0"/>
              <a:t> </a:t>
            </a:r>
            <a:r>
              <a:rPr lang="en-US" altLang="fi-FI" sz="1600" dirty="0" err="1"/>
              <a:t>yksi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tapaus</a:t>
            </a:r>
            <a:r>
              <a:rPr lang="en-US" altLang="fi-FI" sz="1600" dirty="0"/>
              <a:t> v.  2005.</a:t>
            </a:r>
          </a:p>
          <a:p>
            <a:pPr lvl="1" eaLnBrk="1" hangingPunct="1">
              <a:lnSpc>
                <a:spcPct val="90000"/>
              </a:lnSpc>
            </a:pPr>
            <a:endParaRPr lang="en-US" altLang="fi-FI" sz="2000" dirty="0"/>
          </a:p>
          <a:p>
            <a:pPr lvl="1" eaLnBrk="1" hangingPunct="1">
              <a:lnSpc>
                <a:spcPct val="90000"/>
              </a:lnSpc>
            </a:pPr>
            <a:endParaRPr lang="en-US" altLang="fi-FI" sz="2000" dirty="0"/>
          </a:p>
          <a:p>
            <a:pPr lvl="1" eaLnBrk="1" hangingPunct="1">
              <a:lnSpc>
                <a:spcPct val="90000"/>
              </a:lnSpc>
            </a:pPr>
            <a:endParaRPr lang="en-US" altLang="fi-FI" sz="1800" dirty="0"/>
          </a:p>
        </p:txBody>
      </p:sp>
    </p:spTree>
    <p:extLst>
      <p:ext uri="{BB962C8B-B14F-4D97-AF65-F5344CB8AC3E}">
        <p14:creationId xmlns:p14="http://schemas.microsoft.com/office/powerpoint/2010/main" val="42374601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33CE31-29A2-48C8-B514-F71F2E7D0B6D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593681" y="96922"/>
            <a:ext cx="8351837" cy="1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3000" b="1" dirty="0" err="1">
                <a:solidFill>
                  <a:schemeClr val="accent1"/>
                </a:solidFill>
              </a:rPr>
              <a:t>Legionelloosit</a:t>
            </a:r>
            <a:r>
              <a:rPr lang="en-US" altLang="fi-FI" sz="3000" b="1" dirty="0">
                <a:solidFill>
                  <a:schemeClr val="accent1"/>
                </a:solidFill>
              </a:rPr>
              <a:t> </a:t>
            </a:r>
            <a:r>
              <a:rPr lang="en-US" altLang="fi-FI" sz="3000" b="1" dirty="0" err="1">
                <a:solidFill>
                  <a:schemeClr val="accent1"/>
                </a:solidFill>
              </a:rPr>
              <a:t>Suomessa</a:t>
            </a:r>
            <a:r>
              <a:rPr lang="en-US" altLang="fi-FI" sz="3000" b="1" dirty="0">
                <a:solidFill>
                  <a:schemeClr val="accent1"/>
                </a:solidFill>
              </a:rPr>
              <a:t> (</a:t>
            </a:r>
            <a:r>
              <a:rPr lang="en-US" altLang="fi-FI" sz="3000" b="1" dirty="0" err="1">
                <a:solidFill>
                  <a:schemeClr val="accent1"/>
                </a:solidFill>
              </a:rPr>
              <a:t>keuhkokuumeet</a:t>
            </a:r>
            <a:r>
              <a:rPr lang="en-US" altLang="fi-FI" sz="3000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593681" y="1451728"/>
            <a:ext cx="7678737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57188" indent="-357188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2730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fi-FI" sz="2000" dirty="0" err="1"/>
              <a:t>Ilmitulleita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legionellakeuhkokuumeita</a:t>
            </a:r>
            <a:r>
              <a:rPr lang="en-US" altLang="fi-FI" sz="2000" dirty="0"/>
              <a:t> on </a:t>
            </a:r>
            <a:r>
              <a:rPr lang="en-US" altLang="fi-FI" sz="2000" dirty="0" err="1"/>
              <a:t>ollut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keskimäärin</a:t>
            </a:r>
            <a:r>
              <a:rPr lang="en-US" altLang="fi-FI" sz="2000" dirty="0"/>
              <a:t> 14 </a:t>
            </a:r>
            <a:r>
              <a:rPr lang="en-US" altLang="fi-FI" sz="2000" dirty="0" err="1"/>
              <a:t>vuosittain</a:t>
            </a:r>
            <a:r>
              <a:rPr lang="en-US" altLang="fi-FI" sz="2000" dirty="0"/>
              <a:t> (3-31 </a:t>
            </a:r>
            <a:r>
              <a:rPr lang="en-US" altLang="fi-FI" sz="2000" dirty="0" err="1"/>
              <a:t>keuhkokuumetta</a:t>
            </a:r>
            <a:r>
              <a:rPr lang="en-US" altLang="fi-FI" sz="2000" dirty="0"/>
              <a:t> v. </a:t>
            </a:r>
            <a:r>
              <a:rPr lang="en-US" altLang="fi-FI" sz="2000" dirty="0" smtClean="0"/>
              <a:t>1993 - 2014</a:t>
            </a:r>
            <a:r>
              <a:rPr lang="en-US" altLang="fi-FI" sz="2000" dirty="0"/>
              <a:t>). </a:t>
            </a:r>
          </a:p>
          <a:p>
            <a:pPr eaLnBrk="1" hangingPunct="1">
              <a:buFontTx/>
              <a:buNone/>
            </a:pPr>
            <a:endParaRPr lang="en-US" altLang="fi-FI" sz="2000" dirty="0"/>
          </a:p>
          <a:p>
            <a:pPr eaLnBrk="1" hangingPunct="1">
              <a:buFontTx/>
              <a:buNone/>
            </a:pPr>
            <a:r>
              <a:rPr lang="en-US" altLang="fi-FI" sz="2000" dirty="0" smtClean="0">
                <a:sym typeface="Wingdings" panose="05000000000000000000" pitchFamily="2" charset="2"/>
              </a:rPr>
              <a:t> </a:t>
            </a:r>
            <a:r>
              <a:rPr lang="en-US" altLang="fi-FI" sz="2000" dirty="0" err="1" smtClean="0"/>
              <a:t>Esiintyvyys</a:t>
            </a:r>
            <a:r>
              <a:rPr lang="en-US" altLang="fi-FI" sz="2000" dirty="0"/>
              <a:t>: 0,6 – 5,8 </a:t>
            </a:r>
            <a:r>
              <a:rPr lang="en-US" altLang="fi-FI" sz="2000" dirty="0" err="1"/>
              <a:t>tapausta</a:t>
            </a:r>
            <a:r>
              <a:rPr lang="en-US" altLang="fi-FI" sz="2000" dirty="0"/>
              <a:t>/</a:t>
            </a:r>
            <a:r>
              <a:rPr lang="en-US" altLang="fi-FI" sz="2000" dirty="0" err="1"/>
              <a:t>miljoona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asukasta</a:t>
            </a:r>
            <a:r>
              <a:rPr lang="en-US" altLang="fi-FI" sz="2000" dirty="0"/>
              <a:t>.</a:t>
            </a:r>
          </a:p>
          <a:p>
            <a:pPr lvl="1" eaLnBrk="1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800" dirty="0">
                <a:solidFill>
                  <a:schemeClr val="accent2"/>
                </a:solidFill>
              </a:rPr>
              <a:t>Ref: </a:t>
            </a:r>
            <a:r>
              <a:rPr lang="en-US" altLang="fi-FI" sz="1800" dirty="0" err="1">
                <a:solidFill>
                  <a:schemeClr val="accent2"/>
                </a:solidFill>
              </a:rPr>
              <a:t>KTL:n</a:t>
            </a:r>
            <a:r>
              <a:rPr lang="en-US" altLang="fi-FI" sz="1800" dirty="0">
                <a:solidFill>
                  <a:schemeClr val="accent2"/>
                </a:solidFill>
              </a:rPr>
              <a:t> </a:t>
            </a:r>
            <a:r>
              <a:rPr lang="en-US" altLang="fi-FI" sz="1800" dirty="0" err="1">
                <a:solidFill>
                  <a:schemeClr val="accent2"/>
                </a:solidFill>
              </a:rPr>
              <a:t>legionellalaboratorio</a:t>
            </a:r>
            <a:r>
              <a:rPr lang="en-US" altLang="fi-FI" sz="1800" dirty="0">
                <a:solidFill>
                  <a:schemeClr val="accent2"/>
                </a:solidFill>
              </a:rPr>
              <a:t> ja </a:t>
            </a:r>
            <a:r>
              <a:rPr lang="en-US" altLang="fi-FI" sz="1800" dirty="0" err="1">
                <a:solidFill>
                  <a:schemeClr val="accent2"/>
                </a:solidFill>
              </a:rPr>
              <a:t>THL:n</a:t>
            </a:r>
            <a:r>
              <a:rPr lang="en-US" altLang="fi-FI" sz="1800" dirty="0">
                <a:solidFill>
                  <a:schemeClr val="accent2"/>
                </a:solidFill>
              </a:rPr>
              <a:t> </a:t>
            </a:r>
            <a:r>
              <a:rPr lang="en-US" altLang="fi-FI" sz="1800" dirty="0" err="1">
                <a:solidFill>
                  <a:schemeClr val="accent2"/>
                </a:solidFill>
              </a:rPr>
              <a:t>tartuntatautirekisteri</a:t>
            </a:r>
            <a:endParaRPr lang="en-US" altLang="fi-FI" sz="1800" dirty="0">
              <a:solidFill>
                <a:schemeClr val="accent2"/>
              </a:solidFill>
            </a:endParaRPr>
          </a:p>
          <a:p>
            <a:pPr lvl="1" eaLnBrk="1" hangingPunct="1">
              <a:buFontTx/>
              <a:buNone/>
            </a:pPr>
            <a:endParaRPr lang="en-US" altLang="fi-FI" sz="2000" dirty="0"/>
          </a:p>
          <a:p>
            <a:pPr eaLnBrk="1" hangingPunct="1">
              <a:buClr>
                <a:schemeClr val="accent2"/>
              </a:buClr>
            </a:pPr>
            <a:r>
              <a:rPr lang="en-US" altLang="fi-FI" sz="2000" dirty="0" err="1"/>
              <a:t>Todelliseksi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legionellakeuhkokuumeiden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määräksi</a:t>
            </a:r>
            <a:r>
              <a:rPr lang="en-US" altLang="fi-FI" sz="2000" dirty="0"/>
              <a:t> on </a:t>
            </a:r>
            <a:r>
              <a:rPr lang="en-US" altLang="fi-FI" sz="2000" dirty="0" err="1"/>
              <a:t>arvioitu</a:t>
            </a:r>
            <a:r>
              <a:rPr lang="en-US" altLang="fi-FI" sz="2000" dirty="0"/>
              <a:t> 100-200 /</a:t>
            </a:r>
            <a:r>
              <a:rPr lang="en-US" altLang="fi-FI" sz="2000" dirty="0" err="1"/>
              <a:t>vuosi</a:t>
            </a:r>
            <a:r>
              <a:rPr lang="en-US" altLang="fi-FI" sz="2000" dirty="0"/>
              <a:t> (</a:t>
            </a:r>
            <a:r>
              <a:rPr lang="en-US" altLang="fi-FI" sz="2000" dirty="0" err="1"/>
              <a:t>havaitsematta</a:t>
            </a:r>
            <a:r>
              <a:rPr lang="en-US" altLang="fi-FI" sz="2000" dirty="0"/>
              <a:t> 85-93%?).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fi-FI" sz="1800" dirty="0">
                <a:solidFill>
                  <a:schemeClr val="accent2"/>
                </a:solidFill>
              </a:rPr>
              <a:t>Ref. Hannele </a:t>
            </a:r>
            <a:r>
              <a:rPr lang="en-US" altLang="fi-FI" sz="1800" dirty="0" err="1">
                <a:solidFill>
                  <a:schemeClr val="accent2"/>
                </a:solidFill>
              </a:rPr>
              <a:t>Jousimies-Somer</a:t>
            </a:r>
            <a:r>
              <a:rPr lang="en-US" altLang="fi-FI" sz="1800" dirty="0">
                <a:solidFill>
                  <a:schemeClr val="accent2"/>
                </a:solidFill>
              </a:rPr>
              <a:t>, Update on legionellae and </a:t>
            </a:r>
            <a:r>
              <a:rPr lang="en-US" altLang="fi-FI" sz="1800" dirty="0" err="1">
                <a:solidFill>
                  <a:schemeClr val="accent2"/>
                </a:solidFill>
              </a:rPr>
              <a:t>legionellosis-seminaari</a:t>
            </a:r>
            <a:r>
              <a:rPr lang="en-US" altLang="fi-FI" sz="1800" dirty="0">
                <a:solidFill>
                  <a:schemeClr val="accent2"/>
                </a:solidFill>
              </a:rPr>
              <a:t>, Helsinki 19.1.2001.</a:t>
            </a:r>
          </a:p>
        </p:txBody>
      </p:sp>
    </p:spTree>
    <p:extLst>
      <p:ext uri="{BB962C8B-B14F-4D97-AF65-F5344CB8AC3E}">
        <p14:creationId xmlns:p14="http://schemas.microsoft.com/office/powerpoint/2010/main" val="411539607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E2DD71E-E210-47B4-BCE2-8B17BF4584D3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242279" y="487847"/>
            <a:ext cx="8713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b="1" dirty="0" err="1">
                <a:solidFill>
                  <a:schemeClr val="accent1"/>
                </a:solidFill>
              </a:rPr>
              <a:t>Legionellan</a:t>
            </a:r>
            <a:r>
              <a:rPr lang="fi-FI" altLang="fi-FI" b="1" dirty="0">
                <a:solidFill>
                  <a:schemeClr val="accent1"/>
                </a:solidFill>
              </a:rPr>
              <a:t> aiheuttamat keuhkokuumeet Euroopassa ja Suomessa v. 1993-2013 (-2014)</a:t>
            </a:r>
            <a:endParaRPr lang="en-GB" altLang="fi-FI" b="1" dirty="0">
              <a:solidFill>
                <a:schemeClr val="accent1"/>
              </a:solidFill>
            </a:endParaRP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242279" y="4928879"/>
            <a:ext cx="8642350" cy="1126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45013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4545013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fi-FI" sz="1200" dirty="0"/>
              <a:t>Ref. </a:t>
            </a:r>
            <a:r>
              <a:rPr lang="en-US" altLang="fi-FI" sz="1200" dirty="0" err="1"/>
              <a:t>Euroopan</a:t>
            </a:r>
            <a:r>
              <a:rPr lang="en-US" altLang="fi-FI" sz="1200" dirty="0"/>
              <a:t> </a:t>
            </a:r>
            <a:r>
              <a:rPr lang="en-US" altLang="fi-FI" sz="1200" dirty="0" err="1"/>
              <a:t>tiedot</a:t>
            </a:r>
            <a:r>
              <a:rPr lang="en-US" altLang="fi-FI" sz="1200" dirty="0"/>
              <a:t>: Joseph C. and Ricketts K. Legionnaires’ disease in Europe 2007-2008 (years 1993-2005) </a:t>
            </a:r>
            <a:r>
              <a:rPr lang="en-US" altLang="fi-FI" sz="1200" dirty="0" err="1"/>
              <a:t>Eurosurveillance</a:t>
            </a:r>
            <a:r>
              <a:rPr lang="en-US" altLang="fi-FI" sz="1200" dirty="0"/>
              <a:t>, Vol 15, Issue 8; ECDC. Annual epidemiological report on communicable diseases by ECDC (years 2007-2010) and </a:t>
            </a:r>
            <a:r>
              <a:rPr lang="fi-FI" altLang="fi-FI" sz="1200" dirty="0"/>
              <a:t>ECDC, </a:t>
            </a:r>
            <a:r>
              <a:rPr lang="fi-FI" altLang="fi-FI" sz="1200" dirty="0" err="1"/>
              <a:t>Legionnaires</a:t>
            </a:r>
            <a:r>
              <a:rPr lang="fi-FI" altLang="fi-FI" sz="1200" dirty="0"/>
              <a:t>’ </a:t>
            </a:r>
            <a:r>
              <a:rPr lang="fi-FI" altLang="fi-FI" sz="1200" dirty="0" err="1"/>
              <a:t>disease</a:t>
            </a:r>
            <a:r>
              <a:rPr lang="fi-FI" altLang="fi-FI" sz="1200" dirty="0"/>
              <a:t> in Europe, 2011.  Stockholm, 2013</a:t>
            </a:r>
            <a:r>
              <a:rPr lang="en-US" altLang="fi-FI" sz="1200" dirty="0"/>
              <a:t>; 4</a:t>
            </a:r>
            <a:r>
              <a:rPr lang="en-US" altLang="fi-FI" sz="1200" baseline="30000" dirty="0"/>
              <a:t>th</a:t>
            </a:r>
            <a:r>
              <a:rPr lang="en-US" altLang="fi-FI" sz="1200" dirty="0"/>
              <a:t> </a:t>
            </a:r>
            <a:r>
              <a:rPr lang="en-US" altLang="fi-FI" sz="1200" dirty="0" err="1"/>
              <a:t>ELDSNet</a:t>
            </a:r>
            <a:r>
              <a:rPr lang="en-US" altLang="fi-FI" sz="1200" dirty="0"/>
              <a:t> Meeting, Athens 2013; 5</a:t>
            </a:r>
            <a:r>
              <a:rPr lang="en-US" altLang="fi-FI" sz="1200" baseline="30000" dirty="0"/>
              <a:t>th</a:t>
            </a:r>
            <a:r>
              <a:rPr lang="en-US" altLang="fi-FI" sz="1200" dirty="0"/>
              <a:t> </a:t>
            </a:r>
            <a:r>
              <a:rPr lang="en-US" altLang="fi-FI" sz="1200" dirty="0" err="1"/>
              <a:t>ELDSNet</a:t>
            </a:r>
            <a:r>
              <a:rPr lang="en-US" altLang="fi-FI" sz="1200" dirty="0"/>
              <a:t> Meeting, Barcelona 2014. </a:t>
            </a:r>
            <a:r>
              <a:rPr lang="en-US" altLang="fi-FI" sz="1200" dirty="0" err="1"/>
              <a:t>Suomen</a:t>
            </a:r>
            <a:r>
              <a:rPr lang="en-US" altLang="fi-FI" sz="1200" dirty="0"/>
              <a:t> </a:t>
            </a:r>
            <a:r>
              <a:rPr lang="en-US" altLang="fi-FI" sz="1200" dirty="0" err="1"/>
              <a:t>tiedot</a:t>
            </a:r>
            <a:r>
              <a:rPr lang="en-US" altLang="fi-FI" sz="1200" dirty="0"/>
              <a:t>:</a:t>
            </a:r>
            <a:r>
              <a:rPr lang="fi-FI" altLang="fi-FI" sz="1200" dirty="0"/>
              <a:t> </a:t>
            </a:r>
            <a:r>
              <a:rPr lang="fi-FI" altLang="fi-FI" sz="1200" dirty="0" err="1"/>
              <a:t>KTL:n</a:t>
            </a:r>
            <a:r>
              <a:rPr lang="fi-FI" altLang="fi-FI" sz="1200" dirty="0"/>
              <a:t> </a:t>
            </a:r>
            <a:r>
              <a:rPr lang="fi-FI" altLang="fi-FI" sz="1200" dirty="0" err="1"/>
              <a:t>Legionellareferenssilaboratorio</a:t>
            </a:r>
            <a:r>
              <a:rPr lang="fi-FI" altLang="fi-FI" sz="1200" dirty="0"/>
              <a:t>; KTL/INFE; THL; Tartuntatautirekisteri; Tartuntataudit Suomessa -julkaisusarja.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None/>
            </a:pPr>
            <a:endParaRPr lang="en-GB" altLang="fi-FI" sz="1200" dirty="0">
              <a:solidFill>
                <a:srgbClr val="A60AEC"/>
              </a:solidFill>
            </a:endParaRPr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9" y="1164626"/>
            <a:ext cx="8411953" cy="376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6319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18D630B-BD51-4399-BDF1-EB328C48EC9C}" type="slidenum">
              <a:rPr lang="fi-FI" altLang="fi-FI" sz="10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322263" y="163513"/>
            <a:ext cx="85121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b="1">
                <a:solidFill>
                  <a:schemeClr val="accent1"/>
                </a:solidFill>
              </a:rPr>
              <a:t>Legionellojen aiheuttamat keuhkokuumeet Suomessa vuosittain</a:t>
            </a: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250825" y="5229225"/>
            <a:ext cx="851217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45013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45013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45013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45013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45013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fi-FI" sz="2000">
                <a:solidFill>
                  <a:srgbClr val="A60AEC"/>
                </a:solidFill>
              </a:rPr>
              <a:t>Ref. Suomen tiedot:</a:t>
            </a:r>
            <a:r>
              <a:rPr lang="fi-FI" altLang="fi-FI" sz="2000">
                <a:solidFill>
                  <a:srgbClr val="A60AEC"/>
                </a:solidFill>
              </a:rPr>
              <a:t> KTL:n Legionellareferenssilaboratorio; KTL/INFE; THL; Tartuntatautirekisteri; Tartuntataudit Suomessa –julkaisusarja (THL).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FontTx/>
              <a:buNone/>
            </a:pPr>
            <a:endParaRPr lang="en-GB" altLang="fi-FI" sz="2000">
              <a:solidFill>
                <a:srgbClr val="A60AEC"/>
              </a:solidFill>
            </a:endParaRPr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836613"/>
            <a:ext cx="8664575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9605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E9E70FF-6E70-4653-947F-9262BCE936CE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683568" y="476672"/>
            <a:ext cx="8713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2800" b="1" dirty="0" err="1">
                <a:solidFill>
                  <a:schemeClr val="accent1"/>
                </a:solidFill>
              </a:rPr>
              <a:t>Legionellan</a:t>
            </a:r>
            <a:r>
              <a:rPr lang="fi-FI" altLang="fi-FI" sz="2800" b="1" dirty="0">
                <a:solidFill>
                  <a:schemeClr val="accent1"/>
                </a:solidFill>
              </a:rPr>
              <a:t> aiheuttamat keuhkokuumeet Euroopassa ikäluokittain vuonna 2013</a:t>
            </a:r>
            <a:endParaRPr lang="en-GB" altLang="fi-FI" sz="2800" b="1" dirty="0">
              <a:solidFill>
                <a:schemeClr val="accent1"/>
              </a:solidFill>
            </a:endParaRP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196752"/>
            <a:ext cx="6084218" cy="488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1763688" y="6067754"/>
            <a:ext cx="496855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i-FI" sz="1200" dirty="0"/>
              <a:t>Ref. ECDC, Legionnaires’ disease in </a:t>
            </a:r>
            <a:r>
              <a:rPr lang="en-US" altLang="fi-FI" sz="1200" dirty="0" smtClean="0"/>
              <a:t>Europe</a:t>
            </a:r>
            <a:r>
              <a:rPr lang="en-US" altLang="fi-FI" sz="1200" dirty="0"/>
              <a:t>, 2013.  Stockholm, </a:t>
            </a:r>
            <a:r>
              <a:rPr lang="en-US" altLang="fi-FI" sz="1200" dirty="0" smtClean="0"/>
              <a:t>2015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i-FI" altLang="fi-FI" sz="1200" dirty="0"/>
          </a:p>
        </p:txBody>
      </p:sp>
    </p:spTree>
    <p:extLst>
      <p:ext uri="{BB962C8B-B14F-4D97-AF65-F5344CB8AC3E}">
        <p14:creationId xmlns:p14="http://schemas.microsoft.com/office/powerpoint/2010/main" val="16486357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0B6AE82-A3B0-46E0-BFF3-9CF8A53CF5BD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411611" y="457806"/>
            <a:ext cx="8475662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5" tIns="45698" rIns="91395" bIns="45698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b="1" dirty="0">
                <a:solidFill>
                  <a:schemeClr val="accent1"/>
                </a:solidFill>
              </a:rPr>
              <a:t>Tartuntalähteet Euroopassa v. 2013</a:t>
            </a: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352424" y="5555661"/>
            <a:ext cx="75961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i-FI" sz="1400" dirty="0"/>
              <a:t>Ref. ECDC, Legionnaires’ disease in Europe, 2013.  Stockholm, 2015</a:t>
            </a:r>
            <a:endParaRPr lang="fi-FI" altLang="fi-FI" sz="1400" dirty="0"/>
          </a:p>
        </p:txBody>
      </p:sp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156698"/>
            <a:ext cx="7259637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3435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B0BDB5B-4DE2-442C-961D-35D61A2C1F97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250825" y="476250"/>
            <a:ext cx="87137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b="1">
                <a:solidFill>
                  <a:schemeClr val="accent1"/>
                </a:solidFill>
              </a:rPr>
              <a:t>Legionellainfektioiden aiheutuminen</a:t>
            </a:r>
            <a:endParaRPr lang="en-GB" altLang="fi-FI" b="1">
              <a:solidFill>
                <a:schemeClr val="accent1"/>
              </a:solidFill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593725" y="1303338"/>
            <a:ext cx="80279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4545013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4545013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tabLst>
                <a:tab pos="3233738" algn="l"/>
              </a:tabLst>
            </a:pPr>
            <a:r>
              <a:rPr lang="fi-FI" altLang="fi-FI" sz="1800" dirty="0"/>
              <a:t>Ympäristölähde       </a:t>
            </a:r>
            <a:r>
              <a:rPr lang="fi-FI" altLang="fi-FI" sz="1800" dirty="0" smtClean="0"/>
              <a:t>	</a:t>
            </a:r>
            <a:r>
              <a:rPr lang="fi-FI" altLang="fi-FI" sz="1800" dirty="0" smtClean="0">
                <a:solidFill>
                  <a:schemeClr val="accent2"/>
                </a:solidFill>
              </a:rPr>
              <a:t>taudinaiheuttamiskykyinen </a:t>
            </a:r>
            <a:r>
              <a:rPr lang="fi-FI" altLang="fi-FI" sz="1800" dirty="0" err="1">
                <a:solidFill>
                  <a:schemeClr val="accent2"/>
                </a:solidFill>
              </a:rPr>
              <a:t>legionella</a:t>
            </a:r>
            <a:r>
              <a:rPr lang="fi-FI" altLang="fi-FI" sz="18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683419" y="2397340"/>
            <a:ext cx="7632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4545013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4545013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tabLst>
                <a:tab pos="3233738" algn="l"/>
              </a:tabLst>
            </a:pPr>
            <a:r>
              <a:rPr lang="fi-FI" altLang="fi-FI" sz="1800" dirty="0"/>
              <a:t>Lisääntyminen        </a:t>
            </a:r>
            <a:r>
              <a:rPr lang="fi-FI" altLang="fi-FI" sz="1800" dirty="0" smtClean="0"/>
              <a:t>	</a:t>
            </a:r>
            <a:r>
              <a:rPr lang="fi-FI" altLang="fi-FI" sz="1800" dirty="0" smtClean="0">
                <a:solidFill>
                  <a:schemeClr val="accent2"/>
                </a:solidFill>
              </a:rPr>
              <a:t>lämpötila</a:t>
            </a:r>
            <a:r>
              <a:rPr lang="fi-FI" altLang="fi-FI" sz="1800" dirty="0">
                <a:solidFill>
                  <a:schemeClr val="accent2"/>
                </a:solidFill>
              </a:rPr>
              <a:t>, </a:t>
            </a:r>
            <a:r>
              <a:rPr lang="fi-FI" altLang="fi-FI" sz="1800" dirty="0" smtClean="0">
                <a:solidFill>
                  <a:schemeClr val="accent2"/>
                </a:solidFill>
              </a:rPr>
              <a:t>ravinteet</a:t>
            </a:r>
            <a:r>
              <a:rPr lang="fi-FI" altLang="fi-FI" sz="1800" dirty="0">
                <a:solidFill>
                  <a:schemeClr val="accent2"/>
                </a:solidFill>
              </a:rPr>
              <a:t>, aikaa kasvaa</a:t>
            </a:r>
          </a:p>
        </p:txBody>
      </p: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683419" y="3443544"/>
            <a:ext cx="7200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4545013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4545013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tabLst>
                <a:tab pos="3233738" algn="l"/>
              </a:tabLst>
            </a:pPr>
            <a:r>
              <a:rPr lang="fi-FI" altLang="fi-FI" sz="1800" dirty="0"/>
              <a:t>Leviäminen              </a:t>
            </a:r>
            <a:r>
              <a:rPr lang="fi-FI" altLang="fi-FI" sz="1800" dirty="0" smtClean="0"/>
              <a:t>	</a:t>
            </a:r>
            <a:r>
              <a:rPr lang="fi-FI" altLang="fi-FI" sz="1800" dirty="0" smtClean="0">
                <a:solidFill>
                  <a:schemeClr val="accent2"/>
                </a:solidFill>
              </a:rPr>
              <a:t>aerosoleja </a:t>
            </a:r>
            <a:r>
              <a:rPr lang="fi-FI" altLang="fi-FI" sz="1800" dirty="0">
                <a:solidFill>
                  <a:schemeClr val="accent2"/>
                </a:solidFill>
              </a:rPr>
              <a:t>muodostuu</a:t>
            </a:r>
          </a:p>
        </p:txBody>
      </p:sp>
      <p:sp>
        <p:nvSpPr>
          <p:cNvPr id="19465" name="Text Box 7"/>
          <p:cNvSpPr txBox="1">
            <a:spLocks noChangeArrowheads="1"/>
          </p:cNvSpPr>
          <p:nvPr/>
        </p:nvSpPr>
        <p:spPr bwMode="auto">
          <a:xfrm>
            <a:off x="664203" y="4248491"/>
            <a:ext cx="7200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4545013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4545013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tabLst>
                <a:tab pos="2328863" algn="l"/>
                <a:tab pos="3233738" algn="l"/>
              </a:tabLst>
            </a:pPr>
            <a:r>
              <a:rPr lang="fi-FI" altLang="fi-FI" sz="1800" dirty="0"/>
              <a:t>Sisäänhengitys       </a:t>
            </a:r>
            <a:r>
              <a:rPr lang="fi-FI" altLang="fi-FI" sz="1800" dirty="0" smtClean="0"/>
              <a:t>		</a:t>
            </a:r>
            <a:r>
              <a:rPr lang="fi-FI" altLang="fi-FI" sz="1800" dirty="0" smtClean="0">
                <a:solidFill>
                  <a:schemeClr val="accent2"/>
                </a:solidFill>
              </a:rPr>
              <a:t>infektion </a:t>
            </a:r>
            <a:r>
              <a:rPr lang="fi-FI" altLang="fi-FI" sz="1800" dirty="0">
                <a:solidFill>
                  <a:schemeClr val="accent2"/>
                </a:solidFill>
              </a:rPr>
              <a:t>aiheuttava annos</a:t>
            </a:r>
          </a:p>
        </p:txBody>
      </p:sp>
      <p:sp>
        <p:nvSpPr>
          <p:cNvPr id="19466" name="Text Box 8"/>
          <p:cNvSpPr txBox="1">
            <a:spLocks noChangeArrowheads="1"/>
          </p:cNvSpPr>
          <p:nvPr/>
        </p:nvSpPr>
        <p:spPr bwMode="auto">
          <a:xfrm>
            <a:off x="682473" y="5024555"/>
            <a:ext cx="72009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4545013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4545013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tabLst>
                <a:tab pos="3233738" algn="l"/>
              </a:tabLst>
            </a:pPr>
            <a:r>
              <a:rPr lang="fi-FI" altLang="fi-FI" sz="1800" dirty="0"/>
              <a:t>Herkkäkuntoinen altistunut   </a:t>
            </a:r>
            <a:r>
              <a:rPr lang="fi-FI" altLang="fi-FI" sz="1800" dirty="0" smtClean="0"/>
              <a:t>	</a:t>
            </a:r>
            <a:r>
              <a:rPr lang="fi-FI" altLang="fi-FI" sz="1800" dirty="0" smtClean="0">
                <a:solidFill>
                  <a:schemeClr val="accent2"/>
                </a:solidFill>
              </a:rPr>
              <a:t>ikä</a:t>
            </a:r>
            <a:r>
              <a:rPr lang="fi-FI" altLang="fi-FI" sz="1800" dirty="0">
                <a:solidFill>
                  <a:schemeClr val="accent2"/>
                </a:solidFill>
              </a:rPr>
              <a:t>, sukupuoli, kunto</a:t>
            </a:r>
          </a:p>
        </p:txBody>
      </p:sp>
      <p:sp>
        <p:nvSpPr>
          <p:cNvPr id="19467" name="Line 9"/>
          <p:cNvSpPr>
            <a:spLocks noChangeShapeType="1"/>
          </p:cNvSpPr>
          <p:nvPr/>
        </p:nvSpPr>
        <p:spPr bwMode="auto">
          <a:xfrm>
            <a:off x="1539905" y="1672670"/>
            <a:ext cx="0" cy="57626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i-FI"/>
          </a:p>
        </p:txBody>
      </p:sp>
      <p:sp>
        <p:nvSpPr>
          <p:cNvPr id="19468" name="Line 10"/>
          <p:cNvSpPr>
            <a:spLocks noChangeShapeType="1"/>
          </p:cNvSpPr>
          <p:nvPr/>
        </p:nvSpPr>
        <p:spPr bwMode="auto">
          <a:xfrm>
            <a:off x="1532146" y="3750508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i-FI"/>
          </a:p>
        </p:txBody>
      </p:sp>
      <p:sp>
        <p:nvSpPr>
          <p:cNvPr id="19469" name="Line 11"/>
          <p:cNvSpPr>
            <a:spLocks noChangeShapeType="1"/>
          </p:cNvSpPr>
          <p:nvPr/>
        </p:nvSpPr>
        <p:spPr bwMode="auto">
          <a:xfrm>
            <a:off x="1532146" y="2766672"/>
            <a:ext cx="0" cy="50482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i-FI"/>
          </a:p>
        </p:txBody>
      </p:sp>
      <p:sp>
        <p:nvSpPr>
          <p:cNvPr id="19470" name="Line 12"/>
          <p:cNvSpPr>
            <a:spLocks noChangeShapeType="1"/>
          </p:cNvSpPr>
          <p:nvPr/>
        </p:nvSpPr>
        <p:spPr bwMode="auto">
          <a:xfrm flipH="1">
            <a:off x="1532146" y="4577956"/>
            <a:ext cx="0" cy="43338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i-FI"/>
          </a:p>
        </p:txBody>
      </p:sp>
      <p:sp>
        <p:nvSpPr>
          <p:cNvPr id="19471" name="Text Box 13"/>
          <p:cNvSpPr txBox="1">
            <a:spLocks noChangeArrowheads="1"/>
          </p:cNvSpPr>
          <p:nvPr/>
        </p:nvSpPr>
        <p:spPr bwMode="auto">
          <a:xfrm>
            <a:off x="2663508" y="3833643"/>
            <a:ext cx="24479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4545013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4545013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600" dirty="0">
                <a:solidFill>
                  <a:schemeClr val="accent1"/>
                </a:solidFill>
              </a:rPr>
              <a:t>Ilmastolliset olosuhteet</a:t>
            </a:r>
          </a:p>
        </p:txBody>
      </p:sp>
      <p:sp>
        <p:nvSpPr>
          <p:cNvPr id="19472" name="Line 14"/>
          <p:cNvSpPr>
            <a:spLocks noChangeShapeType="1"/>
          </p:cNvSpPr>
          <p:nvPr/>
        </p:nvSpPr>
        <p:spPr bwMode="auto">
          <a:xfrm flipH="1">
            <a:off x="1871345" y="4002920"/>
            <a:ext cx="792163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fi-FI"/>
          </a:p>
        </p:txBody>
      </p:sp>
      <p:sp>
        <p:nvSpPr>
          <p:cNvPr id="19473" name="Text Box 15"/>
          <p:cNvSpPr txBox="1">
            <a:spLocks noChangeArrowheads="1"/>
          </p:cNvSpPr>
          <p:nvPr/>
        </p:nvSpPr>
        <p:spPr bwMode="auto">
          <a:xfrm>
            <a:off x="2482851" y="6000998"/>
            <a:ext cx="648176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4545013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4545013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000" dirty="0" err="1"/>
              <a:t>Ref</a:t>
            </a:r>
            <a:r>
              <a:rPr lang="fi-FI" altLang="fi-FI" sz="1000" dirty="0"/>
              <a:t>. </a:t>
            </a:r>
            <a:r>
              <a:rPr lang="fi-FI" altLang="fi-FI" sz="1000" dirty="0" err="1"/>
              <a:t>Carol</a:t>
            </a:r>
            <a:r>
              <a:rPr lang="fi-FI" altLang="fi-FI" sz="1000" dirty="0"/>
              <a:t> Joseph, </a:t>
            </a:r>
            <a:endParaRPr lang="fi-FI" altLang="fi-FI" sz="1000" dirty="0" smtClean="0"/>
          </a:p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000" dirty="0" err="1" smtClean="0"/>
              <a:t>The</a:t>
            </a:r>
            <a:r>
              <a:rPr lang="fi-FI" altLang="fi-FI" sz="1000" dirty="0" smtClean="0"/>
              <a:t> </a:t>
            </a:r>
            <a:r>
              <a:rPr lang="fi-FI" altLang="fi-FI" sz="1000" dirty="0"/>
              <a:t>3rd EWGLI Training Course 2006, London</a:t>
            </a:r>
          </a:p>
        </p:txBody>
      </p:sp>
    </p:spTree>
    <p:extLst>
      <p:ext uri="{BB962C8B-B14F-4D97-AF65-F5344CB8AC3E}">
        <p14:creationId xmlns:p14="http://schemas.microsoft.com/office/powerpoint/2010/main" val="12054894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2749311-B517-4F67-B397-7B245F3C6822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683568" y="1483539"/>
            <a:ext cx="3456384" cy="428783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2075" tIns="46038" rIns="92075" bIns="46038"/>
          <a:lstStyle>
            <a:lvl1pPr marL="357188" indent="-357188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2730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 indent="-265113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fi-FI" sz="2000" b="1" dirty="0" err="1"/>
              <a:t>Vesiympäristöt</a:t>
            </a:r>
            <a:endParaRPr lang="en-US" altLang="fi-FI" sz="2000" b="1" dirty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2000" dirty="0" err="1"/>
              <a:t>L</a:t>
            </a:r>
            <a:r>
              <a:rPr lang="en-US" altLang="fi-FI" sz="2000" dirty="0" err="1" smtClean="0"/>
              <a:t>uonto</a:t>
            </a:r>
            <a:endParaRPr lang="en-US" altLang="fi-FI" sz="2000" dirty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800" dirty="0" err="1"/>
              <a:t>joet</a:t>
            </a:r>
            <a:r>
              <a:rPr lang="en-US" altLang="fi-FI" sz="1800" dirty="0"/>
              <a:t> ja </a:t>
            </a:r>
            <a:r>
              <a:rPr lang="en-US" altLang="fi-FI" sz="1800" dirty="0" err="1"/>
              <a:t>järvet</a:t>
            </a:r>
            <a:endParaRPr lang="en-US" altLang="fi-FI" sz="1800" dirty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800" dirty="0" err="1"/>
              <a:t>sadevesi</a:t>
            </a:r>
            <a:endParaRPr lang="en-US" altLang="fi-FI" sz="1800" dirty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800" dirty="0" err="1"/>
              <a:t>merivesi</a:t>
            </a:r>
            <a:endParaRPr lang="en-US" altLang="fi-FI" sz="1800" dirty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800" dirty="0" err="1"/>
              <a:t>muta</a:t>
            </a:r>
            <a:endParaRPr lang="en-US" altLang="fi-FI" sz="1800" dirty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800" dirty="0" err="1"/>
              <a:t>lähdevedet</a:t>
            </a:r>
            <a:endParaRPr lang="en-US" altLang="fi-FI" sz="1800" dirty="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2000" dirty="0" err="1"/>
              <a:t>I</a:t>
            </a:r>
            <a:r>
              <a:rPr lang="en-US" altLang="fi-FI" sz="2000" dirty="0" err="1" smtClean="0"/>
              <a:t>hmisen</a:t>
            </a:r>
            <a:r>
              <a:rPr lang="en-US" altLang="fi-FI" sz="2000" dirty="0" smtClean="0"/>
              <a:t> </a:t>
            </a:r>
            <a:r>
              <a:rPr lang="en-US" altLang="fi-FI" sz="2000" dirty="0" err="1"/>
              <a:t>toiminta</a:t>
            </a:r>
            <a:endParaRPr lang="en-US" altLang="fi-FI" sz="2000" dirty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800" dirty="0" err="1"/>
              <a:t>jätevesi</a:t>
            </a:r>
            <a:endParaRPr lang="en-US" altLang="fi-FI" sz="1800" dirty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800" dirty="0" err="1"/>
              <a:t>vesijärjestelmät</a:t>
            </a:r>
            <a:endParaRPr lang="en-US" altLang="fi-FI" sz="1800" dirty="0"/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4427035" y="1483539"/>
            <a:ext cx="3274501" cy="4287838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075" tIns="46038" rIns="92075" bIns="46038"/>
          <a:lstStyle>
            <a:lvl1pPr marL="357188" indent="-357188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2730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 indent="-265113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indent="-2730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fi-FI" sz="2400" dirty="0"/>
              <a:t>“</a:t>
            </a:r>
            <a:r>
              <a:rPr lang="en-US" altLang="fi-FI" sz="2000" b="1" dirty="0" err="1"/>
              <a:t>Kuivat</a:t>
            </a:r>
            <a:r>
              <a:rPr lang="en-US" altLang="fi-FI" sz="2000" b="1" dirty="0"/>
              <a:t>” </a:t>
            </a:r>
            <a:r>
              <a:rPr lang="en-US" altLang="fi-FI" sz="2000" b="1" dirty="0" err="1" smtClean="0"/>
              <a:t>ympäristöt</a:t>
            </a:r>
            <a:endParaRPr lang="en-US" altLang="fi-FI" sz="2000" b="1" dirty="0"/>
          </a:p>
          <a:p>
            <a:pPr eaLnBrk="1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2000" dirty="0" err="1"/>
              <a:t>L</a:t>
            </a:r>
            <a:r>
              <a:rPr lang="en-US" altLang="fi-FI" sz="2000" dirty="0" err="1" smtClean="0"/>
              <a:t>uonto</a:t>
            </a:r>
            <a:endParaRPr lang="en-US" altLang="fi-FI" sz="2000" dirty="0"/>
          </a:p>
          <a:p>
            <a:pPr lvl="1" eaLnBrk="1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800" dirty="0" err="1"/>
              <a:t>maaperä</a:t>
            </a:r>
            <a:r>
              <a:rPr lang="en-US" altLang="fi-FI" sz="1800" dirty="0"/>
              <a:t> (</a:t>
            </a:r>
            <a:r>
              <a:rPr lang="en-US" altLang="fi-FI" sz="1800" dirty="0" err="1"/>
              <a:t>vähintään</a:t>
            </a:r>
            <a:r>
              <a:rPr lang="en-US" altLang="fi-FI" sz="1800" dirty="0"/>
              <a:t> 57 </a:t>
            </a:r>
            <a:r>
              <a:rPr lang="en-US" altLang="fi-FI" sz="1800" dirty="0" err="1"/>
              <a:t>metriin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asti</a:t>
            </a:r>
            <a:r>
              <a:rPr lang="en-US" altLang="fi-FI" sz="1800" dirty="0" smtClean="0"/>
              <a:t>)</a:t>
            </a:r>
            <a:endParaRPr lang="en-US" altLang="fi-FI" sz="2600" dirty="0"/>
          </a:p>
          <a:p>
            <a:pPr eaLnBrk="1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2000" dirty="0" err="1"/>
              <a:t>I</a:t>
            </a:r>
            <a:r>
              <a:rPr lang="en-US" altLang="fi-FI" sz="2000" dirty="0" err="1" smtClean="0"/>
              <a:t>hmisen</a:t>
            </a:r>
            <a:r>
              <a:rPr lang="en-US" altLang="fi-FI" sz="2000" dirty="0" smtClean="0"/>
              <a:t> </a:t>
            </a:r>
            <a:r>
              <a:rPr lang="en-US" altLang="fi-FI" sz="2000" dirty="0" err="1"/>
              <a:t>toiminta</a:t>
            </a:r>
            <a:endParaRPr lang="en-US" altLang="fi-FI" sz="2000" dirty="0"/>
          </a:p>
          <a:p>
            <a:pPr lvl="1" eaLnBrk="1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800" dirty="0" err="1"/>
              <a:t>kompostimateriaali</a:t>
            </a:r>
            <a:endParaRPr lang="en-US" altLang="fi-FI" sz="1800" dirty="0"/>
          </a:p>
          <a:p>
            <a:pPr lvl="2" eaLnBrk="1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fi-FI" sz="1600" dirty="0" err="1"/>
              <a:t>kukkamullat</a:t>
            </a:r>
            <a:endParaRPr lang="en-US" altLang="fi-FI" sz="1600" dirty="0"/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387210" y="632088"/>
            <a:ext cx="81153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i-FI" sz="3000" b="1" dirty="0" err="1">
                <a:solidFill>
                  <a:schemeClr val="accent1"/>
                </a:solidFill>
                <a:latin typeface="+mj-lt"/>
              </a:rPr>
              <a:t>Legionellabakteerien</a:t>
            </a:r>
            <a:r>
              <a:rPr lang="en-US" altLang="fi-FI" sz="30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fi-FI" sz="3000" b="1" dirty="0" err="1">
                <a:solidFill>
                  <a:schemeClr val="accent1"/>
                </a:solidFill>
                <a:latin typeface="+mj-lt"/>
              </a:rPr>
              <a:t>lähteet</a:t>
            </a:r>
            <a:r>
              <a:rPr lang="en-US" altLang="fi-FI" sz="30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fi-FI" sz="3000" b="1" dirty="0" err="1">
                <a:solidFill>
                  <a:schemeClr val="accent1"/>
                </a:solidFill>
                <a:latin typeface="+mj-lt"/>
              </a:rPr>
              <a:t>ympäristössä</a:t>
            </a:r>
            <a:endParaRPr lang="en-GB" altLang="fi-FI" sz="3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08417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Sisällysluettelo</a:t>
            </a:r>
            <a:endParaRPr lang="fi-FI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 smtClean="0"/>
              <a:t>1 Biologiset epäpuhtaudet</a:t>
            </a:r>
          </a:p>
          <a:p>
            <a:pPr marL="0" indent="0">
              <a:buNone/>
            </a:pPr>
            <a:r>
              <a:rPr lang="fi-FI" sz="1200" dirty="0"/>
              <a:t>1.1 </a:t>
            </a:r>
            <a:r>
              <a:rPr lang="fi-FI" sz="1200" dirty="0" smtClean="0"/>
              <a:t>Johdanto sisäympäristökokonaisuuteen - opetussisältö</a:t>
            </a:r>
          </a:p>
          <a:p>
            <a:pPr marL="0" indent="0">
              <a:buNone/>
            </a:pPr>
            <a:r>
              <a:rPr lang="fi-FI" sz="1200" dirty="0" smtClean="0"/>
              <a:t>1.2 Mikrobiologian orientaatio</a:t>
            </a:r>
          </a:p>
          <a:p>
            <a:pPr marL="0" indent="0">
              <a:buNone/>
            </a:pPr>
            <a:r>
              <a:rPr lang="fi-FI" sz="1200" dirty="0" smtClean="0"/>
              <a:t>1.3 Mikrobiologian perusteet</a:t>
            </a:r>
          </a:p>
          <a:p>
            <a:pPr marL="0" indent="0">
              <a:buNone/>
            </a:pPr>
            <a:r>
              <a:rPr lang="fi-FI" sz="1200" dirty="0" smtClean="0"/>
              <a:t>1.4 Mikrobien elinkaari homehtuminen </a:t>
            </a:r>
            <a:r>
              <a:rPr lang="fi-FI" sz="1200" dirty="0"/>
              <a:t>ja </a:t>
            </a:r>
            <a:r>
              <a:rPr lang="fi-FI" sz="1200" dirty="0" smtClean="0"/>
              <a:t>lahoaminen</a:t>
            </a:r>
          </a:p>
          <a:p>
            <a:pPr marL="0" indent="0">
              <a:buNone/>
            </a:pPr>
            <a:r>
              <a:rPr lang="fi-FI" sz="1200" dirty="0" smtClean="0"/>
              <a:t>1.5 Materiaalien </a:t>
            </a:r>
            <a:r>
              <a:rPr lang="fi-FI" sz="1200" dirty="0"/>
              <a:t>ja pintojen </a:t>
            </a:r>
            <a:r>
              <a:rPr lang="fi-FI" sz="1200" dirty="0" smtClean="0"/>
              <a:t>mikrobisto</a:t>
            </a:r>
          </a:p>
          <a:p>
            <a:pPr marL="0" indent="0">
              <a:buNone/>
            </a:pPr>
            <a:r>
              <a:rPr lang="fi-FI" sz="1200" dirty="0"/>
              <a:t>1.6  Puun homeet ja </a:t>
            </a:r>
            <a:r>
              <a:rPr lang="fi-FI" sz="1200" dirty="0" smtClean="0"/>
              <a:t>lahot</a:t>
            </a:r>
          </a:p>
          <a:p>
            <a:pPr marL="0" indent="0">
              <a:buNone/>
            </a:pPr>
            <a:r>
              <a:rPr lang="fi-FI" sz="1200" dirty="0"/>
              <a:t>1.7 Rakenteiden vauriot ja </a:t>
            </a:r>
            <a:r>
              <a:rPr lang="fi-FI" sz="1200" dirty="0" smtClean="0"/>
              <a:t>vioittuminen</a:t>
            </a:r>
          </a:p>
          <a:p>
            <a:pPr marL="0" indent="0">
              <a:buNone/>
            </a:pPr>
            <a:r>
              <a:rPr lang="fi-FI" sz="1200" dirty="0" smtClean="0"/>
              <a:t>1.8.1 Ilman </a:t>
            </a:r>
            <a:r>
              <a:rPr lang="fi-FI" sz="1200" dirty="0"/>
              <a:t>mikrobisto asunnoissa, kouluissa ja </a:t>
            </a:r>
            <a:r>
              <a:rPr lang="fi-FI" sz="1200" dirty="0" smtClean="0"/>
              <a:t>päiväkodeissa</a:t>
            </a:r>
          </a:p>
          <a:p>
            <a:pPr marL="0" indent="0">
              <a:buNone/>
            </a:pPr>
            <a:r>
              <a:rPr lang="fi-FI" sz="1200" dirty="0" smtClean="0"/>
              <a:t>1.8.2 Ilman </a:t>
            </a:r>
            <a:r>
              <a:rPr lang="fi-FI" sz="1200" dirty="0"/>
              <a:t>mikrobisto tuotannollisissa ympäristöissä ja </a:t>
            </a:r>
            <a:r>
              <a:rPr lang="fi-FI" sz="1200" dirty="0" smtClean="0"/>
              <a:t>toimistoissa</a:t>
            </a:r>
          </a:p>
          <a:p>
            <a:pPr marL="0" indent="0">
              <a:buNone/>
            </a:pPr>
            <a:r>
              <a:rPr lang="fi-FI" sz="1200" dirty="0" smtClean="0"/>
              <a:t>1.9 Kosteusvauriorakennusten mikrobilajistoa</a:t>
            </a:r>
          </a:p>
          <a:p>
            <a:pPr marL="0" indent="0">
              <a:buNone/>
            </a:pPr>
            <a:r>
              <a:rPr lang="fi-FI" sz="1200" dirty="0"/>
              <a:t>1.10.1 </a:t>
            </a:r>
            <a:r>
              <a:rPr lang="fi-FI" sz="1200" dirty="0" err="1" smtClean="0"/>
              <a:t>Mykotoksiinit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1.10.2 </a:t>
            </a:r>
            <a:r>
              <a:rPr lang="fi-FI" sz="1200" dirty="0" err="1" smtClean="0"/>
              <a:t>MVOCit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1.10.3 </a:t>
            </a:r>
            <a:r>
              <a:rPr lang="fi-FI" sz="1200" dirty="0" err="1" smtClean="0"/>
              <a:t>Endotoksiinit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1.10.4 Muut </a:t>
            </a:r>
            <a:r>
              <a:rPr lang="fi-FI" sz="1200" dirty="0"/>
              <a:t>mikrobien </a:t>
            </a:r>
            <a:r>
              <a:rPr lang="fi-FI" sz="1200" dirty="0" smtClean="0"/>
              <a:t>rakennekomponentit</a:t>
            </a:r>
          </a:p>
          <a:p>
            <a:pPr marL="0" indent="0">
              <a:buNone/>
            </a:pPr>
            <a:r>
              <a:rPr lang="fi-FI" sz="1200" dirty="0" smtClean="0">
                <a:solidFill>
                  <a:srgbClr val="FF0000"/>
                </a:solidFill>
              </a:rPr>
              <a:t>1.11 Muut </a:t>
            </a:r>
            <a:r>
              <a:rPr lang="fi-FI" sz="1200" dirty="0">
                <a:solidFill>
                  <a:srgbClr val="FF0000"/>
                </a:solidFill>
              </a:rPr>
              <a:t>sisäilman kannalta erityiset </a:t>
            </a:r>
            <a:r>
              <a:rPr lang="fi-FI" sz="1200" dirty="0" smtClean="0">
                <a:solidFill>
                  <a:srgbClr val="FF0000"/>
                </a:solidFill>
              </a:rPr>
              <a:t>mikrobit</a:t>
            </a:r>
          </a:p>
          <a:p>
            <a:pPr marL="0" indent="0">
              <a:buNone/>
            </a:pPr>
            <a:r>
              <a:rPr lang="fi-FI" sz="1200" dirty="0" smtClean="0"/>
              <a:t>1.12 Punkit </a:t>
            </a:r>
            <a:r>
              <a:rPr lang="fi-FI" sz="1200" dirty="0"/>
              <a:t>ja </a:t>
            </a:r>
            <a:r>
              <a:rPr lang="fi-FI" sz="1200" dirty="0" smtClean="0"/>
              <a:t>allergeenit</a:t>
            </a:r>
          </a:p>
          <a:p>
            <a:pPr marL="0" indent="0">
              <a:buNone/>
            </a:pPr>
            <a:r>
              <a:rPr lang="fi-FI" sz="1200" dirty="0" smtClean="0"/>
              <a:t>1.13 Sisätilojen tuholaiset</a:t>
            </a:r>
          </a:p>
          <a:p>
            <a:pPr marL="0" indent="0">
              <a:buNone/>
            </a:pPr>
            <a:r>
              <a:rPr lang="fi-FI" sz="1200" b="1" dirty="0"/>
              <a:t>2 Kemialliset </a:t>
            </a:r>
            <a:r>
              <a:rPr lang="fi-FI" sz="1200" b="1" dirty="0" smtClean="0"/>
              <a:t>epäpuhtaudet – opetussisältö</a:t>
            </a:r>
          </a:p>
          <a:p>
            <a:pPr marL="0" indent="0">
              <a:buNone/>
            </a:pPr>
            <a:r>
              <a:rPr lang="fi-FI" sz="1200" b="1" dirty="0"/>
              <a:t>3 Terveydellisen merkityksen </a:t>
            </a:r>
            <a:r>
              <a:rPr lang="fi-FI" sz="1200" b="1" dirty="0" smtClean="0"/>
              <a:t>arviointi – opetussisältö</a:t>
            </a:r>
          </a:p>
          <a:p>
            <a:pPr marL="0" indent="0">
              <a:buNone/>
            </a:pPr>
            <a:endParaRPr lang="fi-FI" sz="1000" dirty="0" smtClean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/>
              <a:t>4 Sisäympäristön tutkimukset ja raportointi</a:t>
            </a:r>
          </a:p>
          <a:p>
            <a:pPr marL="0" indent="0">
              <a:buNone/>
            </a:pPr>
            <a:r>
              <a:rPr lang="fi-FI" sz="1200" dirty="0"/>
              <a:t>4.1 Tutkimusstrategian laatiminen</a:t>
            </a:r>
          </a:p>
          <a:p>
            <a:pPr marL="0" indent="0">
              <a:buNone/>
            </a:pPr>
            <a:r>
              <a:rPr lang="fi-FI" sz="1200" dirty="0"/>
              <a:t>4.2 Näytteenotto mikrobiologisiin analyyseihin</a:t>
            </a:r>
          </a:p>
          <a:p>
            <a:pPr marL="0" indent="0">
              <a:buNone/>
            </a:pPr>
            <a:r>
              <a:rPr lang="fi-FI" sz="1200" dirty="0"/>
              <a:t>4.3 Mikrobien analysointi</a:t>
            </a:r>
          </a:p>
          <a:p>
            <a:pPr marL="0" indent="0">
              <a:buNone/>
            </a:pPr>
            <a:r>
              <a:rPr lang="fi-FI" sz="1200" dirty="0"/>
              <a:t>4.4 Mikrobien ohjearvot ja tulosten tulkinta</a:t>
            </a:r>
          </a:p>
          <a:p>
            <a:pPr marL="0" indent="0">
              <a:buNone/>
            </a:pPr>
            <a:r>
              <a:rPr lang="fi-FI" sz="1200" dirty="0"/>
              <a:t>4.5 Riskinarviointi</a:t>
            </a:r>
          </a:p>
          <a:p>
            <a:pPr marL="0" indent="0">
              <a:buNone/>
            </a:pPr>
            <a:r>
              <a:rPr lang="fi-FI" sz="1200" dirty="0"/>
              <a:t>4.6 Sisäympäristön tutkimukset ja raportointi</a:t>
            </a:r>
          </a:p>
          <a:p>
            <a:pPr marL="0" indent="0">
              <a:buNone/>
            </a:pPr>
            <a:r>
              <a:rPr lang="fi-FI" sz="1200" b="1" dirty="0" smtClean="0"/>
              <a:t>5 </a:t>
            </a:r>
            <a:r>
              <a:rPr lang="fi-FI" sz="1200" b="1" dirty="0"/>
              <a:t>Sisäilman laadun hallinta </a:t>
            </a:r>
            <a:r>
              <a:rPr lang="fi-FI" sz="1200" b="1" dirty="0" smtClean="0"/>
              <a:t>korjausprosessissa</a:t>
            </a:r>
          </a:p>
          <a:p>
            <a:pPr marL="0" indent="0">
              <a:buNone/>
            </a:pPr>
            <a:r>
              <a:rPr lang="fi-FI" sz="1200" dirty="0"/>
              <a:t>5.1 Homekorjaustyömaan kosteuden ja puhtauden </a:t>
            </a:r>
            <a:r>
              <a:rPr lang="fi-FI" sz="1200" dirty="0" smtClean="0"/>
              <a:t>hallinta – opetussisältö</a:t>
            </a:r>
          </a:p>
          <a:p>
            <a:pPr marL="0" indent="0">
              <a:buNone/>
            </a:pPr>
            <a:r>
              <a:rPr lang="fi-FI" sz="1200" dirty="0" smtClean="0"/>
              <a:t>5.2 Homekorjauksen työsuojelunäkökohdat – opetussisältö</a:t>
            </a:r>
          </a:p>
          <a:p>
            <a:pPr marL="0" indent="0">
              <a:buNone/>
            </a:pPr>
            <a:r>
              <a:rPr lang="fi-FI" sz="1200" dirty="0" smtClean="0"/>
              <a:t>5.3 Siivous- ja homesiivous</a:t>
            </a:r>
          </a:p>
          <a:p>
            <a:pPr marL="0" indent="0">
              <a:buNone/>
            </a:pPr>
            <a:r>
              <a:rPr lang="fi-FI" sz="1200" dirty="0" smtClean="0"/>
              <a:t>5.4 Rakenteiden toimivuus</a:t>
            </a:r>
          </a:p>
          <a:p>
            <a:pPr marL="0" indent="0">
              <a:buNone/>
            </a:pPr>
            <a:r>
              <a:rPr lang="fi-FI" sz="1200" b="1" dirty="0"/>
              <a:t>6. Sisäilmasto-ongelmien hallinta </a:t>
            </a:r>
            <a:r>
              <a:rPr lang="fi-FI" sz="1200" b="1" dirty="0" smtClean="0"/>
              <a:t>yhteistyönä</a:t>
            </a:r>
          </a:p>
          <a:p>
            <a:pPr marL="0" indent="0">
              <a:buNone/>
            </a:pPr>
            <a:r>
              <a:rPr lang="fi-FI" sz="1200" dirty="0" smtClean="0"/>
              <a:t>6.1 Toimintamallit </a:t>
            </a:r>
            <a:r>
              <a:rPr lang="fi-FI" sz="1200" dirty="0"/>
              <a:t>sisäilmasto-ongelmien </a:t>
            </a:r>
            <a:r>
              <a:rPr lang="fi-FI" sz="1200" dirty="0" smtClean="0"/>
              <a:t>ratkaisemisessa – opetussisältö</a:t>
            </a:r>
          </a:p>
          <a:p>
            <a:pPr marL="0" indent="0">
              <a:buNone/>
            </a:pPr>
            <a:r>
              <a:rPr lang="fi-FI" sz="1200" dirty="0" smtClean="0"/>
              <a:t>6.2 Sisäilmaryhmätoiminta – opetussisältö</a:t>
            </a:r>
          </a:p>
          <a:p>
            <a:pPr marL="0" indent="0">
              <a:buNone/>
            </a:pPr>
            <a:r>
              <a:rPr lang="fi-FI" sz="1200" dirty="0" smtClean="0"/>
              <a:t>6.3 Viranomaistoiminta </a:t>
            </a:r>
            <a:r>
              <a:rPr lang="fi-FI" sz="1200" dirty="0"/>
              <a:t>ja </a:t>
            </a:r>
            <a:r>
              <a:rPr lang="fi-FI" sz="1200" dirty="0" smtClean="0"/>
              <a:t>yhteistyö – opetussisältö</a:t>
            </a:r>
          </a:p>
          <a:p>
            <a:pPr marL="0" indent="0">
              <a:buNone/>
            </a:pPr>
            <a:r>
              <a:rPr lang="fi-FI" sz="1200" dirty="0" smtClean="0"/>
              <a:t>6.4 Viestintä</a:t>
            </a:r>
            <a:r>
              <a:rPr lang="fi-FI" sz="1200" dirty="0"/>
              <a:t>, ml. </a:t>
            </a:r>
            <a:r>
              <a:rPr lang="fi-FI" sz="1200" dirty="0" smtClean="0"/>
              <a:t>Riskiviestintä - opetussisältö</a:t>
            </a:r>
            <a:endParaRPr lang="fi-FI" sz="1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807951"/>
      </p:ext>
    </p:extLst>
  </p:cSld>
  <p:clrMapOvr>
    <a:masterClrMapping/>
  </p:clrMapOvr>
  <p:transition spd="med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73A945C-D604-4E1F-8F6C-C0C89DB7D7C0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i-FI" altLang="fi-FI" sz="1800"/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683568" y="333375"/>
            <a:ext cx="87344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3000" b="1" dirty="0" err="1">
                <a:solidFill>
                  <a:schemeClr val="accent1"/>
                </a:solidFill>
              </a:rPr>
              <a:t>Legionellabakteerien</a:t>
            </a:r>
            <a:r>
              <a:rPr lang="en-US" altLang="fi-FI" sz="3000" b="1" dirty="0">
                <a:solidFill>
                  <a:schemeClr val="accent1"/>
                </a:solidFill>
              </a:rPr>
              <a:t> </a:t>
            </a:r>
            <a:r>
              <a:rPr lang="en-US" altLang="fi-FI" sz="3000" b="1" dirty="0" err="1">
                <a:solidFill>
                  <a:schemeClr val="accent1"/>
                </a:solidFill>
              </a:rPr>
              <a:t>esiintyminen</a:t>
            </a:r>
            <a:r>
              <a:rPr lang="en-US" altLang="fi-FI" sz="3000" b="1" dirty="0">
                <a:solidFill>
                  <a:schemeClr val="accent1"/>
                </a:solidFill>
              </a:rPr>
              <a:t> </a:t>
            </a:r>
            <a:r>
              <a:rPr lang="en-US" altLang="fi-FI" sz="3000" b="1" dirty="0" err="1">
                <a:solidFill>
                  <a:schemeClr val="accent1"/>
                </a:solidFill>
              </a:rPr>
              <a:t>suomalaisissa</a:t>
            </a:r>
            <a:r>
              <a:rPr lang="en-US" altLang="fi-FI" sz="3000" b="1" dirty="0">
                <a:solidFill>
                  <a:schemeClr val="accent1"/>
                </a:solidFill>
              </a:rPr>
              <a:t> </a:t>
            </a:r>
            <a:r>
              <a:rPr lang="en-US" altLang="fi-FI" sz="3000" b="1" dirty="0" err="1">
                <a:solidFill>
                  <a:schemeClr val="accent1"/>
                </a:solidFill>
              </a:rPr>
              <a:t>vesijärjestelmissä</a:t>
            </a:r>
            <a:endParaRPr lang="en-US" altLang="fi-FI" sz="3000" b="1" dirty="0">
              <a:solidFill>
                <a:schemeClr val="accent1"/>
              </a:solidFill>
            </a:endParaRPr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107505" y="1340767"/>
            <a:ext cx="8763446" cy="399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57188" indent="-357188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70000"/>
              <a:buFontTx/>
              <a:buNone/>
            </a:pPr>
            <a:r>
              <a:rPr lang="en-US" altLang="fi-FI" sz="1900" dirty="0"/>
              <a:t>	</a:t>
            </a:r>
            <a:r>
              <a:rPr lang="en-US" altLang="fi-FI" sz="2000" u="sng" dirty="0" err="1"/>
              <a:t>Vesijärjestelmä</a:t>
            </a:r>
            <a:r>
              <a:rPr lang="en-US" altLang="fi-FI" sz="2000" u="sng" dirty="0"/>
              <a:t>	                      </a:t>
            </a:r>
            <a:r>
              <a:rPr lang="en-US" altLang="fi-FI" sz="2000" u="sng" dirty="0" err="1"/>
              <a:t>Tutkittu</a:t>
            </a:r>
            <a:r>
              <a:rPr lang="en-US" altLang="fi-FI" sz="2000" u="sng" dirty="0"/>
              <a:t>     </a:t>
            </a:r>
            <a:r>
              <a:rPr lang="en-US" altLang="fi-FI" sz="2000" u="sng" dirty="0" err="1"/>
              <a:t>Legionelloja</a:t>
            </a:r>
            <a:r>
              <a:rPr lang="en-US" altLang="fi-FI" sz="2000" u="sng" dirty="0"/>
              <a:t>  posit. </a:t>
            </a:r>
            <a:r>
              <a:rPr lang="en-US" altLang="fi-FI" sz="2000" u="sng" dirty="0" err="1"/>
              <a:t>osuus</a:t>
            </a:r>
            <a:endParaRPr lang="en-US" altLang="fi-FI" sz="2000" u="sng" dirty="0"/>
          </a:p>
          <a:p>
            <a:pPr eaLnBrk="1" hangingPunct="1">
              <a:lnSpc>
                <a:spcPct val="90000"/>
              </a:lnSpc>
              <a:buSzPct val="70000"/>
              <a:buFontTx/>
              <a:buNone/>
            </a:pPr>
            <a:r>
              <a:rPr lang="en-US" altLang="fi-FI" sz="2000" dirty="0"/>
              <a:t>	</a:t>
            </a:r>
            <a:r>
              <a:rPr lang="en-US" altLang="fi-FI" sz="2000" dirty="0" err="1"/>
              <a:t>Jäähdytys</a:t>
            </a:r>
            <a:r>
              <a:rPr lang="en-US" altLang="fi-FI" sz="2000" dirty="0"/>
              <a:t> </a:t>
            </a:r>
            <a:r>
              <a:rPr lang="en-US" altLang="fi-FI" sz="2000" baseline="30000" dirty="0"/>
              <a:t>1,2</a:t>
            </a:r>
            <a:r>
              <a:rPr lang="en-US" altLang="fi-FI" sz="2000" dirty="0"/>
              <a:t>		     		  90	         45		  50 %</a:t>
            </a:r>
          </a:p>
          <a:p>
            <a:pPr eaLnBrk="1" hangingPunct="1">
              <a:lnSpc>
                <a:spcPct val="90000"/>
              </a:lnSpc>
              <a:buSzPct val="70000"/>
              <a:buFontTx/>
              <a:buNone/>
            </a:pPr>
            <a:r>
              <a:rPr lang="en-US" altLang="fi-FI" sz="2000" b="1" dirty="0"/>
              <a:t>	</a:t>
            </a:r>
            <a:r>
              <a:rPr lang="en-US" altLang="fi-FI" sz="2000" dirty="0" err="1"/>
              <a:t>Lämmin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käyttövesi</a:t>
            </a:r>
            <a:r>
              <a:rPr lang="en-US" altLang="fi-FI" sz="2000" dirty="0"/>
              <a:t> </a:t>
            </a:r>
            <a:r>
              <a:rPr lang="en-US" altLang="fi-FI" sz="2000" baseline="30000" dirty="0"/>
              <a:t>3</a:t>
            </a:r>
            <a:r>
              <a:rPr lang="en-US" altLang="fi-FI" sz="2000" dirty="0"/>
              <a:t> 	     		  67	         20		  30 % </a:t>
            </a:r>
          </a:p>
          <a:p>
            <a:pPr eaLnBrk="1" hangingPunct="1">
              <a:lnSpc>
                <a:spcPct val="90000"/>
              </a:lnSpc>
              <a:buSzPct val="70000"/>
              <a:buFontTx/>
              <a:buNone/>
            </a:pPr>
            <a:r>
              <a:rPr lang="en-US" altLang="fi-FI" sz="2000" dirty="0"/>
              <a:t>	</a:t>
            </a:r>
            <a:r>
              <a:rPr lang="en-US" altLang="fi-FI" sz="2000" dirty="0" err="1"/>
              <a:t>Kostutus</a:t>
            </a:r>
            <a:r>
              <a:rPr lang="en-US" altLang="fi-FI" sz="2000" dirty="0"/>
              <a:t> </a:t>
            </a:r>
            <a:r>
              <a:rPr lang="en-US" altLang="fi-FI" sz="2000" baseline="30000" dirty="0"/>
              <a:t>4</a:t>
            </a:r>
            <a:r>
              <a:rPr lang="en-US" altLang="fi-FI" sz="2000" dirty="0"/>
              <a:t> 		     		  25	           1		    4 %</a:t>
            </a:r>
          </a:p>
          <a:p>
            <a:pPr eaLnBrk="1" hangingPunct="1">
              <a:lnSpc>
                <a:spcPct val="90000"/>
              </a:lnSpc>
              <a:buSzPct val="70000"/>
              <a:buFontTx/>
              <a:buNone/>
            </a:pPr>
            <a:r>
              <a:rPr lang="en-US" altLang="fi-FI" sz="2000" dirty="0"/>
              <a:t>	</a:t>
            </a:r>
            <a:r>
              <a:rPr lang="en-US" altLang="fi-FI" sz="2000" dirty="0" err="1"/>
              <a:t>Poreamme</a:t>
            </a:r>
            <a:r>
              <a:rPr lang="en-US" altLang="fi-FI" sz="2000" dirty="0"/>
              <a:t> </a:t>
            </a:r>
            <a:r>
              <a:rPr lang="en-US" altLang="fi-FI" sz="2000" baseline="30000" dirty="0"/>
              <a:t>5</a:t>
            </a:r>
            <a:r>
              <a:rPr lang="en-US" altLang="fi-FI" sz="2000" dirty="0"/>
              <a:t> 		     	  11	           0		    0 %</a:t>
            </a:r>
          </a:p>
          <a:p>
            <a:pPr eaLnBrk="1" hangingPunct="1">
              <a:lnSpc>
                <a:spcPct val="90000"/>
              </a:lnSpc>
              <a:buSzPct val="70000"/>
              <a:buFontTx/>
              <a:buNone/>
            </a:pPr>
            <a:r>
              <a:rPr lang="en-US" altLang="fi-FI" sz="2000" dirty="0"/>
              <a:t>	</a:t>
            </a:r>
            <a:r>
              <a:rPr lang="en-US" altLang="fi-FI" sz="2000" dirty="0" err="1"/>
              <a:t>Uima</a:t>
            </a:r>
            <a:r>
              <a:rPr lang="en-US" altLang="fi-FI" sz="2000" dirty="0"/>
              <a:t>- ja </a:t>
            </a:r>
            <a:r>
              <a:rPr lang="en-US" altLang="fi-FI" sz="2000" dirty="0" err="1"/>
              <a:t>kylpyläallas</a:t>
            </a:r>
            <a:r>
              <a:rPr lang="en-US" altLang="fi-FI" sz="2000" dirty="0"/>
              <a:t> </a:t>
            </a:r>
            <a:r>
              <a:rPr lang="en-US" altLang="fi-FI" sz="2000" baseline="30000" dirty="0"/>
              <a:t>6</a:t>
            </a:r>
            <a:r>
              <a:rPr lang="en-US" altLang="fi-FI" sz="2000" dirty="0"/>
              <a:t>      		  13	           0		    0 %</a:t>
            </a:r>
          </a:p>
          <a:p>
            <a:pPr eaLnBrk="1" hangingPunct="1">
              <a:lnSpc>
                <a:spcPct val="90000"/>
              </a:lnSpc>
              <a:buSzPct val="70000"/>
              <a:buFontTx/>
              <a:buNone/>
            </a:pPr>
            <a:r>
              <a:rPr lang="fi-FI" altLang="fi-FI" sz="2000" dirty="0"/>
              <a:t>	Jäteveden puhdistamo</a:t>
            </a:r>
          </a:p>
          <a:p>
            <a:pPr eaLnBrk="1" hangingPunct="1">
              <a:lnSpc>
                <a:spcPct val="90000"/>
              </a:lnSpc>
              <a:buSzPct val="70000"/>
              <a:buFontTx/>
              <a:buNone/>
            </a:pPr>
            <a:r>
              <a:rPr lang="fi-FI" altLang="fi-FI" sz="2000" dirty="0"/>
              <a:t>		-Teollisuusvesien ilmastusallas </a:t>
            </a:r>
            <a:r>
              <a:rPr lang="en-US" altLang="fi-FI" sz="2000" baseline="30000" dirty="0"/>
              <a:t>7</a:t>
            </a:r>
            <a:r>
              <a:rPr lang="fi-FI" altLang="fi-FI" sz="2000" dirty="0"/>
              <a:t>   37	          21	  57 %</a:t>
            </a:r>
            <a:endParaRPr lang="en-US" altLang="fi-FI" sz="2000" dirty="0"/>
          </a:p>
          <a:p>
            <a:pPr eaLnBrk="1" hangingPunct="1">
              <a:lnSpc>
                <a:spcPct val="90000"/>
              </a:lnSpc>
              <a:buSzPct val="70000"/>
              <a:buFontTx/>
              <a:buNone/>
            </a:pPr>
            <a:r>
              <a:rPr lang="fi-FI" altLang="fi-FI" sz="2000" dirty="0"/>
              <a:t>		-Yhdyskuntavesien ilmastusallas </a:t>
            </a:r>
            <a:r>
              <a:rPr lang="en-US" altLang="fi-FI" sz="2000" baseline="30000" dirty="0"/>
              <a:t>8 </a:t>
            </a:r>
            <a:r>
              <a:rPr lang="fi-FI" altLang="fi-FI" sz="2000" dirty="0"/>
              <a:t>17	            1	    6 %</a:t>
            </a:r>
            <a:endParaRPr lang="en-US" altLang="fi-FI" sz="2000" dirty="0"/>
          </a:p>
          <a:p>
            <a:pPr eaLnBrk="1" hangingPunct="1">
              <a:lnSpc>
                <a:spcPct val="90000"/>
              </a:lnSpc>
              <a:buSzPct val="70000"/>
              <a:buFontTx/>
              <a:buNone/>
            </a:pPr>
            <a:r>
              <a:rPr lang="en-US" altLang="fi-FI" sz="1900" dirty="0"/>
              <a:t>	</a:t>
            </a:r>
          </a:p>
          <a:p>
            <a:pPr eaLnBrk="1" hangingPunct="1">
              <a:lnSpc>
                <a:spcPct val="90000"/>
              </a:lnSpc>
              <a:buSzPct val="69000"/>
              <a:buFontTx/>
              <a:buNone/>
            </a:pPr>
            <a:r>
              <a:rPr lang="en-US" altLang="fi-FI" sz="1100" dirty="0"/>
              <a:t>	</a:t>
            </a:r>
            <a:endParaRPr lang="en-US" altLang="fi-FI" sz="1100" dirty="0">
              <a:solidFill>
                <a:srgbClr val="A60AEC"/>
              </a:solidFill>
            </a:endParaRPr>
          </a:p>
        </p:txBody>
      </p:sp>
      <p:sp>
        <p:nvSpPr>
          <p:cNvPr id="22536" name="Rectangle 1"/>
          <p:cNvSpPr>
            <a:spLocks noChangeArrowheads="1"/>
          </p:cNvSpPr>
          <p:nvPr/>
        </p:nvSpPr>
        <p:spPr bwMode="auto">
          <a:xfrm>
            <a:off x="385763" y="5013325"/>
            <a:ext cx="8475662" cy="160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fi-FI" sz="1400" dirty="0" err="1"/>
              <a:t>Referenssit</a:t>
            </a:r>
            <a:r>
              <a:rPr lang="en-US" altLang="fi-FI" sz="1400" dirty="0"/>
              <a:t>: </a:t>
            </a:r>
            <a:r>
              <a:rPr lang="en-US" altLang="fi-FI" sz="1400" baseline="30000" dirty="0"/>
              <a:t>1</a:t>
            </a:r>
            <a:r>
              <a:rPr lang="en-US" altLang="fi-FI" sz="1400" dirty="0"/>
              <a:t>Kusnetsov et al. 1993: Wat Res 27:85-90; </a:t>
            </a:r>
            <a:r>
              <a:rPr lang="en-US" altLang="fi-FI" sz="1400" baseline="30000" dirty="0"/>
              <a:t>2</a:t>
            </a:r>
            <a:r>
              <a:rPr lang="en-US" altLang="fi-FI" sz="1400" dirty="0"/>
              <a:t>Kusnetsov 1997,  Publ. of National Public Health Institute A5/1997; </a:t>
            </a:r>
            <a:r>
              <a:rPr lang="en-US" altLang="fi-FI" sz="1400" baseline="30000" dirty="0"/>
              <a:t>3</a:t>
            </a:r>
            <a:r>
              <a:rPr lang="en-US" altLang="fi-FI" sz="1400" dirty="0"/>
              <a:t>Zacheus and Martikainen 1994: Can J </a:t>
            </a:r>
            <a:r>
              <a:rPr lang="en-US" altLang="fi-FI" sz="1400" dirty="0" err="1"/>
              <a:t>Microbiol</a:t>
            </a:r>
            <a:r>
              <a:rPr lang="en-US" altLang="fi-FI" sz="1400" dirty="0"/>
              <a:t> 40:993-999; </a:t>
            </a:r>
            <a:r>
              <a:rPr lang="en-US" altLang="fi-FI" sz="1400" baseline="30000" dirty="0"/>
              <a:t>4</a:t>
            </a:r>
            <a:r>
              <a:rPr lang="en-US" altLang="fi-FI" sz="1400" dirty="0"/>
              <a:t>Kusnetsov et al. 1998: EWGLI Meeting, Helsinki, May 31-June 2 1998; </a:t>
            </a:r>
            <a:r>
              <a:rPr lang="en-US" altLang="fi-FI" sz="1400" baseline="30000" dirty="0"/>
              <a:t>5</a:t>
            </a:r>
            <a:r>
              <a:rPr lang="en-US" altLang="fi-FI" sz="1400" dirty="0"/>
              <a:t>Kalso </a:t>
            </a:r>
            <a:r>
              <a:rPr lang="en-US" altLang="fi-FI" sz="1400" dirty="0" err="1"/>
              <a:t>ym</a:t>
            </a:r>
            <a:r>
              <a:rPr lang="en-US" altLang="fi-FI" sz="1400" dirty="0"/>
              <a:t>. 1987: </a:t>
            </a:r>
            <a:r>
              <a:rPr lang="en-US" altLang="fi-FI" sz="1400" dirty="0" err="1"/>
              <a:t>Ympäristö</a:t>
            </a:r>
            <a:r>
              <a:rPr lang="en-US" altLang="fi-FI" sz="1400" dirty="0"/>
              <a:t> ja </a:t>
            </a:r>
            <a:r>
              <a:rPr lang="en-US" altLang="fi-FI" sz="1400" dirty="0" err="1"/>
              <a:t>terveys</a:t>
            </a:r>
            <a:r>
              <a:rPr lang="en-US" altLang="fi-FI" sz="1400" dirty="0"/>
              <a:t> 5:392-395; </a:t>
            </a:r>
            <a:r>
              <a:rPr lang="en-US" altLang="fi-FI" sz="1400" baseline="30000" dirty="0"/>
              <a:t>6</a:t>
            </a:r>
            <a:r>
              <a:rPr lang="en-US" altLang="fi-FI" sz="1400" dirty="0"/>
              <a:t>Kusnetsov 2000: </a:t>
            </a:r>
            <a:r>
              <a:rPr lang="en-US" altLang="fi-FI" sz="1400" dirty="0" err="1"/>
              <a:t>Kansanterveyslehti</a:t>
            </a:r>
            <a:r>
              <a:rPr lang="en-US" altLang="fi-FI" sz="1400" dirty="0"/>
              <a:t> 2/2000, 2-3. </a:t>
            </a:r>
            <a:r>
              <a:rPr lang="en-US" altLang="fi-FI" sz="1400" baseline="30000" dirty="0"/>
              <a:t>7</a:t>
            </a:r>
            <a:r>
              <a:rPr lang="en-US" altLang="fi-FI" sz="1400" dirty="0"/>
              <a:t>Kusnetsov &amp; </a:t>
            </a:r>
            <a:r>
              <a:rPr lang="en-US" altLang="fi-FI" sz="1400" dirty="0" err="1"/>
              <a:t>Torvinen</a:t>
            </a:r>
            <a:r>
              <a:rPr lang="en-US" altLang="fi-FI" sz="1400" dirty="0"/>
              <a:t> 2008, EWGLI Meeting, Madrid, July 11-13. </a:t>
            </a:r>
            <a:r>
              <a:rPr lang="en-US" altLang="fi-FI" sz="1400" baseline="30000" dirty="0"/>
              <a:t>8</a:t>
            </a:r>
            <a:r>
              <a:rPr lang="en-US" altLang="fi-FI" sz="1400" dirty="0"/>
              <a:t>Kusnetsov </a:t>
            </a:r>
            <a:r>
              <a:rPr lang="fi-FI" altLang="fi-FI" sz="1400" dirty="0"/>
              <a:t>J., Pitkänen T., Airaksinen P., Kauppinen A., Vepsäläinen A., Miettinen I., Torvinen E. 2008. Yhdyskuntajätevesipuhdistamojen mikrobiologinen laatu (YHMI), Raportti, Esitutkimus 1.8.-30.11.2008. Kansanterveyslaitos ja Kuopion yliopisto, Kuopio, 31 s.</a:t>
            </a:r>
            <a:endParaRPr lang="fi-FI" altLang="fi-FI" sz="2400" dirty="0"/>
          </a:p>
        </p:txBody>
      </p:sp>
    </p:spTree>
    <p:extLst>
      <p:ext uri="{BB962C8B-B14F-4D97-AF65-F5344CB8AC3E}">
        <p14:creationId xmlns:p14="http://schemas.microsoft.com/office/powerpoint/2010/main" val="27727378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6538" y="352524"/>
            <a:ext cx="7489824" cy="1079500"/>
          </a:xfrm>
        </p:spPr>
        <p:txBody>
          <a:bodyPr/>
          <a:lstStyle/>
          <a:p>
            <a:r>
              <a:rPr lang="fi-FI" dirty="0" err="1" smtClean="0"/>
              <a:t>Legionellojen</a:t>
            </a:r>
            <a:r>
              <a:rPr lang="fi-FI" dirty="0" smtClean="0"/>
              <a:t> esiintyminen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69000"/>
              <a:buNone/>
            </a:pPr>
            <a:r>
              <a:rPr lang="en-US" altLang="fi-FI" b="1" dirty="0" err="1"/>
              <a:t>Verkostovesinäytteet</a:t>
            </a:r>
            <a:r>
              <a:rPr lang="en-US" altLang="fi-FI" b="1" dirty="0"/>
              <a:t> (</a:t>
            </a:r>
            <a:r>
              <a:rPr lang="en-US" altLang="fi-FI" b="1" dirty="0" err="1"/>
              <a:t>pumppaamot</a:t>
            </a:r>
            <a:r>
              <a:rPr lang="en-US" altLang="fi-FI" b="1" dirty="0"/>
              <a:t>, </a:t>
            </a:r>
            <a:r>
              <a:rPr lang="en-US" altLang="fi-FI" b="1" dirty="0" err="1"/>
              <a:t>linjat</a:t>
            </a:r>
            <a:r>
              <a:rPr lang="en-US" altLang="fi-FI" b="1" dirty="0"/>
              <a:t>)</a:t>
            </a:r>
          </a:p>
          <a:p>
            <a:pPr>
              <a:buSzPct val="69000"/>
            </a:pPr>
            <a:r>
              <a:rPr lang="en-US" altLang="fi-FI" dirty="0" err="1"/>
              <a:t>T</a:t>
            </a:r>
            <a:r>
              <a:rPr lang="en-US" altLang="fi-FI" dirty="0" err="1" smtClean="0"/>
              <a:t>utkittu</a:t>
            </a:r>
            <a:r>
              <a:rPr lang="en-US" altLang="fi-FI" dirty="0" smtClean="0"/>
              <a:t> </a:t>
            </a:r>
            <a:r>
              <a:rPr lang="en-US" altLang="fi-FI" dirty="0" err="1"/>
              <a:t>yksittäisiä</a:t>
            </a:r>
            <a:r>
              <a:rPr lang="en-US" altLang="fi-FI" dirty="0"/>
              <a:t> </a:t>
            </a:r>
            <a:r>
              <a:rPr lang="en-US" altLang="fi-FI" dirty="0" err="1"/>
              <a:t>näytteitä</a:t>
            </a:r>
            <a:endParaRPr lang="en-US" altLang="fi-FI" dirty="0"/>
          </a:p>
          <a:p>
            <a:pPr lvl="1">
              <a:buSzPct val="69000"/>
            </a:pPr>
            <a:r>
              <a:rPr lang="en-US" altLang="fi-FI" sz="2000" dirty="0"/>
              <a:t>v. 2001    10 </a:t>
            </a:r>
            <a:r>
              <a:rPr lang="en-US" altLang="fi-FI" sz="2000" dirty="0" err="1"/>
              <a:t>kpl</a:t>
            </a:r>
            <a:r>
              <a:rPr lang="en-US" altLang="fi-FI" sz="2000" dirty="0"/>
              <a:t> (</a:t>
            </a:r>
            <a:r>
              <a:rPr lang="en-US" altLang="fi-FI" sz="2000" dirty="0" err="1"/>
              <a:t>ei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legionelloja</a:t>
            </a:r>
            <a:r>
              <a:rPr lang="en-US" altLang="fi-FI" sz="2000" dirty="0"/>
              <a:t>)</a:t>
            </a:r>
          </a:p>
          <a:p>
            <a:pPr lvl="1">
              <a:buSzPct val="69000"/>
            </a:pPr>
            <a:r>
              <a:rPr lang="en-US" altLang="fi-FI" sz="2000" dirty="0"/>
              <a:t>v. 2002    2 </a:t>
            </a:r>
            <a:r>
              <a:rPr lang="en-US" altLang="fi-FI" sz="2000" dirty="0" err="1"/>
              <a:t>kpl</a:t>
            </a:r>
            <a:r>
              <a:rPr lang="en-US" altLang="fi-FI" sz="2000" dirty="0"/>
              <a:t> (</a:t>
            </a:r>
            <a:r>
              <a:rPr lang="en-US" altLang="fi-FI" sz="2000" dirty="0" err="1"/>
              <a:t>ei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legionelloja</a:t>
            </a:r>
            <a:r>
              <a:rPr lang="en-US" altLang="fi-FI" sz="2000" dirty="0"/>
              <a:t>)</a:t>
            </a:r>
          </a:p>
          <a:p>
            <a:pPr lvl="1">
              <a:buSzPct val="69000"/>
            </a:pPr>
            <a:r>
              <a:rPr lang="en-US" altLang="fi-FI" sz="2000" dirty="0"/>
              <a:t>v. 2004    10 </a:t>
            </a:r>
            <a:r>
              <a:rPr lang="en-US" altLang="fi-FI" sz="2000" dirty="0" err="1"/>
              <a:t>kpl</a:t>
            </a:r>
            <a:r>
              <a:rPr lang="en-US" altLang="fi-FI" sz="2000" dirty="0"/>
              <a:t> (</a:t>
            </a:r>
            <a:r>
              <a:rPr lang="en-US" altLang="fi-FI" sz="2000" dirty="0" err="1"/>
              <a:t>ei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legionelloja</a:t>
            </a:r>
            <a:r>
              <a:rPr lang="en-US" altLang="fi-FI" sz="2000" dirty="0"/>
              <a:t>)</a:t>
            </a:r>
          </a:p>
          <a:p>
            <a:pPr lvl="2">
              <a:buSzPct val="69000"/>
              <a:buNone/>
            </a:pPr>
            <a:endParaRPr lang="en-US" altLang="fi-FI" sz="2400" dirty="0"/>
          </a:p>
          <a:p>
            <a:pPr marL="0" indent="0">
              <a:buSzPct val="69000"/>
              <a:buNone/>
            </a:pPr>
            <a:r>
              <a:rPr lang="en-US" altLang="fi-FI" b="1" dirty="0" err="1"/>
              <a:t>Talousvesinäytteet</a:t>
            </a:r>
            <a:r>
              <a:rPr lang="en-US" altLang="fi-FI" b="1" dirty="0"/>
              <a:t> (</a:t>
            </a:r>
            <a:r>
              <a:rPr lang="en-US" altLang="fi-FI" b="1" dirty="0" err="1"/>
              <a:t>kylmä</a:t>
            </a:r>
            <a:r>
              <a:rPr lang="en-US" altLang="fi-FI" b="1" dirty="0"/>
              <a:t> </a:t>
            </a:r>
            <a:r>
              <a:rPr lang="en-US" altLang="fi-FI" b="1" dirty="0" err="1"/>
              <a:t>vesi</a:t>
            </a:r>
            <a:r>
              <a:rPr lang="en-US" altLang="fi-FI" b="1" dirty="0"/>
              <a:t>, </a:t>
            </a:r>
            <a:r>
              <a:rPr lang="en-US" altLang="fi-FI" b="1" dirty="0" err="1"/>
              <a:t>kiinteistöt</a:t>
            </a:r>
            <a:r>
              <a:rPr lang="en-US" altLang="fi-FI" b="1" dirty="0"/>
              <a:t>, </a:t>
            </a:r>
            <a:r>
              <a:rPr lang="en-US" altLang="fi-FI" b="1" dirty="0" err="1"/>
              <a:t>tankit</a:t>
            </a:r>
            <a:r>
              <a:rPr lang="en-US" altLang="fi-FI" b="1" dirty="0"/>
              <a:t>)</a:t>
            </a:r>
          </a:p>
          <a:p>
            <a:pPr>
              <a:buSzPct val="69000"/>
            </a:pPr>
            <a:r>
              <a:rPr lang="en-US" altLang="fi-FI" dirty="0" err="1" smtClean="0"/>
              <a:t>Tutkittu</a:t>
            </a:r>
            <a:r>
              <a:rPr lang="en-US" altLang="fi-FI" dirty="0" smtClean="0"/>
              <a:t> </a:t>
            </a:r>
            <a:r>
              <a:rPr lang="en-US" altLang="fi-FI" dirty="0" err="1"/>
              <a:t>Suomessa</a:t>
            </a:r>
            <a:r>
              <a:rPr lang="en-US" altLang="fi-FI" dirty="0"/>
              <a:t> </a:t>
            </a:r>
            <a:r>
              <a:rPr lang="en-US" altLang="fi-FI" dirty="0" err="1"/>
              <a:t>useiden</a:t>
            </a:r>
            <a:r>
              <a:rPr lang="en-US" altLang="fi-FI" dirty="0"/>
              <a:t> </a:t>
            </a:r>
            <a:r>
              <a:rPr lang="en-US" altLang="fi-FI" dirty="0" err="1"/>
              <a:t>tutkimusten</a:t>
            </a:r>
            <a:r>
              <a:rPr lang="en-US" altLang="fi-FI" dirty="0"/>
              <a:t> </a:t>
            </a:r>
            <a:r>
              <a:rPr lang="en-US" altLang="fi-FI" dirty="0" err="1"/>
              <a:t>yhteydessä</a:t>
            </a:r>
            <a:endParaRPr lang="en-US" altLang="fi-FI" dirty="0"/>
          </a:p>
          <a:p>
            <a:pPr>
              <a:buSzPct val="69000"/>
            </a:pPr>
            <a:r>
              <a:rPr lang="en-US" altLang="fi-FI" dirty="0" smtClean="0"/>
              <a:t>On </a:t>
            </a:r>
            <a:r>
              <a:rPr lang="en-US" altLang="fi-FI" dirty="0" err="1"/>
              <a:t>myös</a:t>
            </a:r>
            <a:r>
              <a:rPr lang="en-US" altLang="fi-FI" dirty="0"/>
              <a:t> </a:t>
            </a:r>
            <a:r>
              <a:rPr lang="en-US" altLang="fi-FI" dirty="0" err="1"/>
              <a:t>legionelloja</a:t>
            </a:r>
            <a:r>
              <a:rPr lang="en-US" altLang="fi-FI" dirty="0"/>
              <a:t> </a:t>
            </a:r>
            <a:r>
              <a:rPr lang="en-US" altLang="fi-FI" dirty="0" err="1"/>
              <a:t>havaittu</a:t>
            </a:r>
            <a:r>
              <a:rPr lang="en-US" altLang="fi-FI" dirty="0"/>
              <a:t> </a:t>
            </a:r>
            <a:r>
              <a:rPr lang="en-US" altLang="fi-FI" dirty="0" err="1"/>
              <a:t>kylmässä</a:t>
            </a:r>
            <a:r>
              <a:rPr lang="en-US" altLang="fi-FI" dirty="0"/>
              <a:t> </a:t>
            </a:r>
            <a:r>
              <a:rPr lang="en-US" altLang="fi-FI" dirty="0" err="1"/>
              <a:t>talousvedessä</a:t>
            </a:r>
            <a:r>
              <a:rPr lang="en-US" altLang="fi-FI" dirty="0"/>
              <a:t> ja </a:t>
            </a:r>
            <a:r>
              <a:rPr lang="en-US" altLang="fi-FI" dirty="0" err="1"/>
              <a:t>tankeissa</a:t>
            </a:r>
            <a:r>
              <a:rPr lang="en-US" altLang="fi-FI" dirty="0"/>
              <a:t>, </a:t>
            </a:r>
            <a:r>
              <a:rPr lang="en-US" altLang="fi-FI" dirty="0" err="1"/>
              <a:t>pitoisuudet</a:t>
            </a:r>
            <a:r>
              <a:rPr lang="en-US" altLang="fi-FI" dirty="0"/>
              <a:t> </a:t>
            </a:r>
            <a:r>
              <a:rPr lang="en-US" altLang="fi-FI" dirty="0" err="1"/>
              <a:t>suurimmillaan</a:t>
            </a:r>
            <a:r>
              <a:rPr lang="en-US" altLang="fi-FI" dirty="0"/>
              <a:t> n. 10</a:t>
            </a:r>
            <a:r>
              <a:rPr lang="en-US" altLang="fi-FI" baseline="30000" dirty="0"/>
              <a:t>6</a:t>
            </a:r>
            <a:r>
              <a:rPr lang="en-US" altLang="fi-FI" dirty="0"/>
              <a:t> </a:t>
            </a:r>
            <a:r>
              <a:rPr lang="en-US" altLang="fi-FI" dirty="0" err="1"/>
              <a:t>cfu</a:t>
            </a:r>
            <a:r>
              <a:rPr lang="en-US" altLang="fi-FI" dirty="0"/>
              <a:t>/L.</a:t>
            </a:r>
            <a:endParaRPr lang="en-US" altLang="fi-FI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4D1848F-455B-4621-849C-ED4D68C5FD2B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fi-FI" altLang="fi-FI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443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0FA1E75-630B-4F7C-B091-B4FA3843B020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i-FI" altLang="fi-FI" sz="1800"/>
          </a:p>
        </p:txBody>
      </p:sp>
      <p:sp>
        <p:nvSpPr>
          <p:cNvPr id="35846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i-FI" altLang="fi-FI" sz="1800"/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617488" y="548680"/>
            <a:ext cx="82073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3000" b="1" dirty="0" err="1">
                <a:solidFill>
                  <a:schemeClr val="accent1"/>
                </a:solidFill>
              </a:rPr>
              <a:t>Legionelloihin</a:t>
            </a:r>
            <a:r>
              <a:rPr lang="en-US" altLang="fi-FI" sz="3000" b="1" dirty="0">
                <a:solidFill>
                  <a:schemeClr val="accent1"/>
                </a:solidFill>
              </a:rPr>
              <a:t> </a:t>
            </a:r>
            <a:r>
              <a:rPr lang="en-US" altLang="fi-FI" sz="3000" b="1" dirty="0" err="1">
                <a:solidFill>
                  <a:schemeClr val="accent1"/>
                </a:solidFill>
              </a:rPr>
              <a:t>vaikuttavia</a:t>
            </a:r>
            <a:r>
              <a:rPr lang="en-US" altLang="fi-FI" sz="3000" b="1" dirty="0">
                <a:solidFill>
                  <a:schemeClr val="accent1"/>
                </a:solidFill>
              </a:rPr>
              <a:t> </a:t>
            </a:r>
            <a:r>
              <a:rPr lang="en-US" altLang="fi-FI" sz="3000" b="1" dirty="0" err="1">
                <a:solidFill>
                  <a:schemeClr val="accent1"/>
                </a:solidFill>
              </a:rPr>
              <a:t>tekijöitä</a:t>
            </a:r>
            <a:r>
              <a:rPr lang="en-US" altLang="fi-FI" sz="3000" b="1" i="1" dirty="0">
                <a:solidFill>
                  <a:schemeClr val="accent1"/>
                </a:solidFill>
              </a:rPr>
              <a:t> </a:t>
            </a:r>
            <a:endParaRPr lang="en-US" altLang="fi-FI" sz="1900" b="1" dirty="0">
              <a:solidFill>
                <a:schemeClr val="accent1"/>
              </a:solidFill>
            </a:endParaRPr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539552" y="1466829"/>
            <a:ext cx="7010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57188" indent="-357188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2730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 indent="-265113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</a:pPr>
            <a:r>
              <a:rPr lang="en-US" altLang="fi-FI" sz="2100" dirty="0" err="1"/>
              <a:t>Lämpötila</a:t>
            </a:r>
            <a:endParaRPr lang="en-US" altLang="fi-FI" sz="2100" dirty="0"/>
          </a:p>
          <a:p>
            <a:pPr lvl="1" eaLnBrk="1" hangingPunct="1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fi-FI" sz="2000" dirty="0" err="1"/>
              <a:t>legionellat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voivat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lisääntyä</a:t>
            </a:r>
            <a:r>
              <a:rPr lang="en-US" altLang="fi-FI" sz="2000" dirty="0"/>
              <a:t> </a:t>
            </a:r>
            <a:r>
              <a:rPr lang="en-US" altLang="fi-FI" sz="2000" b="1" dirty="0"/>
              <a:t>20</a:t>
            </a:r>
            <a:r>
              <a:rPr lang="en-US" altLang="fi-FI" sz="2000" dirty="0"/>
              <a:t>-</a:t>
            </a:r>
            <a:r>
              <a:rPr lang="en-US" altLang="fi-FI" sz="2000" b="1" dirty="0"/>
              <a:t>45</a:t>
            </a:r>
            <a:r>
              <a:rPr lang="en-US" altLang="fi-FI" sz="2000" dirty="0"/>
              <a:t>°C:ssa </a:t>
            </a:r>
          </a:p>
          <a:p>
            <a:pPr lvl="1" eaLnBrk="1" hangingPunct="1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fi-FI" sz="2000" dirty="0"/>
              <a:t>ne </a:t>
            </a:r>
            <a:r>
              <a:rPr lang="en-US" altLang="fi-FI" sz="2000" dirty="0" err="1"/>
              <a:t>selviävät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hyvin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alle</a:t>
            </a:r>
            <a:r>
              <a:rPr lang="en-US" altLang="fi-FI" sz="2000" dirty="0"/>
              <a:t> </a:t>
            </a:r>
            <a:r>
              <a:rPr lang="en-US" altLang="fi-FI" sz="2000" b="1" dirty="0"/>
              <a:t>20</a:t>
            </a:r>
            <a:r>
              <a:rPr lang="en-US" altLang="fi-FI" sz="2000" dirty="0"/>
              <a:t>°C:n </a:t>
            </a:r>
            <a:r>
              <a:rPr lang="en-US" altLang="fi-FI" sz="2000" dirty="0" err="1"/>
              <a:t>lämpötiloissa</a:t>
            </a:r>
            <a:endParaRPr lang="en-US" altLang="fi-FI" sz="2000" dirty="0"/>
          </a:p>
          <a:p>
            <a:pPr lvl="1" eaLnBrk="1" hangingPunct="1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fi-FI" sz="2000" dirty="0"/>
              <a:t>ne </a:t>
            </a:r>
            <a:r>
              <a:rPr lang="en-US" altLang="fi-FI" sz="2000" dirty="0" err="1"/>
              <a:t>kuolevat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muutamassa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tunnissa</a:t>
            </a:r>
            <a:r>
              <a:rPr lang="en-US" altLang="fi-FI" sz="2000" dirty="0"/>
              <a:t> </a:t>
            </a:r>
            <a:r>
              <a:rPr lang="en-US" altLang="fi-FI" sz="2000" b="1" dirty="0"/>
              <a:t>50</a:t>
            </a:r>
            <a:r>
              <a:rPr lang="en-US" altLang="fi-FI" sz="2000" dirty="0"/>
              <a:t>°C:ssa</a:t>
            </a:r>
          </a:p>
          <a:p>
            <a:pPr lvl="1" eaLnBrk="1" hangingPunct="1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fi-FI" sz="2000" dirty="0"/>
              <a:t>ne </a:t>
            </a:r>
            <a:r>
              <a:rPr lang="en-US" altLang="fi-FI" sz="2000" dirty="0" err="1"/>
              <a:t>kuolevat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muutamassa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minuutissa</a:t>
            </a:r>
            <a:r>
              <a:rPr lang="en-US" altLang="fi-FI" sz="2000" dirty="0"/>
              <a:t> </a:t>
            </a:r>
            <a:r>
              <a:rPr lang="en-US" altLang="fi-FI" sz="2000" b="1" dirty="0"/>
              <a:t>55-60</a:t>
            </a:r>
            <a:r>
              <a:rPr lang="en-US" altLang="fi-FI" sz="2000" dirty="0"/>
              <a:t>°C:ssa</a:t>
            </a:r>
          </a:p>
          <a:p>
            <a:pPr lvl="1" eaLnBrk="1" hangingPunct="1">
              <a:buSzPct val="70000"/>
              <a:buFontTx/>
              <a:buNone/>
            </a:pPr>
            <a:endParaRPr lang="en-GB" altLang="fi-FI" sz="1200" dirty="0">
              <a:cs typeface="Times New Roman" panose="02020603050405020304" pitchFamily="18" charset="0"/>
            </a:endParaRPr>
          </a:p>
          <a:p>
            <a:pPr lvl="2" eaLnBrk="1" hangingPunct="1">
              <a:buFontTx/>
              <a:buNone/>
            </a:pPr>
            <a:r>
              <a:rPr lang="en-GB" altLang="fi-FI" sz="1100" dirty="0">
                <a:cs typeface="Times New Roman" panose="02020603050405020304" pitchFamily="18" charset="0"/>
              </a:rPr>
              <a:t>Ref. 1) </a:t>
            </a:r>
            <a:r>
              <a:rPr lang="en-GB" altLang="fi-FI" sz="1100" dirty="0" err="1">
                <a:cs typeface="Times New Roman" panose="02020603050405020304" pitchFamily="18" charset="0"/>
              </a:rPr>
              <a:t>Fliermans</a:t>
            </a:r>
            <a:r>
              <a:rPr lang="en-GB" altLang="fi-FI" sz="1100" dirty="0">
                <a:cs typeface="Times New Roman" panose="02020603050405020304" pitchFamily="18" charset="0"/>
              </a:rPr>
              <a:t> et al. 1979, Appl. Environ. </a:t>
            </a:r>
            <a:r>
              <a:rPr lang="en-GB" altLang="fi-FI" sz="1100" dirty="0" err="1">
                <a:cs typeface="Times New Roman" panose="02020603050405020304" pitchFamily="18" charset="0"/>
              </a:rPr>
              <a:t>Microbiol</a:t>
            </a:r>
            <a:r>
              <a:rPr lang="en-GB" altLang="fi-FI" sz="1100" dirty="0">
                <a:cs typeface="Times New Roman" panose="02020603050405020304" pitchFamily="18" charset="0"/>
              </a:rPr>
              <a:t>. 41: 9-16, </a:t>
            </a:r>
          </a:p>
          <a:p>
            <a:pPr lvl="2" eaLnBrk="1" hangingPunct="1">
              <a:buFontTx/>
              <a:buNone/>
            </a:pPr>
            <a:r>
              <a:rPr lang="en-GB" altLang="fi-FI" sz="1100" dirty="0">
                <a:cs typeface="Times New Roman" panose="02020603050405020304" pitchFamily="18" charset="0"/>
              </a:rPr>
              <a:t>	 </a:t>
            </a:r>
            <a:r>
              <a:rPr lang="en-GB" altLang="fi-FI" sz="1100" dirty="0" smtClean="0">
                <a:cs typeface="Times New Roman" panose="02020603050405020304" pitchFamily="18" charset="0"/>
              </a:rPr>
              <a:t>2</a:t>
            </a:r>
            <a:r>
              <a:rPr lang="en-GB" altLang="fi-FI" sz="1100" dirty="0">
                <a:cs typeface="Times New Roman" panose="02020603050405020304" pitchFamily="18" charset="0"/>
              </a:rPr>
              <a:t>) </a:t>
            </a:r>
            <a:r>
              <a:rPr lang="en-GB" altLang="fi-FI" sz="1100" dirty="0" err="1">
                <a:cs typeface="Times New Roman" panose="02020603050405020304" pitchFamily="18" charset="0"/>
              </a:rPr>
              <a:t>Habicht</a:t>
            </a:r>
            <a:r>
              <a:rPr lang="en-GB" altLang="fi-FI" sz="1100" dirty="0">
                <a:cs typeface="Times New Roman" panose="02020603050405020304" pitchFamily="18" charset="0"/>
              </a:rPr>
              <a:t> W. &amp; Müller H. 1988, </a:t>
            </a:r>
            <a:r>
              <a:rPr lang="en-GB" altLang="fi-FI" sz="1100" dirty="0" err="1">
                <a:cs typeface="Times New Roman" panose="02020603050405020304" pitchFamily="18" charset="0"/>
              </a:rPr>
              <a:t>Zbl</a:t>
            </a:r>
            <a:r>
              <a:rPr lang="en-GB" altLang="fi-FI" sz="1100" dirty="0">
                <a:cs typeface="Times New Roman" panose="02020603050405020304" pitchFamily="18" charset="0"/>
              </a:rPr>
              <a:t>. </a:t>
            </a:r>
            <a:r>
              <a:rPr lang="en-GB" altLang="fi-FI" sz="1100" dirty="0" err="1">
                <a:cs typeface="Times New Roman" panose="02020603050405020304" pitchFamily="18" charset="0"/>
              </a:rPr>
              <a:t>Bakt</a:t>
            </a:r>
            <a:r>
              <a:rPr lang="en-GB" altLang="fi-FI" sz="1100" dirty="0">
                <a:cs typeface="Times New Roman" panose="02020603050405020304" pitchFamily="18" charset="0"/>
              </a:rPr>
              <a:t>. </a:t>
            </a:r>
            <a:r>
              <a:rPr lang="en-GB" altLang="fi-FI" sz="1100" dirty="0" err="1">
                <a:cs typeface="Times New Roman" panose="02020603050405020304" pitchFamily="18" charset="0"/>
              </a:rPr>
              <a:t>Hyg</a:t>
            </a:r>
            <a:r>
              <a:rPr lang="en-GB" altLang="fi-FI" sz="1100" dirty="0">
                <a:cs typeface="Times New Roman" panose="02020603050405020304" pitchFamily="18" charset="0"/>
              </a:rPr>
              <a:t>. B 186:79-88.</a:t>
            </a:r>
          </a:p>
          <a:p>
            <a:pPr lvl="1" eaLnBrk="1" hangingPunct="1">
              <a:buSzPct val="70000"/>
              <a:buFontTx/>
              <a:buNone/>
            </a:pPr>
            <a:endParaRPr lang="en-US" altLang="fi-FI" sz="2000" b="1" dirty="0">
              <a:solidFill>
                <a:srgbClr val="A60AEC"/>
              </a:solidFill>
            </a:endParaRPr>
          </a:p>
          <a:p>
            <a:pPr eaLnBrk="1" hangingPunct="1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fi-FI" sz="2100" dirty="0" err="1"/>
              <a:t>Muut</a:t>
            </a:r>
            <a:r>
              <a:rPr lang="en-US" altLang="fi-FI" sz="2100" dirty="0"/>
              <a:t> </a:t>
            </a:r>
            <a:r>
              <a:rPr lang="en-US" altLang="fi-FI" sz="2100" dirty="0" err="1"/>
              <a:t>mikrobit</a:t>
            </a:r>
            <a:endParaRPr lang="en-US" altLang="fi-FI" sz="2100" dirty="0"/>
          </a:p>
          <a:p>
            <a:pPr lvl="1" eaLnBrk="1" hangingPunct="1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fi-FI" sz="2000" dirty="0" err="1"/>
              <a:t>muut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bakteerit</a:t>
            </a:r>
            <a:r>
              <a:rPr lang="en-US" altLang="fi-FI" sz="2000" dirty="0"/>
              <a:t>, </a:t>
            </a:r>
            <a:r>
              <a:rPr lang="en-US" altLang="fi-FI" sz="2000" dirty="0" err="1"/>
              <a:t>alkueläimet</a:t>
            </a:r>
            <a:r>
              <a:rPr lang="en-US" altLang="fi-FI" sz="2000" dirty="0"/>
              <a:t>, </a:t>
            </a:r>
            <a:r>
              <a:rPr lang="en-US" altLang="fi-FI" sz="2000" dirty="0" err="1"/>
              <a:t>biofilmi</a:t>
            </a:r>
            <a:endParaRPr lang="en-US" altLang="fi-FI" sz="2000" u="sng" dirty="0"/>
          </a:p>
        </p:txBody>
      </p:sp>
    </p:spTree>
    <p:extLst>
      <p:ext uri="{BB962C8B-B14F-4D97-AF65-F5344CB8AC3E}">
        <p14:creationId xmlns:p14="http://schemas.microsoft.com/office/powerpoint/2010/main" val="5565267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13D601B-BF4C-4D49-8E65-A8DC00B0379D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10762"/>
            <a:ext cx="6697662" cy="504825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dirty="0" smtClean="0"/>
              <a:t>Lämpötilan merkitys </a:t>
            </a:r>
            <a:r>
              <a:rPr lang="fi-FI" altLang="fi-FI" dirty="0" err="1" smtClean="0"/>
              <a:t>legionelloille</a:t>
            </a:r>
            <a:endParaRPr lang="fi-FI" altLang="fi-FI" dirty="0" smtClean="0"/>
          </a:p>
        </p:txBody>
      </p:sp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2885631" y="5933017"/>
            <a:ext cx="5904334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algn="l" defTabSz="4545013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defTabSz="4545013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defTabSz="4545013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400" dirty="0" err="1"/>
              <a:t>Ref</a:t>
            </a:r>
            <a:r>
              <a:rPr lang="fi-FI" altLang="fi-FI" sz="1400" dirty="0"/>
              <a:t>. WHO 2007: </a:t>
            </a:r>
            <a:r>
              <a:rPr lang="fi-FI" altLang="fi-FI" sz="1400" dirty="0" err="1"/>
              <a:t>Legionella</a:t>
            </a:r>
            <a:r>
              <a:rPr lang="fi-FI" altLang="fi-FI" sz="1400" dirty="0"/>
              <a:t> and </a:t>
            </a:r>
            <a:r>
              <a:rPr lang="fi-FI" altLang="fi-FI" sz="1400" dirty="0" err="1"/>
              <a:t>the</a:t>
            </a:r>
            <a:r>
              <a:rPr lang="fi-FI" altLang="fi-FI" sz="1400" dirty="0"/>
              <a:t> Prevention of </a:t>
            </a:r>
            <a:r>
              <a:rPr lang="fi-FI" altLang="fi-FI" sz="1400" dirty="0" err="1"/>
              <a:t>Legionellosis</a:t>
            </a:r>
            <a:r>
              <a:rPr lang="fi-FI" altLang="fi-FI" sz="1400" dirty="0" smtClean="0"/>
              <a:t>.</a:t>
            </a:r>
          </a:p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fi-FI" altLang="fi-FI" sz="1400" dirty="0"/>
          </a:p>
        </p:txBody>
      </p:sp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89" y="1196752"/>
            <a:ext cx="6100191" cy="437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44619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94A107E-AB4D-4FE2-A58C-7680E4B03684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i-FI" altLang="fi-FI" sz="1800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i-FI" altLang="fi-FI" sz="1800"/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395288" y="665585"/>
            <a:ext cx="8207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2730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 indent="-265113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indent="-2730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063" indent="-265113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63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5463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63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9863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3000" b="1" dirty="0" err="1">
                <a:solidFill>
                  <a:schemeClr val="accent1"/>
                </a:solidFill>
              </a:rPr>
              <a:t>L</a:t>
            </a:r>
            <a:r>
              <a:rPr lang="en-US" altLang="fi-FI" sz="3000" b="1" dirty="0" err="1" smtClean="0">
                <a:solidFill>
                  <a:schemeClr val="accent1"/>
                </a:solidFill>
              </a:rPr>
              <a:t>egionellaan</a:t>
            </a:r>
            <a:r>
              <a:rPr lang="en-US" altLang="fi-FI" sz="3000" b="1" dirty="0" smtClean="0">
                <a:solidFill>
                  <a:schemeClr val="accent1"/>
                </a:solidFill>
              </a:rPr>
              <a:t> </a:t>
            </a:r>
            <a:r>
              <a:rPr lang="en-US" altLang="fi-FI" sz="3000" b="1" dirty="0" err="1">
                <a:solidFill>
                  <a:schemeClr val="accent1"/>
                </a:solidFill>
              </a:rPr>
              <a:t>vaikuttaa</a:t>
            </a:r>
            <a:r>
              <a:rPr lang="en-US" altLang="fi-FI" sz="3000" b="1" i="1" dirty="0">
                <a:solidFill>
                  <a:schemeClr val="accent1"/>
                </a:solidFill>
              </a:rPr>
              <a:t> </a:t>
            </a:r>
            <a:endParaRPr lang="en-US" altLang="fi-FI" sz="1900" b="1" dirty="0">
              <a:solidFill>
                <a:schemeClr val="accent1"/>
              </a:solidFill>
            </a:endParaRP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431773" y="2780929"/>
            <a:ext cx="312642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57188" indent="-357188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2730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 indent="-265113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3513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063" indent="-265113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63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5463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63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9863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0000"/>
            </a:pPr>
            <a:r>
              <a:rPr lang="en-US" altLang="fi-FI" sz="1600" dirty="0"/>
              <a:t>Legionella </a:t>
            </a:r>
            <a:r>
              <a:rPr lang="en-US" altLang="fi-FI" sz="1600" dirty="0" err="1"/>
              <a:t>voi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lisääntyä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alkueläimen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sisällä</a:t>
            </a:r>
            <a:r>
              <a:rPr lang="en-US" altLang="fi-FI" sz="1600" dirty="0"/>
              <a:t> </a:t>
            </a:r>
            <a:r>
              <a:rPr lang="en-US" altLang="fi-FI" sz="1600" dirty="0">
                <a:solidFill>
                  <a:srgbClr val="800080"/>
                </a:solidFill>
              </a:rPr>
              <a:t>(Ref. </a:t>
            </a:r>
            <a:r>
              <a:rPr lang="en-US" altLang="fi-FI" sz="1600" dirty="0" err="1">
                <a:solidFill>
                  <a:srgbClr val="800080"/>
                </a:solidFill>
              </a:rPr>
              <a:t>Rowbotham</a:t>
            </a:r>
            <a:r>
              <a:rPr lang="en-US" altLang="fi-FI" sz="1600" dirty="0">
                <a:solidFill>
                  <a:srgbClr val="800080"/>
                </a:solidFill>
              </a:rPr>
              <a:t> 1984, in Legionella eds. </a:t>
            </a:r>
            <a:r>
              <a:rPr lang="en-US" altLang="fi-FI" sz="1600" dirty="0" err="1">
                <a:solidFill>
                  <a:srgbClr val="800080"/>
                </a:solidFill>
              </a:rPr>
              <a:t>Thornsberry</a:t>
            </a:r>
            <a:r>
              <a:rPr lang="en-US" altLang="fi-FI" sz="1600" dirty="0">
                <a:solidFill>
                  <a:srgbClr val="800080"/>
                </a:solidFill>
              </a:rPr>
              <a:t> et al,  ASM 1984)</a:t>
            </a:r>
          </a:p>
          <a:p>
            <a:pPr eaLnBrk="1" hangingPunct="1">
              <a:buClr>
                <a:schemeClr val="accent2"/>
              </a:buClr>
              <a:buSzPct val="70000"/>
            </a:pPr>
            <a:r>
              <a:rPr lang="en-US" altLang="fi-FI" sz="1600" dirty="0" err="1"/>
              <a:t>Ameban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sisällä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legionellan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taudinaiheuttamiskyky</a:t>
            </a:r>
            <a:r>
              <a:rPr lang="en-US" altLang="fi-FI" sz="1600" dirty="0"/>
              <a:t> </a:t>
            </a:r>
            <a:r>
              <a:rPr lang="en-US" altLang="fi-FI" sz="1600" dirty="0" err="1"/>
              <a:t>kasvaa</a:t>
            </a:r>
            <a:endParaRPr lang="en-US" altLang="fi-FI" sz="1600" dirty="0"/>
          </a:p>
          <a:p>
            <a:pPr eaLnBrk="1" hangingPunct="1">
              <a:buClr>
                <a:schemeClr val="accent2"/>
              </a:buClr>
              <a:buSzPct val="70000"/>
            </a:pPr>
            <a:r>
              <a:rPr lang="en-US" altLang="fi-FI" sz="1600" dirty="0" err="1"/>
              <a:t>Alkueläin</a:t>
            </a:r>
            <a:r>
              <a:rPr lang="en-US" altLang="fi-FI" sz="1600" dirty="0"/>
              <a:t> </a:t>
            </a:r>
            <a:r>
              <a:rPr lang="en-US" altLang="fi-FI" sz="1600" dirty="0" err="1"/>
              <a:t>suojaa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legionelloja</a:t>
            </a:r>
            <a:r>
              <a:rPr lang="en-US" altLang="fi-FI" sz="1600" dirty="0"/>
              <a:t> mm. </a:t>
            </a:r>
            <a:r>
              <a:rPr lang="en-US" altLang="fi-FI" sz="1600" dirty="0" err="1"/>
              <a:t>kuumuudelta</a:t>
            </a:r>
            <a:r>
              <a:rPr lang="en-US" altLang="fi-FI" sz="1600" dirty="0"/>
              <a:t> ja </a:t>
            </a:r>
            <a:r>
              <a:rPr lang="en-US" altLang="fi-FI" sz="1600" dirty="0" err="1"/>
              <a:t>klooraukselta</a:t>
            </a:r>
            <a:endParaRPr lang="en-US" altLang="fi-FI" sz="1600" dirty="0"/>
          </a:p>
          <a:p>
            <a:pPr lvl="1" eaLnBrk="1" hangingPunct="1">
              <a:buClr>
                <a:schemeClr val="accent2"/>
              </a:buClr>
              <a:buSzPct val="70000"/>
            </a:pPr>
            <a:endParaRPr lang="en-US" altLang="fi-FI" sz="2000" dirty="0"/>
          </a:p>
          <a:p>
            <a:pPr lvl="3" eaLnBrk="1" hangingPunct="1">
              <a:buClr>
                <a:schemeClr val="accent2"/>
              </a:buClr>
              <a:buSzPct val="70000"/>
              <a:buFontTx/>
              <a:buNone/>
            </a:pPr>
            <a:endParaRPr lang="en-US" altLang="fi-FI" sz="1800" dirty="0"/>
          </a:p>
        </p:txBody>
      </p:sp>
      <p:pic>
        <p:nvPicPr>
          <p:cNvPr id="378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18" y="2535970"/>
            <a:ext cx="2925762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767" y="2509810"/>
            <a:ext cx="2355524" cy="351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Rectangle 5"/>
          <p:cNvSpPr>
            <a:spLocks noChangeArrowheads="1"/>
          </p:cNvSpPr>
          <p:nvPr/>
        </p:nvSpPr>
        <p:spPr bwMode="auto">
          <a:xfrm>
            <a:off x="388795" y="1566391"/>
            <a:ext cx="792003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57188" indent="-357188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2730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 indent="-265113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3513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063" indent="-265113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63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5463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63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9863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Clr>
                <a:schemeClr val="accent2"/>
              </a:buClr>
              <a:buSzPct val="70000"/>
              <a:buNone/>
            </a:pPr>
            <a:r>
              <a:rPr lang="en-US" altLang="fi-FI" sz="2000" b="1" dirty="0" err="1"/>
              <a:t>Muut</a:t>
            </a:r>
            <a:r>
              <a:rPr lang="en-US" altLang="fi-FI" sz="2000" b="1" dirty="0"/>
              <a:t> </a:t>
            </a:r>
            <a:r>
              <a:rPr lang="en-US" altLang="fi-FI" sz="2000" b="1" dirty="0" err="1"/>
              <a:t>organismit</a:t>
            </a:r>
            <a:r>
              <a:rPr lang="en-US" altLang="fi-FI" sz="2000" b="1" dirty="0"/>
              <a:t>:</a:t>
            </a:r>
          </a:p>
          <a:p>
            <a:pPr eaLnBrk="1" hangingPunct="1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fi-FI" sz="1800" dirty="0" err="1">
                <a:solidFill>
                  <a:schemeClr val="accent2"/>
                </a:solidFill>
              </a:rPr>
              <a:t>Alkueläimet</a:t>
            </a:r>
            <a:r>
              <a:rPr lang="en-US" altLang="fi-FI" sz="1800" dirty="0">
                <a:solidFill>
                  <a:schemeClr val="accent2"/>
                </a:solidFill>
              </a:rPr>
              <a:t>: </a:t>
            </a:r>
            <a:r>
              <a:rPr lang="en-US" altLang="fi-FI" sz="1800" dirty="0" err="1"/>
              <a:t>paljon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legionellan</a:t>
            </a:r>
            <a:r>
              <a:rPr lang="en-US" altLang="fi-FI" sz="1800" dirty="0"/>
              <a:t> </a:t>
            </a:r>
            <a:r>
              <a:rPr lang="en-US" altLang="fi-FI" sz="1800" dirty="0" err="1"/>
              <a:t>kasvua</a:t>
            </a:r>
            <a:r>
              <a:rPr lang="en-US" altLang="fi-FI" sz="1800" dirty="0"/>
              <a:t> ja </a:t>
            </a:r>
            <a:r>
              <a:rPr lang="en-US" altLang="fi-FI" sz="1800" dirty="0" err="1"/>
              <a:t>selviämistä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edistäviä</a:t>
            </a:r>
            <a:r>
              <a:rPr lang="en-US" altLang="fi-FI" sz="1800" dirty="0"/>
              <a:t> </a:t>
            </a:r>
            <a:r>
              <a:rPr lang="en-US" altLang="fi-FI" sz="1800" dirty="0" err="1"/>
              <a:t>vaikutuksia</a:t>
            </a:r>
            <a:endParaRPr lang="en-US" altLang="fi-FI" sz="1800" dirty="0"/>
          </a:p>
          <a:p>
            <a:pPr lvl="3" eaLnBrk="1" hangingPunct="1">
              <a:buClr>
                <a:schemeClr val="accent2"/>
              </a:buClr>
              <a:buSzPct val="70000"/>
              <a:buFontTx/>
              <a:buNone/>
            </a:pPr>
            <a:endParaRPr lang="en-US" altLang="fi-FI" sz="1800" dirty="0"/>
          </a:p>
        </p:txBody>
      </p:sp>
    </p:spTree>
    <p:extLst>
      <p:ext uri="{BB962C8B-B14F-4D97-AF65-F5344CB8AC3E}">
        <p14:creationId xmlns:p14="http://schemas.microsoft.com/office/powerpoint/2010/main" val="34164324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FFEE548-86D3-442F-9261-87CAC15AE858}" type="slidenum">
              <a:rPr lang="fi-FI" altLang="fi-FI" sz="1000" smtClean="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84885" y="466056"/>
            <a:ext cx="5884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730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65113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730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65113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2800" b="1" dirty="0">
                <a:solidFill>
                  <a:schemeClr val="accent1"/>
                </a:solidFill>
                <a:latin typeface="+mj-lt"/>
              </a:rPr>
              <a:t>Alkueläimet: </a:t>
            </a:r>
            <a:r>
              <a:rPr lang="fi-FI" altLang="fi-FI" sz="2800" b="1" dirty="0" smtClean="0">
                <a:solidFill>
                  <a:schemeClr val="accent1"/>
                </a:solidFill>
                <a:latin typeface="+mj-lt"/>
              </a:rPr>
              <a:t>Ameba </a:t>
            </a:r>
            <a:r>
              <a:rPr lang="fi-FI" altLang="fi-FI" sz="2800" b="1" dirty="0">
                <a:solidFill>
                  <a:schemeClr val="accent1"/>
                </a:solidFill>
                <a:latin typeface="+mj-lt"/>
              </a:rPr>
              <a:t>ja </a:t>
            </a:r>
            <a:r>
              <a:rPr lang="fi-FI" altLang="fi-FI" sz="2800" b="1" dirty="0" err="1">
                <a:solidFill>
                  <a:schemeClr val="accent1"/>
                </a:solidFill>
                <a:latin typeface="+mj-lt"/>
              </a:rPr>
              <a:t>legionella</a:t>
            </a:r>
            <a:endParaRPr lang="fi-FI" altLang="fi-FI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5520549" y="6042988"/>
            <a:ext cx="3318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i-FI" sz="1000" dirty="0" err="1"/>
              <a:t>Ref</a:t>
            </a:r>
            <a:r>
              <a:rPr lang="fr-FR" altLang="fi-FI" sz="1000" dirty="0"/>
              <a:t>. Abdel-</a:t>
            </a:r>
            <a:r>
              <a:rPr lang="fr-FR" altLang="fi-FI" sz="1000" dirty="0" err="1"/>
              <a:t>Nour</a:t>
            </a:r>
            <a:r>
              <a:rPr lang="fr-FR" altLang="fi-FI" sz="1000" dirty="0"/>
              <a:t> et al, Int. J. Mol. </a:t>
            </a:r>
            <a:r>
              <a:rPr lang="fr-FR" altLang="fi-FI" sz="1000" dirty="0" err="1"/>
              <a:t>Sci</a:t>
            </a:r>
            <a:r>
              <a:rPr lang="fr-FR" altLang="fi-FI" sz="1000" dirty="0"/>
              <a:t>. 2013, </a:t>
            </a:r>
            <a:endParaRPr lang="fr-FR" altLang="fi-FI" sz="1000" dirty="0" smtClean="0"/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i-FI" sz="1000" dirty="0" smtClean="0"/>
              <a:t>14</a:t>
            </a:r>
            <a:r>
              <a:rPr lang="fr-FR" altLang="fi-FI" sz="1000" dirty="0"/>
              <a:t>, 21660-21675; doi:10.3390/ijms141121660</a:t>
            </a:r>
            <a:endParaRPr lang="fi-FI" altLang="fi-FI" sz="1000" dirty="0"/>
          </a:p>
        </p:txBody>
      </p:sp>
      <p:pic>
        <p:nvPicPr>
          <p:cNvPr id="3891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7" y="991452"/>
            <a:ext cx="5832648" cy="438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71719"/>
            <a:ext cx="5161337" cy="40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73454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BE06D64-DF86-4D8C-AC43-424D3DE818FA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080293" y="561597"/>
            <a:ext cx="74882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730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65113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2730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265113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2651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2800" b="1" dirty="0" smtClean="0">
                <a:solidFill>
                  <a:schemeClr val="accent1"/>
                </a:solidFill>
              </a:rPr>
              <a:t>Alkueläimet</a:t>
            </a:r>
            <a:r>
              <a:rPr lang="fi-FI" altLang="fi-FI" sz="2800" b="1" dirty="0">
                <a:solidFill>
                  <a:schemeClr val="accent1"/>
                </a:solidFill>
              </a:rPr>
              <a:t>: Ripsieläimet ja </a:t>
            </a:r>
            <a:r>
              <a:rPr lang="fi-FI" altLang="fi-FI" sz="2800" b="1" dirty="0" err="1">
                <a:solidFill>
                  <a:schemeClr val="accent1"/>
                </a:solidFill>
              </a:rPr>
              <a:t>legionella</a:t>
            </a:r>
            <a:endParaRPr lang="fi-FI" altLang="fi-FI" sz="2800" b="1" dirty="0">
              <a:solidFill>
                <a:schemeClr val="accent1"/>
              </a:solidFill>
            </a:endParaRP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98" y="1269645"/>
            <a:ext cx="6345749" cy="276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1070949" y="4113882"/>
            <a:ext cx="6769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4545013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27305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 indent="-265113" algn="l" defTabSz="4545013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indent="-27305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063" indent="-265113" algn="l" defTabSz="4545013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63" indent="-265113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5463" indent="-265113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63" indent="-265113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9863" indent="-265113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200" dirty="0"/>
              <a:t>FIG. 4. </a:t>
            </a:r>
            <a:r>
              <a:rPr lang="fi-FI" altLang="fi-FI" sz="1200" dirty="0" err="1"/>
              <a:t>Pulse-chase</a:t>
            </a:r>
            <a:r>
              <a:rPr lang="fi-FI" altLang="fi-FI" sz="1200" dirty="0"/>
              <a:t> </a:t>
            </a:r>
            <a:r>
              <a:rPr lang="fi-FI" altLang="fi-FI" sz="1200" dirty="0" err="1"/>
              <a:t>experiments</a:t>
            </a:r>
            <a:r>
              <a:rPr lang="fi-FI" altLang="fi-FI" sz="1200" dirty="0"/>
              <a:t> </a:t>
            </a:r>
            <a:r>
              <a:rPr lang="fi-FI" altLang="fi-FI" sz="1200" dirty="0" err="1"/>
              <a:t>suggest</a:t>
            </a:r>
            <a:r>
              <a:rPr lang="fi-FI" altLang="fi-FI" sz="1200" dirty="0"/>
              <a:t> a </a:t>
            </a:r>
            <a:r>
              <a:rPr lang="fi-FI" altLang="fi-FI" sz="1200" dirty="0" err="1"/>
              <a:t>steady</a:t>
            </a:r>
            <a:r>
              <a:rPr lang="fi-FI" altLang="fi-FI" sz="1200" dirty="0"/>
              <a:t> and </a:t>
            </a:r>
            <a:r>
              <a:rPr lang="fi-FI" altLang="fi-FI" sz="1200" dirty="0" err="1"/>
              <a:t>rapid</a:t>
            </a:r>
            <a:r>
              <a:rPr lang="fi-FI" altLang="fi-FI" sz="1200" dirty="0"/>
              <a:t> </a:t>
            </a:r>
            <a:r>
              <a:rPr lang="fi-FI" altLang="fi-FI" sz="1200" dirty="0" err="1"/>
              <a:t>turnover</a:t>
            </a:r>
            <a:r>
              <a:rPr lang="fi-FI" altLang="fi-FI" sz="1200" dirty="0"/>
              <a:t> of food </a:t>
            </a:r>
            <a:r>
              <a:rPr lang="fi-FI" altLang="fi-FI" sz="1200" dirty="0" err="1"/>
              <a:t>vacuoles</a:t>
            </a:r>
            <a:r>
              <a:rPr lang="fi-FI" altLang="fi-FI" sz="1200" dirty="0"/>
              <a:t> in </a:t>
            </a:r>
            <a:r>
              <a:rPr lang="fi-FI" altLang="fi-FI" sz="1200" dirty="0" err="1"/>
              <a:t>feeding</a:t>
            </a:r>
            <a:r>
              <a:rPr lang="fi-FI" altLang="fi-FI" sz="1200" dirty="0"/>
              <a:t> </a:t>
            </a:r>
            <a:r>
              <a:rPr lang="fi-FI" altLang="fi-FI" sz="1200" dirty="0" err="1"/>
              <a:t>ciliates</a:t>
            </a:r>
            <a:r>
              <a:rPr lang="fi-FI" altLang="fi-FI" sz="1200" dirty="0"/>
              <a:t>. (C) </a:t>
            </a:r>
            <a:r>
              <a:rPr lang="fi-FI" altLang="fi-FI" sz="1200" dirty="0" err="1"/>
              <a:t>Overlay</a:t>
            </a:r>
            <a:r>
              <a:rPr lang="fi-FI" altLang="fi-FI" sz="1200" dirty="0"/>
              <a:t> </a:t>
            </a:r>
            <a:r>
              <a:rPr lang="fi-FI" altLang="fi-FI" sz="1200" dirty="0" err="1"/>
              <a:t>images</a:t>
            </a:r>
            <a:r>
              <a:rPr lang="fi-FI" altLang="fi-FI" sz="1200" dirty="0"/>
              <a:t> of </a:t>
            </a:r>
            <a:r>
              <a:rPr lang="fi-FI" altLang="fi-FI" sz="1200" dirty="0" err="1"/>
              <a:t>green</a:t>
            </a:r>
            <a:r>
              <a:rPr lang="fi-FI" altLang="fi-FI" sz="1200" dirty="0"/>
              <a:t> </a:t>
            </a:r>
            <a:r>
              <a:rPr lang="fi-FI" altLang="fi-FI" sz="1200" dirty="0" err="1"/>
              <a:t>fluorescent</a:t>
            </a:r>
            <a:r>
              <a:rPr lang="fi-FI" altLang="fi-FI" sz="1200" dirty="0"/>
              <a:t> </a:t>
            </a:r>
            <a:r>
              <a:rPr lang="fi-FI" altLang="fi-FI" sz="1200" i="1" dirty="0"/>
              <a:t>L. </a:t>
            </a:r>
            <a:r>
              <a:rPr lang="fi-FI" altLang="fi-FI" sz="1200" i="1" dirty="0" err="1"/>
              <a:t>pneumophila</a:t>
            </a:r>
            <a:r>
              <a:rPr lang="fi-FI" altLang="fi-FI" sz="1200" i="1" dirty="0"/>
              <a:t> </a:t>
            </a:r>
            <a:r>
              <a:rPr lang="fi-FI" altLang="fi-FI" sz="1200" dirty="0"/>
              <a:t>Lp02 and DIC </a:t>
            </a:r>
            <a:r>
              <a:rPr lang="fi-FI" altLang="fi-FI" sz="1200" dirty="0" err="1"/>
              <a:t>images</a:t>
            </a:r>
            <a:r>
              <a:rPr lang="fi-FI" altLang="fi-FI" sz="1200" dirty="0"/>
              <a:t> of </a:t>
            </a:r>
            <a:r>
              <a:rPr lang="fi-FI" altLang="fi-FI" sz="1200" i="1" dirty="0" err="1"/>
              <a:t>Tetrahymena</a:t>
            </a:r>
            <a:r>
              <a:rPr lang="fi-FI" altLang="fi-FI" sz="1200" i="1" dirty="0"/>
              <a:t> </a:t>
            </a:r>
            <a:r>
              <a:rPr lang="fi-FI" altLang="fi-FI" sz="1200" dirty="0" err="1"/>
              <a:t>cells</a:t>
            </a:r>
            <a:r>
              <a:rPr lang="fi-FI" altLang="fi-FI" sz="1200" dirty="0"/>
              <a:t> </a:t>
            </a:r>
            <a:r>
              <a:rPr lang="fi-FI" altLang="fi-FI" sz="1200" dirty="0" err="1"/>
              <a:t>showing</a:t>
            </a:r>
            <a:r>
              <a:rPr lang="fi-FI" altLang="fi-FI" sz="1200" dirty="0"/>
              <a:t> </a:t>
            </a:r>
            <a:r>
              <a:rPr lang="fi-FI" altLang="fi-FI" sz="1200" dirty="0" err="1"/>
              <a:t>the</a:t>
            </a:r>
            <a:r>
              <a:rPr lang="fi-FI" altLang="fi-FI" sz="1200" dirty="0"/>
              <a:t> </a:t>
            </a:r>
            <a:r>
              <a:rPr lang="fi-FI" altLang="fi-FI" sz="1200" dirty="0" err="1"/>
              <a:t>chase</a:t>
            </a:r>
            <a:r>
              <a:rPr lang="fi-FI" altLang="fi-FI" sz="1200" dirty="0"/>
              <a:t> </a:t>
            </a:r>
            <a:r>
              <a:rPr lang="fi-FI" altLang="fi-FI" sz="1200" dirty="0" err="1"/>
              <a:t>phase</a:t>
            </a:r>
            <a:r>
              <a:rPr lang="fi-FI" altLang="fi-FI" sz="1200" dirty="0"/>
              <a:t> of </a:t>
            </a:r>
            <a:r>
              <a:rPr lang="fi-FI" altLang="fi-FI" sz="1200" dirty="0" err="1"/>
              <a:t>fluorescent</a:t>
            </a:r>
            <a:r>
              <a:rPr lang="fi-FI" altLang="fi-FI" sz="1200" dirty="0"/>
              <a:t> </a:t>
            </a:r>
            <a:r>
              <a:rPr lang="fi-FI" altLang="fi-FI" sz="1200" i="1" dirty="0"/>
              <a:t>L. </a:t>
            </a:r>
            <a:r>
              <a:rPr lang="fi-FI" altLang="fi-FI" sz="1200" i="1" dirty="0" err="1"/>
              <a:t>pneumophila</a:t>
            </a:r>
            <a:r>
              <a:rPr lang="fi-FI" altLang="fi-FI" sz="1200" i="1" dirty="0"/>
              <a:t> </a:t>
            </a:r>
            <a:r>
              <a:rPr lang="fi-FI" altLang="fi-FI" sz="1200" dirty="0" err="1"/>
              <a:t>with</a:t>
            </a:r>
            <a:r>
              <a:rPr lang="fi-FI" altLang="fi-FI" sz="1200" dirty="0"/>
              <a:t> </a:t>
            </a:r>
            <a:r>
              <a:rPr lang="fi-FI" altLang="fi-FI" sz="1200" dirty="0" err="1"/>
              <a:t>nonfluorescent</a:t>
            </a:r>
            <a:r>
              <a:rPr lang="fi-FI" altLang="fi-FI" sz="1200" dirty="0"/>
              <a:t> </a:t>
            </a:r>
            <a:r>
              <a:rPr lang="fi-FI" altLang="fi-FI" sz="1200" i="1" dirty="0"/>
              <a:t>L. </a:t>
            </a:r>
            <a:r>
              <a:rPr lang="fi-FI" altLang="fi-FI" sz="1200" i="1" dirty="0" err="1"/>
              <a:t>pneumophila</a:t>
            </a:r>
            <a:r>
              <a:rPr lang="fi-FI" altLang="fi-FI" sz="1200" i="1" dirty="0"/>
              <a:t> </a:t>
            </a:r>
            <a:r>
              <a:rPr lang="fi-FI" altLang="fi-FI" sz="1200" dirty="0"/>
              <a:t>at </a:t>
            </a:r>
            <a:r>
              <a:rPr lang="fi-FI" altLang="fi-FI" sz="1200" dirty="0" err="1"/>
              <a:t>the</a:t>
            </a:r>
            <a:r>
              <a:rPr lang="fi-FI" altLang="fi-FI" sz="1200" dirty="0"/>
              <a:t> </a:t>
            </a:r>
            <a:r>
              <a:rPr lang="fi-FI" altLang="fi-FI" sz="1200" dirty="0" err="1"/>
              <a:t>times</a:t>
            </a:r>
            <a:r>
              <a:rPr lang="fi-FI" altLang="fi-FI" sz="1200" dirty="0"/>
              <a:t> </a:t>
            </a:r>
            <a:r>
              <a:rPr lang="fi-FI" altLang="fi-FI" sz="1200" dirty="0" err="1"/>
              <a:t>shown</a:t>
            </a:r>
            <a:r>
              <a:rPr lang="fi-FI" altLang="fi-FI" sz="1200" dirty="0"/>
              <a:t>. </a:t>
            </a:r>
            <a:r>
              <a:rPr lang="fi-FI" altLang="fi-FI" sz="1200" dirty="0" err="1"/>
              <a:t>The</a:t>
            </a:r>
            <a:r>
              <a:rPr lang="fi-FI" altLang="fi-FI" sz="1200" dirty="0"/>
              <a:t> </a:t>
            </a:r>
            <a:r>
              <a:rPr lang="fi-FI" altLang="fi-FI" sz="1200" dirty="0" err="1"/>
              <a:t>polarized</a:t>
            </a:r>
            <a:r>
              <a:rPr lang="fi-FI" altLang="fi-FI" sz="1200" dirty="0"/>
              <a:t> </a:t>
            </a:r>
            <a:r>
              <a:rPr lang="fi-FI" altLang="fi-FI" sz="1200" dirty="0" err="1"/>
              <a:t>displacement</a:t>
            </a:r>
            <a:r>
              <a:rPr lang="fi-FI" altLang="fi-FI" sz="1200" dirty="0"/>
              <a:t> of </a:t>
            </a:r>
            <a:r>
              <a:rPr lang="fi-FI" altLang="fi-FI" sz="1200" dirty="0" err="1"/>
              <a:t>vacuoles</a:t>
            </a:r>
            <a:r>
              <a:rPr lang="fi-FI" altLang="fi-FI" sz="1200" dirty="0"/>
              <a:t> and </a:t>
            </a:r>
            <a:r>
              <a:rPr lang="fi-FI" altLang="fi-FI" sz="1200" dirty="0" err="1"/>
              <a:t>the</a:t>
            </a:r>
            <a:r>
              <a:rPr lang="fi-FI" altLang="fi-FI" sz="1200" dirty="0"/>
              <a:t> </a:t>
            </a:r>
            <a:r>
              <a:rPr lang="fi-FI" altLang="fi-FI" sz="1200" dirty="0" err="1"/>
              <a:t>transfer</a:t>
            </a:r>
            <a:r>
              <a:rPr lang="fi-FI" altLang="fi-FI" sz="1200" dirty="0"/>
              <a:t> of </a:t>
            </a:r>
            <a:r>
              <a:rPr lang="fi-FI" altLang="fi-FI" sz="1200" dirty="0" err="1"/>
              <a:t>fluorescence</a:t>
            </a:r>
            <a:r>
              <a:rPr lang="fi-FI" altLang="fi-FI" sz="1200" dirty="0"/>
              <a:t> to </a:t>
            </a:r>
            <a:r>
              <a:rPr lang="fi-FI" altLang="fi-FI" sz="1200" dirty="0" err="1"/>
              <a:t>expelled</a:t>
            </a:r>
            <a:r>
              <a:rPr lang="fi-FI" altLang="fi-FI" sz="1200" dirty="0"/>
              <a:t> </a:t>
            </a:r>
            <a:r>
              <a:rPr lang="fi-FI" altLang="fi-FI" sz="1200" dirty="0" err="1"/>
              <a:t>pellets</a:t>
            </a:r>
            <a:r>
              <a:rPr lang="fi-FI" altLang="fi-FI" sz="1200" dirty="0"/>
              <a:t> </a:t>
            </a:r>
            <a:r>
              <a:rPr lang="fi-FI" altLang="fi-FI" sz="1200" dirty="0" err="1"/>
              <a:t>should</a:t>
            </a:r>
            <a:r>
              <a:rPr lang="fi-FI" altLang="fi-FI" sz="1200" dirty="0"/>
              <a:t> </a:t>
            </a:r>
            <a:r>
              <a:rPr lang="fi-FI" altLang="fi-FI" sz="1200" dirty="0" err="1"/>
              <a:t>be</a:t>
            </a:r>
            <a:r>
              <a:rPr lang="fi-FI" altLang="fi-FI" sz="1200" dirty="0"/>
              <a:t> </a:t>
            </a:r>
            <a:r>
              <a:rPr lang="fi-FI" altLang="fi-FI" sz="1200" dirty="0" err="1"/>
              <a:t>noted</a:t>
            </a:r>
            <a:r>
              <a:rPr lang="fi-FI" altLang="fi-FI" sz="1200" dirty="0"/>
              <a:t>. </a:t>
            </a:r>
            <a:r>
              <a:rPr lang="fi-FI" altLang="fi-FI" sz="1200" dirty="0" err="1"/>
              <a:t>The</a:t>
            </a:r>
            <a:r>
              <a:rPr lang="fi-FI" altLang="fi-FI" sz="1200" dirty="0"/>
              <a:t> </a:t>
            </a:r>
            <a:r>
              <a:rPr lang="fi-FI" altLang="fi-FI" sz="1200" dirty="0" err="1"/>
              <a:t>bar</a:t>
            </a:r>
            <a:r>
              <a:rPr lang="fi-FI" altLang="fi-FI" sz="1200" dirty="0"/>
              <a:t> in </a:t>
            </a:r>
            <a:r>
              <a:rPr lang="fi-FI" altLang="fi-FI" sz="1200" dirty="0" err="1"/>
              <a:t>the</a:t>
            </a:r>
            <a:r>
              <a:rPr lang="fi-FI" altLang="fi-FI" sz="1200" dirty="0"/>
              <a:t> 20-h </a:t>
            </a:r>
            <a:r>
              <a:rPr lang="fi-FI" altLang="fi-FI" sz="1200" dirty="0" err="1"/>
              <a:t>overlay</a:t>
            </a:r>
            <a:r>
              <a:rPr lang="fi-FI" altLang="fi-FI" sz="1200" dirty="0"/>
              <a:t> </a:t>
            </a:r>
            <a:r>
              <a:rPr lang="fi-FI" altLang="fi-FI" sz="1200" dirty="0" err="1"/>
              <a:t>represents</a:t>
            </a:r>
            <a:r>
              <a:rPr lang="fi-FI" altLang="fi-FI" sz="1200" dirty="0"/>
              <a:t> 10 </a:t>
            </a:r>
            <a:r>
              <a:rPr lang="fi-FI" altLang="fi-FI" sz="1200" dirty="0" err="1"/>
              <a:t>um</a:t>
            </a:r>
            <a:r>
              <a:rPr lang="fi-FI" altLang="fi-FI" sz="1200" dirty="0"/>
              <a:t> and </a:t>
            </a:r>
            <a:r>
              <a:rPr lang="fi-FI" altLang="fi-FI" sz="1200" dirty="0" err="1"/>
              <a:t>applies</a:t>
            </a:r>
            <a:r>
              <a:rPr lang="fi-FI" altLang="fi-FI" sz="1200" dirty="0"/>
              <a:t> to </a:t>
            </a:r>
            <a:r>
              <a:rPr lang="fi-FI" altLang="fi-FI" sz="1200" dirty="0" err="1"/>
              <a:t>all</a:t>
            </a:r>
            <a:r>
              <a:rPr lang="fi-FI" altLang="fi-FI" sz="1200" dirty="0"/>
              <a:t> </a:t>
            </a:r>
            <a:r>
              <a:rPr lang="fi-FI" altLang="fi-FI" sz="1200" dirty="0" err="1"/>
              <a:t>images</a:t>
            </a:r>
            <a:r>
              <a:rPr lang="fi-FI" altLang="fi-FI" sz="1200" dirty="0"/>
              <a:t> in </a:t>
            </a:r>
            <a:r>
              <a:rPr lang="fi-FI" altLang="fi-FI" sz="1200" dirty="0" err="1"/>
              <a:t>panel</a:t>
            </a:r>
            <a:r>
              <a:rPr lang="fi-FI" altLang="fi-FI" sz="1200" dirty="0"/>
              <a:t> C.</a:t>
            </a:r>
          </a:p>
        </p:txBody>
      </p:sp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1080293" y="5364689"/>
            <a:ext cx="66976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4545013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27305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 indent="-265113" algn="l" defTabSz="4545013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6563" indent="-273050" algn="l" defTabSz="4545013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063" indent="-265113" algn="l" defTabSz="4545013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63" indent="-265113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5463" indent="-265113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63" indent="-265113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9863" indent="-265113" defTabSz="4545013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600" dirty="0" err="1">
                <a:solidFill>
                  <a:schemeClr val="accent1"/>
                </a:solidFill>
              </a:rPr>
              <a:t>Legionellat</a:t>
            </a:r>
            <a:r>
              <a:rPr lang="fi-FI" altLang="fi-FI" sz="1600" dirty="0">
                <a:solidFill>
                  <a:schemeClr val="accent1"/>
                </a:solidFill>
              </a:rPr>
              <a:t> poistuvat lisääntymisen jälkeen pelleteissä ja ripsieläin jatkaa </a:t>
            </a:r>
            <a:r>
              <a:rPr lang="fi-FI" altLang="fi-FI" sz="1600" dirty="0" smtClean="0">
                <a:solidFill>
                  <a:schemeClr val="accent1"/>
                </a:solidFill>
              </a:rPr>
              <a:t>eloaan</a:t>
            </a:r>
            <a:r>
              <a:rPr lang="fi-FI" altLang="fi-FI" sz="1400" dirty="0">
                <a:solidFill>
                  <a:srgbClr val="990B74"/>
                </a:solidFill>
              </a:rPr>
              <a:t>.</a:t>
            </a:r>
            <a:endParaRPr lang="fi-FI" altLang="fi-FI" sz="1600" dirty="0">
              <a:solidFill>
                <a:schemeClr val="accent1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5796582" y="5983390"/>
            <a:ext cx="3023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altLang="fi-FI" sz="1100" dirty="0" err="1"/>
              <a:t>Ref</a:t>
            </a:r>
            <a:r>
              <a:rPr lang="fi-FI" altLang="fi-FI" sz="1100" dirty="0"/>
              <a:t>. </a:t>
            </a:r>
            <a:r>
              <a:rPr lang="fi-FI" altLang="fi-FI" sz="1100" dirty="0" err="1"/>
              <a:t>Berk</a:t>
            </a:r>
            <a:r>
              <a:rPr lang="fi-FI" altLang="fi-FI" sz="1100" dirty="0"/>
              <a:t> S. et al. 2008. </a:t>
            </a:r>
            <a:r>
              <a:rPr lang="fi-FI" altLang="fi-FI" sz="1100" dirty="0" err="1"/>
              <a:t>Applied</a:t>
            </a:r>
            <a:r>
              <a:rPr lang="fi-FI" altLang="fi-FI" sz="1100" dirty="0"/>
              <a:t> </a:t>
            </a:r>
            <a:r>
              <a:rPr lang="fi-FI" altLang="fi-FI" sz="1100" dirty="0" err="1"/>
              <a:t>Environmental</a:t>
            </a:r>
            <a:r>
              <a:rPr lang="fi-FI" altLang="fi-FI" sz="1100" dirty="0"/>
              <a:t> </a:t>
            </a:r>
            <a:r>
              <a:rPr lang="fi-FI" altLang="fi-FI" sz="1100" dirty="0" err="1"/>
              <a:t>Microbiology</a:t>
            </a:r>
            <a:r>
              <a:rPr lang="fi-FI" altLang="fi-FI" sz="1100" dirty="0"/>
              <a:t> 74: 2187-2199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521455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7A41B13-CC29-45B3-9B97-27B07AC03F3F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06142" y="325586"/>
            <a:ext cx="8207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3000" b="1" dirty="0" smtClean="0">
                <a:solidFill>
                  <a:schemeClr val="accent1"/>
                </a:solidFill>
              </a:rPr>
              <a:t> Suosii     </a:t>
            </a:r>
            <a:r>
              <a:rPr lang="fi-FI" altLang="fi-FI" sz="3000" b="1" dirty="0" err="1" smtClean="0"/>
              <a:t>Legionellan</a:t>
            </a:r>
            <a:r>
              <a:rPr lang="fi-FI" altLang="fi-FI" sz="3000" b="1" dirty="0" smtClean="0"/>
              <a:t> </a:t>
            </a:r>
            <a:r>
              <a:rPr lang="fi-FI" altLang="fi-FI" sz="3000" b="1" dirty="0"/>
              <a:t>kasvua    </a:t>
            </a:r>
            <a:r>
              <a:rPr lang="fi-FI" altLang="fi-FI" sz="3000" b="1" dirty="0">
                <a:solidFill>
                  <a:schemeClr val="accent2"/>
                </a:solidFill>
              </a:rPr>
              <a:t>Estää</a:t>
            </a:r>
            <a:endParaRPr lang="en-US" altLang="fi-FI" sz="3000" b="1" dirty="0">
              <a:solidFill>
                <a:schemeClr val="accent2"/>
              </a:solidFill>
            </a:endParaRPr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4607719" y="724336"/>
            <a:ext cx="0" cy="56880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1991" name="Line 6"/>
          <p:cNvSpPr>
            <a:spLocks noChangeShapeType="1"/>
          </p:cNvSpPr>
          <p:nvPr/>
        </p:nvSpPr>
        <p:spPr bwMode="auto">
          <a:xfrm>
            <a:off x="179388" y="754292"/>
            <a:ext cx="885666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5026709" y="796131"/>
            <a:ext cx="344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600" dirty="0"/>
              <a:t>Lämpötila</a:t>
            </a:r>
            <a:r>
              <a:rPr lang="fi-FI" altLang="fi-FI" sz="1800" dirty="0"/>
              <a:t> &lt;20°C, &gt;50°C</a:t>
            </a:r>
            <a:endParaRPr lang="en-US" altLang="fi-FI" sz="1800" dirty="0"/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20881" y="879590"/>
            <a:ext cx="3059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600" dirty="0"/>
              <a:t>Lämpötila 20-45°C</a:t>
            </a:r>
            <a:endParaRPr lang="en-US" altLang="fi-FI" sz="1600" dirty="0"/>
          </a:p>
        </p:txBody>
      </p:sp>
      <p:pic>
        <p:nvPicPr>
          <p:cNvPr id="4199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07" y="1362567"/>
            <a:ext cx="1511300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252413" y="1460549"/>
            <a:ext cx="1223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600" dirty="0"/>
              <a:t>Biofilmi</a:t>
            </a:r>
            <a:endParaRPr lang="en-US" altLang="fi-FI" sz="1600" dirty="0"/>
          </a:p>
        </p:txBody>
      </p:sp>
      <p:grpSp>
        <p:nvGrpSpPr>
          <p:cNvPr id="41996" name="Group 11"/>
          <p:cNvGrpSpPr>
            <a:grpSpLocks/>
          </p:cNvGrpSpPr>
          <p:nvPr/>
        </p:nvGrpSpPr>
        <p:grpSpPr bwMode="auto">
          <a:xfrm>
            <a:off x="1528041" y="2607591"/>
            <a:ext cx="1728788" cy="2447925"/>
            <a:chOff x="1882" y="572"/>
            <a:chExt cx="2450" cy="2904"/>
          </a:xfrm>
        </p:grpSpPr>
        <p:pic>
          <p:nvPicPr>
            <p:cNvPr id="42008" name="Picture 12" descr="Newsome_kuva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572"/>
              <a:ext cx="2404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9" name="Rectangle 13"/>
            <p:cNvSpPr>
              <a:spLocks noChangeArrowheads="1"/>
            </p:cNvSpPr>
            <p:nvPr/>
          </p:nvSpPr>
          <p:spPr bwMode="auto">
            <a:xfrm>
              <a:off x="1882" y="1752"/>
              <a:ext cx="2450" cy="1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lnSpc>
                  <a:spcPct val="85000"/>
                </a:lnSpc>
                <a:spcBef>
                  <a:spcPct val="35000"/>
                </a:spcBef>
                <a:buClr>
                  <a:schemeClr val="accent1"/>
                </a:buClr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lnSpc>
                  <a:spcPct val="85000"/>
                </a:lnSpc>
                <a:spcBef>
                  <a:spcPct val="25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lnSpc>
                  <a:spcPct val="85000"/>
                </a:lnSpc>
                <a:spcBef>
                  <a:spcPct val="250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lnSpc>
                  <a:spcPct val="85000"/>
                </a:lnSpc>
                <a:spcBef>
                  <a:spcPct val="25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lnSpc>
                  <a:spcPct val="85000"/>
                </a:lnSpc>
                <a:spcBef>
                  <a:spcPct val="25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fi-FI" altLang="fi-FI" sz="1800"/>
            </a:p>
          </p:txBody>
        </p:sp>
      </p:grp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179388" y="2636838"/>
            <a:ext cx="1223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600"/>
              <a:t>Amebat</a:t>
            </a:r>
            <a:endParaRPr lang="en-US" altLang="fi-FI" sz="1600"/>
          </a:p>
        </p:txBody>
      </p:sp>
      <p:pic>
        <p:nvPicPr>
          <p:cNvPr id="41998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63" y="3802768"/>
            <a:ext cx="25209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188490" y="3752490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600" dirty="0"/>
              <a:t>Ripsieläimet</a:t>
            </a:r>
            <a:endParaRPr lang="en-US" altLang="fi-FI" sz="1600" dirty="0"/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4943940" y="1423988"/>
            <a:ext cx="3455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600" dirty="0" err="1"/>
              <a:t>Biosidit</a:t>
            </a:r>
            <a:r>
              <a:rPr lang="fi-FI" altLang="fi-FI" sz="1600" dirty="0"/>
              <a:t>, mikrobien torjunta-aineet</a:t>
            </a:r>
            <a:endParaRPr lang="en-US" altLang="fi-FI" sz="1600" dirty="0"/>
          </a:p>
        </p:txBody>
      </p:sp>
      <p:sp>
        <p:nvSpPr>
          <p:cNvPr id="42001" name="Text Box 18"/>
          <p:cNvSpPr txBox="1">
            <a:spLocks noChangeArrowheads="1"/>
          </p:cNvSpPr>
          <p:nvPr/>
        </p:nvSpPr>
        <p:spPr bwMode="auto">
          <a:xfrm>
            <a:off x="5107956" y="2702090"/>
            <a:ext cx="3816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600" dirty="0"/>
              <a:t>Uusi kuparipinta putkien pinnoilla</a:t>
            </a:r>
            <a:endParaRPr lang="en-US" altLang="fi-FI" sz="1600" dirty="0"/>
          </a:p>
        </p:txBody>
      </p:sp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0" y="5084763"/>
            <a:ext cx="4464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600" dirty="0"/>
              <a:t>Luonnon kumi, muovit ja rauta putkistoissa</a:t>
            </a:r>
            <a:endParaRPr lang="en-US" altLang="fi-FI" sz="1600" dirty="0"/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250825" y="5516563"/>
            <a:ext cx="4032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600" dirty="0"/>
              <a:t>Epäsäännöllisesti ja harvassa käytössä olevat vesipisteet ja putkiosuudet</a:t>
            </a:r>
            <a:endParaRPr lang="en-US" altLang="fi-FI" sz="1600" dirty="0"/>
          </a:p>
        </p:txBody>
      </p:sp>
      <p:sp>
        <p:nvSpPr>
          <p:cNvPr id="42004" name="Text Box 21"/>
          <p:cNvSpPr txBox="1">
            <a:spLocks noChangeArrowheads="1"/>
          </p:cNvSpPr>
          <p:nvPr/>
        </p:nvSpPr>
        <p:spPr bwMode="auto">
          <a:xfrm>
            <a:off x="5118020" y="3277830"/>
            <a:ext cx="3816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600" dirty="0"/>
              <a:t>Jatkuva ja säännöllinen vesipisteiden käyttö</a:t>
            </a:r>
            <a:endParaRPr lang="en-US" altLang="fi-FI" sz="1600" dirty="0"/>
          </a:p>
        </p:txBody>
      </p:sp>
      <p:sp>
        <p:nvSpPr>
          <p:cNvPr id="42005" name="Text Box 22"/>
          <p:cNvSpPr txBox="1">
            <a:spLocks noChangeArrowheads="1"/>
          </p:cNvSpPr>
          <p:nvPr/>
        </p:nvSpPr>
        <p:spPr bwMode="auto">
          <a:xfrm>
            <a:off x="5099459" y="4074924"/>
            <a:ext cx="3816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600" dirty="0"/>
              <a:t>Hyvä vesijärjestelmien huoltokäytäntö</a:t>
            </a:r>
            <a:endParaRPr lang="en-US" altLang="fi-FI" sz="1600" dirty="0"/>
          </a:p>
        </p:txBody>
      </p:sp>
      <p:sp>
        <p:nvSpPr>
          <p:cNvPr id="42006" name="Text Box 23"/>
          <p:cNvSpPr txBox="1">
            <a:spLocks noChangeArrowheads="1"/>
          </p:cNvSpPr>
          <p:nvPr/>
        </p:nvSpPr>
        <p:spPr bwMode="auto">
          <a:xfrm>
            <a:off x="5087433" y="4627543"/>
            <a:ext cx="3816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600" dirty="0"/>
              <a:t>Hyvin tehty vesijärjestelmien rakenteen suunnitelma</a:t>
            </a:r>
            <a:endParaRPr lang="en-US" altLang="fi-FI" sz="1600" dirty="0"/>
          </a:p>
        </p:txBody>
      </p:sp>
      <p:sp>
        <p:nvSpPr>
          <p:cNvPr id="42007" name="Text Box 24"/>
          <p:cNvSpPr txBox="1">
            <a:spLocks noChangeArrowheads="1"/>
          </p:cNvSpPr>
          <p:nvPr/>
        </p:nvSpPr>
        <p:spPr bwMode="auto">
          <a:xfrm>
            <a:off x="5076825" y="2006242"/>
            <a:ext cx="3816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fi-FI" altLang="fi-FI" sz="1600" dirty="0"/>
              <a:t>Hopea-kupari-ionit</a:t>
            </a:r>
            <a:endParaRPr lang="en-US" altLang="fi-FI" sz="1600" dirty="0"/>
          </a:p>
        </p:txBody>
      </p:sp>
    </p:spTree>
    <p:extLst>
      <p:ext uri="{BB962C8B-B14F-4D97-AF65-F5344CB8AC3E}">
        <p14:creationId xmlns:p14="http://schemas.microsoft.com/office/powerpoint/2010/main" val="31799695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28DA872-87B1-4267-A54A-85BB7CE87124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43013" name="Slide Number Placeholder 3"/>
          <p:cNvSpPr txBox="1">
            <a:spLocks/>
          </p:cNvSpPr>
          <p:nvPr/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89FBBA46-C9A4-4C15-BFCF-6D395F2DCE1A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183265" y="803277"/>
            <a:ext cx="8982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65125" indent="-285750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accent2"/>
              </a:buClr>
            </a:pPr>
            <a:r>
              <a:rPr lang="en-US" altLang="fi-FI" sz="2000" dirty="0"/>
              <a:t> </a:t>
            </a:r>
            <a:r>
              <a:rPr lang="en-US" altLang="fi-FI" sz="1600" dirty="0" err="1"/>
              <a:t>T</a:t>
            </a:r>
            <a:r>
              <a:rPr lang="en-US" altLang="fi-FI" sz="1600" dirty="0" err="1" smtClean="0"/>
              <a:t>apausten</a:t>
            </a:r>
            <a:r>
              <a:rPr lang="en-US" altLang="fi-FI" sz="1600" dirty="0" smtClean="0"/>
              <a:t> </a:t>
            </a:r>
            <a:r>
              <a:rPr lang="en-US" altLang="fi-FI" sz="1600" dirty="0" err="1"/>
              <a:t>koteja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tutkittu</a:t>
            </a:r>
            <a:r>
              <a:rPr lang="en-US" altLang="fi-FI" sz="1600" dirty="0"/>
              <a:t> </a:t>
            </a:r>
            <a:r>
              <a:rPr lang="en-US" altLang="fi-FI" sz="1600" dirty="0" err="1"/>
              <a:t>vesinäyttein</a:t>
            </a:r>
            <a:r>
              <a:rPr lang="en-US" altLang="fi-FI" sz="1600" dirty="0"/>
              <a:t> v. 2014 (7 </a:t>
            </a:r>
            <a:r>
              <a:rPr lang="en-US" altLang="fi-FI" sz="1600" dirty="0" err="1"/>
              <a:t>tapausta</a:t>
            </a:r>
            <a:r>
              <a:rPr lang="en-US" altLang="fi-FI" sz="1600" dirty="0"/>
              <a:t> </a:t>
            </a:r>
            <a:r>
              <a:rPr lang="en-US" altLang="fi-FI" sz="1600" dirty="0" err="1"/>
              <a:t>yhteensä</a:t>
            </a:r>
            <a:r>
              <a:rPr lang="en-US" altLang="fi-FI" sz="1600" dirty="0"/>
              <a:t> 10 </a:t>
            </a:r>
            <a:r>
              <a:rPr lang="en-US" altLang="fi-FI" sz="1600" dirty="0" err="1"/>
              <a:t>tapauksesta</a:t>
            </a:r>
            <a:r>
              <a:rPr lang="en-US" altLang="fi-FI" sz="1600" dirty="0"/>
              <a:t>)</a:t>
            </a:r>
          </a:p>
        </p:txBody>
      </p:sp>
      <p:sp>
        <p:nvSpPr>
          <p:cNvPr id="43015" name="Rectangle 2"/>
          <p:cNvSpPr>
            <a:spLocks noChangeArrowheads="1"/>
          </p:cNvSpPr>
          <p:nvPr/>
        </p:nvSpPr>
        <p:spPr bwMode="auto">
          <a:xfrm>
            <a:off x="269875" y="262441"/>
            <a:ext cx="84248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800" b="1" dirty="0" err="1" smtClean="0">
                <a:solidFill>
                  <a:schemeClr val="accent1"/>
                </a:solidFill>
              </a:rPr>
              <a:t>Legionellakeuhkokuumeet</a:t>
            </a:r>
            <a:r>
              <a:rPr lang="en-US" altLang="fi-FI" sz="2800" b="1" dirty="0" smtClean="0">
                <a:solidFill>
                  <a:schemeClr val="accent1"/>
                </a:solidFill>
              </a:rPr>
              <a:t> </a:t>
            </a:r>
            <a:r>
              <a:rPr lang="en-US" altLang="fi-FI" sz="2800" b="1" dirty="0" err="1">
                <a:solidFill>
                  <a:schemeClr val="accent1"/>
                </a:solidFill>
              </a:rPr>
              <a:t>Suomessa</a:t>
            </a:r>
            <a:r>
              <a:rPr lang="en-US" altLang="fi-FI" sz="2800" b="1" dirty="0">
                <a:solidFill>
                  <a:schemeClr val="accent1"/>
                </a:solidFill>
              </a:rPr>
              <a:t> v. 2014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374696"/>
              </p:ext>
            </p:extLst>
          </p:nvPr>
        </p:nvGraphicFramePr>
        <p:xfrm>
          <a:off x="178593" y="1162052"/>
          <a:ext cx="8715376" cy="536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645"/>
                <a:gridCol w="864187"/>
                <a:gridCol w="1080234"/>
                <a:gridCol w="936203"/>
                <a:gridCol w="1296281"/>
                <a:gridCol w="2736592"/>
                <a:gridCol w="1080234"/>
              </a:tblGrid>
              <a:tr h="822914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Tapaus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Oireiden alku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err="1" smtClean="0"/>
                        <a:t>Diagnosoin-ti</a:t>
                      </a:r>
                      <a:r>
                        <a:rPr lang="fi-FI" sz="1200" dirty="0" smtClean="0"/>
                        <a:t> (kaikki varmistettuja tapauksia)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Matkustus ulkomailla?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Altistuspaikka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Ympäristölöydökset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Kanta-vertailu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</a:tr>
              <a:tr h="1005794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1. mies, 48 v</a:t>
                      </a:r>
                    </a:p>
                    <a:p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03/2014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Virtsan antigeeni+ (UA)+ potilas-kanta </a:t>
                      </a:r>
                      <a:r>
                        <a:rPr lang="fi-FI" sz="1200" i="1" dirty="0" smtClean="0"/>
                        <a:t>L.p.</a:t>
                      </a:r>
                      <a:r>
                        <a:rPr lang="fi-FI" sz="1200" dirty="0" smtClean="0"/>
                        <a:t>1 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Ei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Suomi, Hyvinkää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Kotivesijärjestelmä </a:t>
                      </a:r>
                      <a:r>
                        <a:rPr lang="fi-FI" sz="1200" baseline="0" dirty="0" smtClean="0"/>
                        <a:t>(lämmin vesi     530 000 </a:t>
                      </a:r>
                      <a:r>
                        <a:rPr lang="fi-FI" sz="1200" baseline="0" dirty="0" err="1" smtClean="0"/>
                        <a:t>pmy</a:t>
                      </a:r>
                      <a:r>
                        <a:rPr lang="fi-FI" sz="1200" baseline="0" dirty="0" smtClean="0"/>
                        <a:t>/l ja poreamme 45 </a:t>
                      </a:r>
                      <a:r>
                        <a:rPr lang="fi-FI" sz="1200" baseline="0" dirty="0" err="1" smtClean="0"/>
                        <a:t>pmy/l</a:t>
                      </a:r>
                      <a:r>
                        <a:rPr lang="fi-FI" sz="1200" baseline="0" dirty="0" smtClean="0"/>
                        <a:t> (</a:t>
                      </a:r>
                      <a:r>
                        <a:rPr lang="fi-FI" sz="1200" i="1" baseline="0" dirty="0" smtClean="0"/>
                        <a:t>L.p.</a:t>
                      </a:r>
                      <a:r>
                        <a:rPr lang="fi-FI" sz="1200" baseline="0" dirty="0" smtClean="0"/>
                        <a:t>1) [lämpimän veden lämpötila 52-60 °C, maalämpö], </a:t>
                      </a:r>
                      <a:r>
                        <a:rPr lang="fi-FI" sz="1200" baseline="0" dirty="0" smtClean="0">
                          <a:solidFill>
                            <a:schemeClr val="accent2"/>
                          </a:solidFill>
                        </a:rPr>
                        <a:t>koti varmistettu tartuntalähde </a:t>
                      </a:r>
                      <a:endParaRPr lang="fi-FI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KYLLÄ: sama kliininen ja ympäristö-kanta</a:t>
                      </a:r>
                      <a:r>
                        <a:rPr lang="fi-FI" sz="1200" baseline="0" dirty="0" smtClean="0"/>
                        <a:t> (SBT)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</a:tr>
              <a:tr h="481771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2. mies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09/2014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UA +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Kyllä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Baltia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Hotelli Baltiassa? (Kotona ei </a:t>
                      </a:r>
                      <a:r>
                        <a:rPr lang="fi-FI" sz="1200" dirty="0" err="1" smtClean="0"/>
                        <a:t>legionelloja</a:t>
                      </a:r>
                      <a:r>
                        <a:rPr lang="fi-FI" sz="1200" dirty="0" smtClean="0"/>
                        <a:t> [vesi 56-60 °C])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EI:</a:t>
                      </a:r>
                      <a:r>
                        <a:rPr lang="fi-FI" sz="1200" baseline="0" dirty="0" smtClean="0"/>
                        <a:t> ei</a:t>
                      </a:r>
                      <a:r>
                        <a:rPr lang="fi-FI" sz="1200" dirty="0" smtClean="0"/>
                        <a:t> kantoja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</a:tr>
              <a:tr h="787046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3. nainen, 55 v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09/2014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UA +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Ei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Suomi, Seinäjoki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1500 </a:t>
                      </a:r>
                      <a:r>
                        <a:rPr lang="fi-FI" sz="1200" dirty="0" err="1" smtClean="0"/>
                        <a:t>pmy/l</a:t>
                      </a:r>
                      <a:r>
                        <a:rPr lang="fi-FI" sz="1200" dirty="0" smtClean="0"/>
                        <a:t> </a:t>
                      </a:r>
                      <a:r>
                        <a:rPr lang="fi-FI" sz="1200" i="1" baseline="0" dirty="0" err="1" smtClean="0"/>
                        <a:t>L.p</a:t>
                      </a:r>
                      <a:r>
                        <a:rPr lang="fi-FI" sz="1200" i="1" baseline="0" dirty="0" smtClean="0"/>
                        <a:t>. </a:t>
                      </a:r>
                      <a:r>
                        <a:rPr lang="fi-FI" sz="1200" baseline="0" dirty="0" smtClean="0"/>
                        <a:t>1 kotivesijärjestelmässä [50-52 °C], </a:t>
                      </a:r>
                      <a:r>
                        <a:rPr lang="fi-FI" sz="1200" baseline="0" dirty="0" smtClean="0">
                          <a:solidFill>
                            <a:schemeClr val="accent2"/>
                          </a:solidFill>
                        </a:rPr>
                        <a:t>koti todennäköinen tartuntalähde</a:t>
                      </a:r>
                      <a:endParaRPr lang="fi-FI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EI: vain ympäristö-kanta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</a:tr>
              <a:tr h="481771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4. mies, 63 v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09/2014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UA +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Ei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Suomi, Kauhava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? (koti [40-59 °C], työpaikka [36-52 °C], ei </a:t>
                      </a:r>
                      <a:r>
                        <a:rPr lang="fi-FI" sz="1200" dirty="0" err="1" smtClean="0"/>
                        <a:t>legionelloja</a:t>
                      </a:r>
                      <a:r>
                        <a:rPr lang="fi-FI" sz="1200" dirty="0" smtClean="0"/>
                        <a:t>)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EI: ei kantoja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</a:tr>
              <a:tr h="481771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5. mies, 80 v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09/2014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UA +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Ei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Suomi, Hyvinkää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?</a:t>
                      </a:r>
                      <a:r>
                        <a:rPr lang="fi-FI" sz="1200" baseline="0" dirty="0" smtClean="0"/>
                        <a:t> (koti [52-56 °C], ei </a:t>
                      </a:r>
                      <a:r>
                        <a:rPr lang="fi-FI" sz="1200" baseline="0" dirty="0" err="1" smtClean="0"/>
                        <a:t>legionelloja</a:t>
                      </a:r>
                      <a:r>
                        <a:rPr lang="fi-FI" sz="1200" baseline="0" dirty="0" smtClean="0"/>
                        <a:t>)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EI: ei kantoja</a:t>
                      </a:r>
                    </a:p>
                    <a:p>
                      <a:endParaRPr lang="fi-FI" sz="1200" dirty="0"/>
                    </a:p>
                  </a:txBody>
                  <a:tcPr marL="91455" marR="91455" marT="45697" marB="45697"/>
                </a:tc>
              </a:tr>
              <a:tr h="481771"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6. mies 64 v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10/2014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UA +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Ei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Suomi, Kurikka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?</a:t>
                      </a:r>
                      <a:r>
                        <a:rPr lang="fi-FI" sz="1200" baseline="0" dirty="0" smtClean="0"/>
                        <a:t> (koti [42-47 °C], ei </a:t>
                      </a:r>
                      <a:r>
                        <a:rPr lang="fi-FI" sz="1200" baseline="0" dirty="0" err="1" smtClean="0"/>
                        <a:t>legionelloja</a:t>
                      </a:r>
                      <a:r>
                        <a:rPr lang="fi-FI" sz="1200" baseline="0" dirty="0" smtClean="0"/>
                        <a:t>)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EI: ei kantoja</a:t>
                      </a:r>
                    </a:p>
                    <a:p>
                      <a:endParaRPr lang="fi-FI" sz="1200" dirty="0"/>
                    </a:p>
                  </a:txBody>
                  <a:tcPr marL="91455" marR="91455" marT="45697" marB="45697"/>
                </a:tc>
              </a:tr>
              <a:tr h="822914">
                <a:tc>
                  <a:txBody>
                    <a:bodyPr/>
                    <a:lstStyle/>
                    <a:p>
                      <a:r>
                        <a:rPr lang="fi-FI" sz="1200" baseline="0" dirty="0" smtClean="0"/>
                        <a:t>7. nainen, 60 v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12/2014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solidFill>
                            <a:schemeClr val="tx1"/>
                          </a:solidFill>
                        </a:rPr>
                        <a:t>UA+</a:t>
                      </a:r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Ei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r>
                        <a:rPr lang="fi-FI" sz="1200" dirty="0" smtClean="0"/>
                        <a:t>Suomi, Nurmijärvi</a:t>
                      </a:r>
                      <a:endParaRPr lang="fi-FI" sz="1200" dirty="0"/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22 000-45 000 </a:t>
                      </a:r>
                      <a:r>
                        <a:rPr lang="fi-FI" sz="1200" dirty="0" err="1" smtClean="0"/>
                        <a:t>pmy/l</a:t>
                      </a:r>
                      <a:r>
                        <a:rPr lang="fi-FI" sz="1200" dirty="0" smtClean="0"/>
                        <a:t> </a:t>
                      </a:r>
                      <a:r>
                        <a:rPr lang="fi-FI" sz="1200" i="1" baseline="0" dirty="0" err="1" smtClean="0"/>
                        <a:t>L.p</a:t>
                      </a:r>
                      <a:r>
                        <a:rPr lang="fi-FI" sz="1200" i="1" baseline="0" dirty="0" smtClean="0"/>
                        <a:t>. </a:t>
                      </a:r>
                      <a:r>
                        <a:rPr lang="fi-FI" sz="1200" baseline="0" dirty="0" smtClean="0"/>
                        <a:t>1 kotivesijärjestelmissä [52-54 °C], </a:t>
                      </a:r>
                      <a:r>
                        <a:rPr lang="fi-FI" sz="1200" baseline="0" dirty="0" smtClean="0">
                          <a:solidFill>
                            <a:schemeClr val="accent2"/>
                          </a:solidFill>
                        </a:rPr>
                        <a:t>koti todennäköinen tartuntalähde</a:t>
                      </a:r>
                      <a:endParaRPr lang="fi-FI" sz="1200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fi-FI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91455" marR="91455" marT="45697" marB="456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 smtClean="0"/>
                        <a:t>EI: vain ympäristö-kanta</a:t>
                      </a:r>
                    </a:p>
                    <a:p>
                      <a:endParaRPr lang="fi-FI" sz="1200" dirty="0"/>
                    </a:p>
                  </a:txBody>
                  <a:tcPr marL="91455" marR="91455" marT="45697" marB="4569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7881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AEAF6A7-3282-4070-803B-95DBC9C87D34}" type="slidenum">
              <a:rPr lang="fi-FI" altLang="fi-FI" sz="1000">
                <a:solidFill>
                  <a:srgbClr val="FFFFFF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sp>
        <p:nvSpPr>
          <p:cNvPr id="44036" name="Date Placeholder 1"/>
          <p:cNvSpPr txBox="1">
            <a:spLocks/>
          </p:cNvSpPr>
          <p:nvPr/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B43B32B-F231-47BD-85F9-5DB9DFDCBE12}" type="datetime1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15.6.2016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sp>
        <p:nvSpPr>
          <p:cNvPr id="44037" name="Slide Number Placeholder 3"/>
          <p:cNvSpPr txBox="1">
            <a:spLocks/>
          </p:cNvSpPr>
          <p:nvPr/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771EDA1-DA62-49DE-9E7C-E129E699D12A}" type="slidenum">
              <a:rPr lang="fi-FI" altLang="fi-FI" sz="1000">
                <a:solidFill>
                  <a:srgbClr val="FFFFFF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269875" y="713142"/>
            <a:ext cx="7686501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65125" indent="-285750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chemeClr val="accent2"/>
              </a:buClr>
            </a:pPr>
            <a:r>
              <a:rPr lang="en-US" altLang="fi-FI" sz="1600" dirty="0" err="1" smtClean="0">
                <a:solidFill>
                  <a:srgbClr val="000000"/>
                </a:solidFill>
              </a:rPr>
              <a:t>T</a:t>
            </a:r>
            <a:r>
              <a:rPr lang="en-US" altLang="fi-FI" sz="1600" dirty="0" err="1" smtClean="0">
                <a:solidFill>
                  <a:srgbClr val="000000"/>
                </a:solidFill>
              </a:rPr>
              <a:t>apausten</a:t>
            </a:r>
            <a:r>
              <a:rPr lang="en-US" altLang="fi-FI" sz="1600" dirty="0" smtClean="0">
                <a:solidFill>
                  <a:srgbClr val="000000"/>
                </a:solidFill>
              </a:rPr>
              <a:t> </a:t>
            </a:r>
            <a:r>
              <a:rPr lang="en-US" altLang="fi-FI" sz="1600" dirty="0" err="1">
                <a:solidFill>
                  <a:srgbClr val="000000"/>
                </a:solidFill>
              </a:rPr>
              <a:t>koteja</a:t>
            </a:r>
            <a:r>
              <a:rPr lang="en-US" altLang="fi-FI" sz="1600" dirty="0">
                <a:solidFill>
                  <a:srgbClr val="000000"/>
                </a:solidFill>
              </a:rPr>
              <a:t> </a:t>
            </a:r>
            <a:r>
              <a:rPr lang="en-US" altLang="fi-FI" sz="1600" dirty="0" err="1">
                <a:solidFill>
                  <a:srgbClr val="000000"/>
                </a:solidFill>
              </a:rPr>
              <a:t>tutkittu</a:t>
            </a:r>
            <a:r>
              <a:rPr lang="en-US" altLang="fi-FI" sz="1600" dirty="0">
                <a:solidFill>
                  <a:srgbClr val="000000"/>
                </a:solidFill>
              </a:rPr>
              <a:t> </a:t>
            </a:r>
            <a:r>
              <a:rPr lang="en-US" altLang="fi-FI" sz="1600" dirty="0" err="1">
                <a:solidFill>
                  <a:srgbClr val="000000"/>
                </a:solidFill>
              </a:rPr>
              <a:t>vesinäyttein</a:t>
            </a:r>
            <a:r>
              <a:rPr lang="en-US" altLang="fi-FI" sz="1600" dirty="0">
                <a:solidFill>
                  <a:srgbClr val="000000"/>
                </a:solidFill>
              </a:rPr>
              <a:t> v. 2015 (14.8. </a:t>
            </a:r>
            <a:r>
              <a:rPr lang="en-US" altLang="fi-FI" sz="1600" dirty="0" err="1">
                <a:solidFill>
                  <a:srgbClr val="000000"/>
                </a:solidFill>
              </a:rPr>
              <a:t>mennessä</a:t>
            </a:r>
            <a:r>
              <a:rPr lang="en-US" altLang="fi-FI" sz="1600" dirty="0">
                <a:solidFill>
                  <a:srgbClr val="000000"/>
                </a:solidFill>
              </a:rPr>
              <a:t>) </a:t>
            </a:r>
          </a:p>
          <a:p>
            <a:pPr eaLnBrk="1" hangingPunct="1">
              <a:spcBef>
                <a:spcPct val="25000"/>
              </a:spcBef>
              <a:buClr>
                <a:schemeClr val="accent2"/>
              </a:buClr>
            </a:pPr>
            <a:r>
              <a:rPr lang="en-US" altLang="fi-FI" sz="1600" dirty="0">
                <a:solidFill>
                  <a:srgbClr val="000000"/>
                </a:solidFill>
              </a:rPr>
              <a:t>(5 </a:t>
            </a:r>
            <a:r>
              <a:rPr lang="en-US" altLang="fi-FI" sz="1600" dirty="0" err="1">
                <a:solidFill>
                  <a:srgbClr val="000000"/>
                </a:solidFill>
              </a:rPr>
              <a:t>tapausta</a:t>
            </a:r>
            <a:r>
              <a:rPr lang="en-US" altLang="fi-FI" sz="1600" dirty="0">
                <a:solidFill>
                  <a:srgbClr val="000000"/>
                </a:solidFill>
              </a:rPr>
              <a:t> </a:t>
            </a:r>
            <a:r>
              <a:rPr lang="en-US" altLang="fi-FI" sz="1600" dirty="0" err="1">
                <a:solidFill>
                  <a:srgbClr val="000000"/>
                </a:solidFill>
              </a:rPr>
              <a:t>tutkinnassa</a:t>
            </a:r>
            <a:r>
              <a:rPr lang="en-US" altLang="fi-FI" sz="1600" dirty="0">
                <a:solidFill>
                  <a:srgbClr val="000000"/>
                </a:solidFill>
              </a:rPr>
              <a:t> </a:t>
            </a:r>
            <a:r>
              <a:rPr lang="en-US" altLang="fi-FI" sz="1600" dirty="0" err="1">
                <a:solidFill>
                  <a:srgbClr val="000000"/>
                </a:solidFill>
              </a:rPr>
              <a:t>tässä</a:t>
            </a:r>
            <a:r>
              <a:rPr lang="en-US" altLang="fi-FI" sz="1600" dirty="0">
                <a:solidFill>
                  <a:srgbClr val="000000"/>
                </a:solidFill>
              </a:rPr>
              <a:t> </a:t>
            </a:r>
            <a:r>
              <a:rPr lang="en-US" altLang="fi-FI" sz="1600" dirty="0" err="1">
                <a:solidFill>
                  <a:srgbClr val="000000"/>
                </a:solidFill>
              </a:rPr>
              <a:t>vaiheessa</a:t>
            </a:r>
            <a:r>
              <a:rPr lang="en-US" altLang="fi-FI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4039" name="Rectangle 2"/>
          <p:cNvSpPr>
            <a:spLocks noChangeArrowheads="1"/>
          </p:cNvSpPr>
          <p:nvPr/>
        </p:nvSpPr>
        <p:spPr bwMode="auto">
          <a:xfrm>
            <a:off x="269875" y="230896"/>
            <a:ext cx="84248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800" b="1" dirty="0" err="1" smtClean="0">
                <a:solidFill>
                  <a:schemeClr val="accent1"/>
                </a:solidFill>
              </a:rPr>
              <a:t>Legionellakeuhkokuumeet</a:t>
            </a:r>
            <a:r>
              <a:rPr lang="en-US" altLang="fi-FI" sz="2800" b="1" dirty="0" smtClean="0">
                <a:solidFill>
                  <a:schemeClr val="accent1"/>
                </a:solidFill>
              </a:rPr>
              <a:t> </a:t>
            </a:r>
            <a:r>
              <a:rPr lang="en-US" altLang="fi-FI" sz="2800" b="1" dirty="0" err="1">
                <a:solidFill>
                  <a:schemeClr val="accent1"/>
                </a:solidFill>
              </a:rPr>
              <a:t>Suomessa</a:t>
            </a:r>
            <a:r>
              <a:rPr lang="en-US" altLang="fi-FI" sz="2800" b="1" dirty="0">
                <a:solidFill>
                  <a:schemeClr val="accent1"/>
                </a:solidFill>
              </a:rPr>
              <a:t> v. 2015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185045"/>
              </p:ext>
            </p:extLst>
          </p:nvPr>
        </p:nvGraphicFramePr>
        <p:xfrm>
          <a:off x="269875" y="1268413"/>
          <a:ext cx="8715376" cy="5525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645"/>
                <a:gridCol w="1204216"/>
                <a:gridCol w="864096"/>
                <a:gridCol w="1224136"/>
                <a:gridCol w="1080120"/>
                <a:gridCol w="2540929"/>
                <a:gridCol w="1080234"/>
              </a:tblGrid>
              <a:tr h="1035040"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Tapaus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Oireiden </a:t>
                      </a:r>
                      <a:r>
                        <a:rPr lang="fi-FI" sz="1100" dirty="0" smtClean="0"/>
                        <a:t>alku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Diagnosointi </a:t>
                      </a:r>
                      <a:r>
                        <a:rPr lang="fi-FI" sz="1100" dirty="0" smtClean="0"/>
                        <a:t>(kaikki </a:t>
                      </a:r>
                      <a:r>
                        <a:rPr lang="fi-FI" sz="1100" dirty="0" smtClean="0"/>
                        <a:t>varmistettuja </a:t>
                      </a:r>
                      <a:r>
                        <a:rPr lang="fi-FI" sz="1100" dirty="0" smtClean="0"/>
                        <a:t>tapauksia)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err="1" smtClean="0"/>
                        <a:t>Mat</a:t>
                      </a:r>
                      <a:r>
                        <a:rPr lang="fi-FI" sz="1100" dirty="0" smtClean="0"/>
                        <a:t>-</a:t>
                      </a:r>
                      <a:br>
                        <a:rPr lang="fi-FI" sz="1100" dirty="0" smtClean="0"/>
                      </a:br>
                      <a:r>
                        <a:rPr lang="fi-FI" sz="1100" dirty="0" err="1" smtClean="0"/>
                        <a:t>k</a:t>
                      </a:r>
                      <a:r>
                        <a:rPr lang="fi-FI" sz="1100" baseline="0" dirty="0" err="1" smtClean="0"/>
                        <a:t>u</a:t>
                      </a:r>
                      <a:r>
                        <a:rPr lang="fi-FI" sz="1100" dirty="0" err="1" smtClean="0"/>
                        <a:t>stus</a:t>
                      </a:r>
                      <a:r>
                        <a:rPr lang="fi-FI" sz="1100" dirty="0" smtClean="0"/>
                        <a:t> </a:t>
                      </a:r>
                      <a:r>
                        <a:rPr lang="fi-FI" sz="1100" dirty="0" smtClean="0"/>
                        <a:t>ulko-mailla?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Altistuspaikka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Ympäristölöydökset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Kanta-vertailu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</a:tr>
              <a:tr h="948865"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1. mies,  75 v</a:t>
                      </a:r>
                    </a:p>
                    <a:p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03/2015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Virtsan antigeeni+ (UA+)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Ei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Suomi, Hyvinkää; koti; muut?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?: Kotivesijärjestelmät kahdesti</a:t>
                      </a:r>
                      <a:r>
                        <a:rPr lang="fi-FI" sz="1100" baseline="0" dirty="0" smtClean="0"/>
                        <a:t> tutkittu (kylmä talousvesi [6,5-8,1°C], lämmin vesi [52,6-53,7 °C ja 57,1-58,2 °C] ja taloyhtiön sauna [55,6-56,7 °C], ei </a:t>
                      </a:r>
                      <a:r>
                        <a:rPr lang="fi-FI" sz="1100" baseline="0" dirty="0" err="1" smtClean="0"/>
                        <a:t>legionelloja</a:t>
                      </a:r>
                      <a:endParaRPr lang="fi-FI" sz="1100" dirty="0">
                        <a:solidFill>
                          <a:srgbClr val="FF0000"/>
                        </a:solidFill>
                      </a:endParaRPr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Ei potilaskantaa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</a:tr>
              <a:tr h="1121394"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2. mies, 58 v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04/2015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UA+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Ei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Suomi, Vantaa; koti; työpaikka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?: Kotivesijärjestelmät tutkittu (kylmä talousvesi [6,7-10,9°C], lämmin vesi [50,3-58 °C], ei </a:t>
                      </a:r>
                      <a:r>
                        <a:rPr lang="fi-FI" sz="1100" dirty="0" err="1" smtClean="0"/>
                        <a:t>legionelloja</a:t>
                      </a:r>
                      <a:endParaRPr lang="fi-FI" sz="1100" dirty="0" smtClean="0"/>
                    </a:p>
                    <a:p>
                      <a:r>
                        <a:rPr lang="fi-FI" sz="1100" dirty="0" smtClean="0">
                          <a:solidFill>
                            <a:schemeClr val="tx1"/>
                          </a:solidFill>
                        </a:rPr>
                        <a:t>Työpaikkaa ei voitu tutkia (vielä</a:t>
                      </a:r>
                      <a:r>
                        <a:rPr lang="fi-FI" sz="1100" baseline="0" dirty="0" smtClean="0">
                          <a:solidFill>
                            <a:schemeClr val="tx1"/>
                          </a:solidFill>
                        </a:rPr>
                        <a:t> kostean ja puhaltimia täynnä olleen </a:t>
                      </a:r>
                      <a:r>
                        <a:rPr lang="fi-FI" sz="1100" dirty="0" smtClean="0">
                          <a:solidFill>
                            <a:schemeClr val="tx1"/>
                          </a:solidFill>
                        </a:rPr>
                        <a:t>tulipalokohteen </a:t>
                      </a:r>
                      <a:r>
                        <a:rPr lang="fi-FI" sz="1100" baseline="0" dirty="0" smtClean="0">
                          <a:solidFill>
                            <a:schemeClr val="tx1"/>
                          </a:solidFill>
                        </a:rPr>
                        <a:t>purku)</a:t>
                      </a:r>
                      <a:endParaRPr lang="fi-FI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Ei kantoja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</a:tr>
              <a:tr h="603807"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3.</a:t>
                      </a:r>
                      <a:r>
                        <a:rPr lang="fi-FI" sz="1100" baseline="0" dirty="0" smtClean="0"/>
                        <a:t> mies, 61 v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05/2015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UA+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Ei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Suomi, Kajaani; koti; työpaikat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>
                          <a:solidFill>
                            <a:srgbClr val="7030A0"/>
                          </a:solidFill>
                        </a:rPr>
                        <a:t>?:</a:t>
                      </a:r>
                      <a:r>
                        <a:rPr lang="fi-FI" sz="11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fi-FI" sz="1100" dirty="0" smtClean="0">
                          <a:solidFill>
                            <a:srgbClr val="7030A0"/>
                          </a:solidFill>
                        </a:rPr>
                        <a:t>Kotinäytteistä</a:t>
                      </a:r>
                      <a:r>
                        <a:rPr lang="fi-FI" sz="1100" baseline="0" dirty="0" smtClean="0">
                          <a:solidFill>
                            <a:srgbClr val="7030A0"/>
                          </a:solidFill>
                        </a:rPr>
                        <a:t> ei </a:t>
                      </a:r>
                      <a:r>
                        <a:rPr lang="fi-FI" sz="1100" baseline="0" dirty="0" err="1" smtClean="0">
                          <a:solidFill>
                            <a:srgbClr val="7030A0"/>
                          </a:solidFill>
                        </a:rPr>
                        <a:t>legionelloja</a:t>
                      </a:r>
                      <a:r>
                        <a:rPr lang="fi-FI" sz="1100" baseline="0" dirty="0" smtClean="0">
                          <a:solidFill>
                            <a:srgbClr val="7030A0"/>
                          </a:solidFill>
                        </a:rPr>
                        <a:t>, </a:t>
                      </a:r>
                    </a:p>
                    <a:p>
                      <a:r>
                        <a:rPr lang="fi-FI" sz="1100" baseline="0" dirty="0" smtClean="0">
                          <a:solidFill>
                            <a:srgbClr val="7030A0"/>
                          </a:solidFill>
                        </a:rPr>
                        <a:t>työpaikkoja vielä tutkitaan.</a:t>
                      </a:r>
                    </a:p>
                    <a:p>
                      <a:endParaRPr lang="fi-FI" sz="1100" dirty="0">
                        <a:solidFill>
                          <a:srgbClr val="7030A0"/>
                        </a:solidFill>
                      </a:endParaRPr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Ei potilaskantaa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</a:tr>
              <a:tr h="1035040"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4. nainen, 66 v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06/2015 (kuollut</a:t>
                      </a:r>
                      <a:r>
                        <a:rPr lang="fi-FI" sz="1100" baseline="0" dirty="0" smtClean="0"/>
                        <a:t> 9.6.)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UA+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Ei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Suomi, Tampere, sairaala, koti;</a:t>
                      </a:r>
                      <a:r>
                        <a:rPr lang="fi-FI" sz="1100" baseline="0" dirty="0" smtClean="0"/>
                        <a:t> h</a:t>
                      </a:r>
                      <a:r>
                        <a:rPr lang="fi-FI" sz="1100" dirty="0" smtClean="0"/>
                        <a:t>otelli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>
                          <a:solidFill>
                            <a:srgbClr val="FF0000"/>
                          </a:solidFill>
                        </a:rPr>
                        <a:t>Kotinäytteissä </a:t>
                      </a:r>
                      <a:r>
                        <a:rPr lang="fi-FI" sz="1100" dirty="0" err="1" smtClean="0">
                          <a:solidFill>
                            <a:srgbClr val="FF0000"/>
                          </a:solidFill>
                        </a:rPr>
                        <a:t>legionellapitoisuus</a:t>
                      </a:r>
                      <a:r>
                        <a:rPr lang="fi-FI" sz="1100" dirty="0" smtClean="0">
                          <a:solidFill>
                            <a:srgbClr val="FF0000"/>
                          </a:solidFill>
                        </a:rPr>
                        <a:t> 230000</a:t>
                      </a:r>
                      <a:r>
                        <a:rPr lang="fi-FI" sz="1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i-FI" sz="1100" baseline="0" dirty="0" err="1" smtClean="0">
                          <a:solidFill>
                            <a:srgbClr val="FF0000"/>
                          </a:solidFill>
                        </a:rPr>
                        <a:t>pmy</a:t>
                      </a:r>
                      <a:r>
                        <a:rPr lang="fi-FI" sz="1100" baseline="0" dirty="0" smtClean="0">
                          <a:solidFill>
                            <a:srgbClr val="FF0000"/>
                          </a:solidFill>
                        </a:rPr>
                        <a:t>/l (Lp1, keittiön hana, kylmä vesi 30 °C), muualla kerrostalossa myös erilaisia </a:t>
                      </a:r>
                      <a:r>
                        <a:rPr lang="fi-FI" sz="1100" baseline="0" dirty="0" err="1" smtClean="0">
                          <a:solidFill>
                            <a:srgbClr val="FF0000"/>
                          </a:solidFill>
                        </a:rPr>
                        <a:t>legionelloja</a:t>
                      </a:r>
                      <a:r>
                        <a:rPr lang="fi-FI" sz="1100" baseline="0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r>
                        <a:rPr lang="fi-FI" sz="1100" baseline="0" dirty="0" smtClean="0">
                          <a:solidFill>
                            <a:schemeClr val="tx1"/>
                          </a:solidFill>
                        </a:rPr>
                        <a:t>Sairaala </a:t>
                      </a:r>
                      <a:r>
                        <a:rPr lang="fi-FI" sz="1100" baseline="0" dirty="0" smtClean="0">
                          <a:solidFill>
                            <a:schemeClr val="tx1"/>
                          </a:solidFill>
                        </a:rPr>
                        <a:t>ja hotelli: ei </a:t>
                      </a:r>
                      <a:r>
                        <a:rPr lang="fi-FI" sz="1100" baseline="0" dirty="0" err="1" smtClean="0">
                          <a:solidFill>
                            <a:schemeClr val="tx1"/>
                          </a:solidFill>
                        </a:rPr>
                        <a:t>legionelloja</a:t>
                      </a:r>
                      <a:r>
                        <a:rPr lang="fi-FI" sz="11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fi-FI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Ei</a:t>
                      </a:r>
                      <a:r>
                        <a:rPr lang="fi-FI" sz="1100" baseline="0" dirty="0" smtClean="0"/>
                        <a:t> potilaskantaa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</a:tr>
              <a:tr h="656801"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5. nainen, 63 v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08/2015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UA+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Ei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Suomi,</a:t>
                      </a:r>
                      <a:r>
                        <a:rPr lang="fi-FI" sz="1100" baseline="0" dirty="0" smtClean="0"/>
                        <a:t> Kauhava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>
                          <a:solidFill>
                            <a:schemeClr val="tx1"/>
                          </a:solidFill>
                        </a:rPr>
                        <a:t>Kotinäytteet tutkinnassa, lämmin vesi </a:t>
                      </a:r>
                      <a:r>
                        <a:rPr lang="fi-FI" sz="1100" dirty="0" err="1" smtClean="0">
                          <a:solidFill>
                            <a:schemeClr val="tx1"/>
                          </a:solidFill>
                        </a:rPr>
                        <a:t>max</a:t>
                      </a:r>
                      <a:r>
                        <a:rPr lang="fi-FI" sz="1100" dirty="0" smtClean="0">
                          <a:solidFill>
                            <a:schemeClr val="tx1"/>
                          </a:solidFill>
                        </a:rPr>
                        <a:t>. 49,6 °C ?</a:t>
                      </a:r>
                      <a:endParaRPr lang="fi-FI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01" marB="45701"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Ei potilaskantaa</a:t>
                      </a:r>
                      <a:endParaRPr lang="fi-FI" sz="1100" dirty="0"/>
                    </a:p>
                  </a:txBody>
                  <a:tcPr marL="91455" marR="91455" marT="45701" marB="4570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12189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 dirty="0" smtClean="0"/>
              <a:t>Sisältö</a:t>
            </a:r>
            <a:endParaRPr lang="fi-FI" altLang="fi-FI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dirty="0" smtClean="0">
                <a:cs typeface="Times New Roman" panose="02020603050405020304" pitchFamily="18" charset="0"/>
              </a:rPr>
              <a:t>Tässä käsitellään</a:t>
            </a:r>
          </a:p>
          <a:p>
            <a:r>
              <a:rPr lang="fi-FI" altLang="fi-FI" sz="1800" dirty="0" err="1" smtClean="0">
                <a:cs typeface="Times New Roman" panose="02020603050405020304" pitchFamily="18" charset="0"/>
              </a:rPr>
              <a:t>Mykobakteerit</a:t>
            </a:r>
            <a:endParaRPr lang="fi-FI" altLang="fi-FI" sz="1800" dirty="0" smtClean="0">
              <a:cs typeface="Times New Roman" panose="02020603050405020304" pitchFamily="18" charset="0"/>
            </a:endParaRPr>
          </a:p>
          <a:p>
            <a:r>
              <a:rPr lang="fi-FI" altLang="fi-FI" sz="1800" dirty="0" err="1" smtClean="0">
                <a:cs typeface="Times New Roman" panose="02020603050405020304" pitchFamily="18" charset="0"/>
              </a:rPr>
              <a:t>Legionella</a:t>
            </a:r>
            <a:endParaRPr lang="fi-FI" altLang="fi-FI" sz="1800" dirty="0" smtClean="0">
              <a:cs typeface="Times New Roman" panose="02020603050405020304" pitchFamily="18" charset="0"/>
            </a:endParaRPr>
          </a:p>
          <a:p>
            <a:r>
              <a:rPr lang="fi-FI" altLang="fi-FI" sz="1800" dirty="0" err="1" smtClean="0">
                <a:cs typeface="Times New Roman" panose="02020603050405020304" pitchFamily="18" charset="0"/>
              </a:rPr>
              <a:t>Ameebat</a:t>
            </a:r>
            <a:endParaRPr lang="fi-FI" altLang="fi-FI" sz="1800" dirty="0" smtClean="0">
              <a:cs typeface="Times New Roman" panose="02020603050405020304" pitchFamily="18" charset="0"/>
            </a:endParaRPr>
          </a:p>
          <a:p>
            <a:endParaRPr lang="fi-FI" altLang="fi-FI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altLang="fi-FI" dirty="0" smtClean="0">
                <a:cs typeface="Times New Roman" panose="02020603050405020304" pitchFamily="18" charset="0"/>
              </a:rPr>
              <a:t>Edellä mainituista </a:t>
            </a:r>
            <a:r>
              <a:rPr lang="fi-FI" altLang="fi-FI" dirty="0" smtClean="0">
                <a:cs typeface="Times New Roman" panose="02020603050405020304" pitchFamily="18" charset="0"/>
              </a:rPr>
              <a:t>käsitellään </a:t>
            </a:r>
            <a:endParaRPr lang="fi-FI" altLang="fi-FI" dirty="0" smtClean="0">
              <a:cs typeface="Times New Roman" panose="02020603050405020304" pitchFamily="18" charset="0"/>
            </a:endParaRPr>
          </a:p>
          <a:p>
            <a:r>
              <a:rPr lang="fi-FI" altLang="fi-FI" sz="1800" dirty="0">
                <a:cs typeface="Times New Roman" panose="02020603050405020304" pitchFamily="18" charset="0"/>
              </a:rPr>
              <a:t>M</a:t>
            </a:r>
            <a:r>
              <a:rPr lang="fi-FI" altLang="fi-FI" sz="1800" dirty="0" smtClean="0">
                <a:cs typeface="Times New Roman" panose="02020603050405020304" pitchFamily="18" charset="0"/>
              </a:rPr>
              <a:t>itä </a:t>
            </a:r>
            <a:r>
              <a:rPr lang="fi-FI" altLang="fi-FI" sz="1800" dirty="0" smtClean="0">
                <a:cs typeface="Times New Roman" panose="02020603050405020304" pitchFamily="18" charset="0"/>
              </a:rPr>
              <a:t>ne </a:t>
            </a:r>
            <a:r>
              <a:rPr lang="fi-FI" altLang="fi-FI" sz="1800" dirty="0" smtClean="0">
                <a:cs typeface="Times New Roman" panose="02020603050405020304" pitchFamily="18" charset="0"/>
              </a:rPr>
              <a:t>ovat</a:t>
            </a:r>
            <a:endParaRPr lang="fi-FI" altLang="fi-FI" sz="1800" dirty="0" smtClean="0">
              <a:cs typeface="Times New Roman" panose="02020603050405020304" pitchFamily="18" charset="0"/>
            </a:endParaRPr>
          </a:p>
          <a:p>
            <a:r>
              <a:rPr lang="fi-FI" altLang="fi-FI" sz="1800" dirty="0" smtClean="0">
                <a:cs typeface="Times New Roman" panose="02020603050405020304" pitchFamily="18" charset="0"/>
              </a:rPr>
              <a:t>M</a:t>
            </a:r>
            <a:r>
              <a:rPr lang="fi-FI" altLang="fi-FI" sz="1800" dirty="0" smtClean="0">
                <a:cs typeface="Times New Roman" panose="02020603050405020304" pitchFamily="18" charset="0"/>
              </a:rPr>
              <a:t>issä </a:t>
            </a:r>
            <a:r>
              <a:rPr lang="fi-FI" altLang="fi-FI" sz="1800" dirty="0" smtClean="0">
                <a:cs typeface="Times New Roman" panose="02020603050405020304" pitchFamily="18" charset="0"/>
              </a:rPr>
              <a:t>niitä </a:t>
            </a:r>
            <a:r>
              <a:rPr lang="fi-FI" altLang="fi-FI" sz="1800" dirty="0" smtClean="0">
                <a:cs typeface="Times New Roman" panose="02020603050405020304" pitchFamily="18" charset="0"/>
              </a:rPr>
              <a:t>esiintyy </a:t>
            </a:r>
            <a:endParaRPr lang="fi-FI" altLang="fi-FI" sz="1800" dirty="0" smtClean="0">
              <a:cs typeface="Times New Roman" panose="02020603050405020304" pitchFamily="18" charset="0"/>
            </a:endParaRPr>
          </a:p>
          <a:p>
            <a:r>
              <a:rPr lang="fi-FI" altLang="fi-FI" sz="1800" dirty="0">
                <a:cs typeface="Times New Roman" panose="02020603050405020304" pitchFamily="18" charset="0"/>
              </a:rPr>
              <a:t>M</a:t>
            </a:r>
            <a:r>
              <a:rPr lang="fi-FI" altLang="fi-FI" sz="1800" dirty="0" smtClean="0">
                <a:cs typeface="Times New Roman" panose="02020603050405020304" pitchFamily="18" charset="0"/>
              </a:rPr>
              <a:t>ikä </a:t>
            </a:r>
            <a:r>
              <a:rPr lang="fi-FI" altLang="fi-FI" sz="1800" dirty="0" smtClean="0">
                <a:cs typeface="Times New Roman" panose="02020603050405020304" pitchFamily="18" charset="0"/>
              </a:rPr>
              <a:t>niiden merkitys on sisäilman </a:t>
            </a:r>
            <a:r>
              <a:rPr lang="fi-FI" altLang="fi-FI" sz="1800" dirty="0" smtClean="0">
                <a:cs typeface="Times New Roman" panose="02020603050405020304" pitchFamily="18" charset="0"/>
              </a:rPr>
              <a:t>kannalta </a:t>
            </a:r>
            <a:endParaRPr lang="fi-FI" altLang="fi-FI" sz="1800" dirty="0" smtClean="0">
              <a:cs typeface="Times New Roman" panose="02020603050405020304" pitchFamily="18" charset="0"/>
            </a:endParaRPr>
          </a:p>
          <a:p>
            <a:r>
              <a:rPr lang="fi-FI" altLang="fi-FI" sz="1800" dirty="0">
                <a:cs typeface="Times New Roman" panose="02020603050405020304" pitchFamily="18" charset="0"/>
              </a:rPr>
              <a:t>M</a:t>
            </a:r>
            <a:r>
              <a:rPr lang="fi-FI" altLang="fi-FI" sz="1800" dirty="0" smtClean="0">
                <a:cs typeface="Times New Roman" panose="02020603050405020304" pitchFamily="18" charset="0"/>
              </a:rPr>
              <a:t>iten </a:t>
            </a:r>
            <a:r>
              <a:rPr lang="fi-FI" altLang="fi-FI" sz="1800" dirty="0" smtClean="0">
                <a:cs typeface="Times New Roman" panose="02020603050405020304" pitchFamily="18" charset="0"/>
              </a:rPr>
              <a:t>näytteet </a:t>
            </a:r>
            <a:r>
              <a:rPr lang="fi-FI" altLang="fi-FI" sz="1800" dirty="0" smtClean="0">
                <a:cs typeface="Times New Roman" panose="02020603050405020304" pitchFamily="18" charset="0"/>
              </a:rPr>
              <a:t>otetaan </a:t>
            </a:r>
            <a:endParaRPr lang="fi-FI" altLang="fi-FI" sz="1800" dirty="0" smtClean="0">
              <a:cs typeface="Times New Roman" panose="02020603050405020304" pitchFamily="18" charset="0"/>
            </a:endParaRPr>
          </a:p>
          <a:p>
            <a:r>
              <a:rPr lang="fi-FI" altLang="fi-FI" sz="1800" dirty="0" smtClean="0">
                <a:cs typeface="Times New Roman" panose="02020603050405020304" pitchFamily="18" charset="0"/>
              </a:rPr>
              <a:t>M</a:t>
            </a:r>
            <a:r>
              <a:rPr lang="fi-FI" altLang="fi-FI" sz="1800" dirty="0" smtClean="0">
                <a:cs typeface="Times New Roman" panose="02020603050405020304" pitchFamily="18" charset="0"/>
              </a:rPr>
              <a:t>iten </a:t>
            </a:r>
            <a:r>
              <a:rPr lang="fi-FI" altLang="fi-FI" sz="1800" dirty="0" smtClean="0">
                <a:cs typeface="Times New Roman" panose="02020603050405020304" pitchFamily="18" charset="0"/>
              </a:rPr>
              <a:t>ne analysoidaan ja </a:t>
            </a:r>
          </a:p>
          <a:p>
            <a:r>
              <a:rPr lang="fi-FI" altLang="fi-FI" sz="1800" dirty="0">
                <a:cs typeface="Times New Roman" panose="02020603050405020304" pitchFamily="18" charset="0"/>
              </a:rPr>
              <a:t>M</a:t>
            </a:r>
            <a:r>
              <a:rPr lang="fi-FI" altLang="fi-FI" sz="1800" dirty="0" smtClean="0">
                <a:cs typeface="Times New Roman" panose="02020603050405020304" pitchFamily="18" charset="0"/>
              </a:rPr>
              <a:t>iten </a:t>
            </a:r>
            <a:r>
              <a:rPr lang="fi-FI" altLang="fi-FI" sz="1800" dirty="0" smtClean="0">
                <a:cs typeface="Times New Roman" panose="02020603050405020304" pitchFamily="18" charset="0"/>
              </a:rPr>
              <a:t>tulokset </a:t>
            </a:r>
            <a:r>
              <a:rPr lang="fi-FI" altLang="fi-FI" sz="1800" dirty="0" smtClean="0">
                <a:cs typeface="Times New Roman" panose="02020603050405020304" pitchFamily="18" charset="0"/>
              </a:rPr>
              <a:t>tulkitaan</a:t>
            </a:r>
            <a:endParaRPr lang="fi-FI" altLang="fi-FI" sz="1800" dirty="0">
              <a:cs typeface="Times New Roman" panose="02020603050405020304" pitchFamily="18" charset="0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860648"/>
      </p:ext>
    </p:extLst>
  </p:cSld>
  <p:clrMapOvr>
    <a:masterClrMapping/>
  </p:clrMapOvr>
  <p:transition spd="med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3F05D00-5F51-437E-85B6-1D29DCDB3993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45061" name="Rectangle 2"/>
          <p:cNvSpPr>
            <a:spLocks noChangeArrowheads="1"/>
          </p:cNvSpPr>
          <p:nvPr/>
        </p:nvSpPr>
        <p:spPr bwMode="auto">
          <a:xfrm>
            <a:off x="827088" y="782101"/>
            <a:ext cx="777240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3400" b="1" dirty="0" err="1">
                <a:solidFill>
                  <a:schemeClr val="accent1"/>
                </a:solidFill>
              </a:rPr>
              <a:t>Legionellapitoisuudet</a:t>
            </a:r>
            <a:endParaRPr lang="en-US" altLang="fi-FI" sz="3400" b="1" dirty="0">
              <a:solidFill>
                <a:schemeClr val="accent1"/>
              </a:solidFill>
            </a:endParaRPr>
          </a:p>
        </p:txBody>
      </p:sp>
      <p:sp>
        <p:nvSpPr>
          <p:cNvPr id="45062" name="Rectangle 3"/>
          <p:cNvSpPr>
            <a:spLocks noChangeArrowheads="1"/>
          </p:cNvSpPr>
          <p:nvPr/>
        </p:nvSpPr>
        <p:spPr bwMode="auto">
          <a:xfrm>
            <a:off x="827088" y="1745421"/>
            <a:ext cx="762000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57188" indent="-357188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2730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fi-FI" sz="2000" dirty="0" err="1"/>
              <a:t>Elävien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legionellabakteerien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pitoisuudet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vesijärjestelmissä</a:t>
            </a:r>
            <a:r>
              <a:rPr lang="en-US" altLang="fi-FI" sz="2000" dirty="0"/>
              <a:t>, </a:t>
            </a:r>
            <a:r>
              <a:rPr lang="en-US" altLang="fi-FI" sz="2000" dirty="0" err="1"/>
              <a:t>joita</a:t>
            </a:r>
            <a:r>
              <a:rPr lang="en-US" altLang="fi-FI" sz="2000" dirty="0"/>
              <a:t> on </a:t>
            </a:r>
            <a:r>
              <a:rPr lang="en-US" altLang="fi-FI" sz="2000" dirty="0" err="1"/>
              <a:t>yhdistetty</a:t>
            </a:r>
            <a:r>
              <a:rPr lang="en-US" altLang="fi-FI" sz="2000" dirty="0"/>
              <a:t> </a:t>
            </a:r>
            <a:r>
              <a:rPr lang="en-US" altLang="fi-FI" sz="2000" dirty="0" err="1"/>
              <a:t>legionellojen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aiheuttamiin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keuhkokuumetapauksiin</a:t>
            </a:r>
            <a:r>
              <a:rPr lang="en-US" altLang="fi-FI" sz="2000" dirty="0"/>
              <a:t>, </a:t>
            </a:r>
            <a:r>
              <a:rPr lang="en-US" altLang="fi-FI" sz="2000" dirty="0" err="1"/>
              <a:t>ovat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olleet</a:t>
            </a:r>
            <a:r>
              <a:rPr lang="en-US" altLang="fi-FI" sz="2000" dirty="0"/>
              <a:t> </a:t>
            </a:r>
            <a:r>
              <a:rPr lang="en-US" altLang="fi-FI" sz="2000" u="sng" dirty="0" err="1"/>
              <a:t>noin</a:t>
            </a:r>
            <a:r>
              <a:rPr lang="en-US" altLang="fi-FI" sz="2000" dirty="0"/>
              <a:t>  10</a:t>
            </a:r>
            <a:r>
              <a:rPr lang="en-US" altLang="fi-FI" sz="2000" baseline="30000" dirty="0"/>
              <a:t>4</a:t>
            </a:r>
            <a:r>
              <a:rPr lang="en-US" altLang="fi-FI" sz="2000" dirty="0"/>
              <a:t> - 10</a:t>
            </a:r>
            <a:r>
              <a:rPr lang="en-US" altLang="fi-FI" sz="2000" baseline="30000" dirty="0"/>
              <a:t>7</a:t>
            </a:r>
            <a:r>
              <a:rPr lang="en-US" altLang="fi-FI" sz="2000" dirty="0"/>
              <a:t>- 10</a:t>
            </a:r>
            <a:r>
              <a:rPr lang="en-US" altLang="fi-FI" sz="2000" baseline="30000" dirty="0"/>
              <a:t>10</a:t>
            </a:r>
            <a:r>
              <a:rPr lang="en-US" altLang="fi-FI" sz="2000" dirty="0"/>
              <a:t> </a:t>
            </a:r>
            <a:r>
              <a:rPr lang="en-US" altLang="fi-FI" sz="2000" dirty="0" err="1"/>
              <a:t>pmy</a:t>
            </a:r>
            <a:r>
              <a:rPr lang="en-US" altLang="fi-FI" sz="2000" dirty="0"/>
              <a:t>/l</a:t>
            </a:r>
          </a:p>
          <a:p>
            <a:pPr lvl="1" eaLnBrk="1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altLang="fi-FI" sz="2000" dirty="0" err="1">
                <a:cs typeface="Times New Roman" panose="02020603050405020304" pitchFamily="18" charset="0"/>
              </a:rPr>
              <a:t>V</a:t>
            </a:r>
            <a:r>
              <a:rPr lang="en-GB" altLang="fi-FI" sz="2000" dirty="0" err="1" smtClean="0">
                <a:cs typeface="Times New Roman" panose="02020603050405020304" pitchFamily="18" charset="0"/>
              </a:rPr>
              <a:t>astasyntyneen</a:t>
            </a:r>
            <a:r>
              <a:rPr lang="en-GB" altLang="fi-FI" sz="2000" dirty="0" smtClean="0">
                <a:cs typeface="Times New Roman" panose="02020603050405020304" pitchFamily="18" charset="0"/>
              </a:rPr>
              <a:t> </a:t>
            </a:r>
            <a:r>
              <a:rPr lang="en-GB" altLang="fi-FI" sz="2000" dirty="0" err="1">
                <a:cs typeface="Times New Roman" panose="02020603050405020304" pitchFamily="18" charset="0"/>
              </a:rPr>
              <a:t>legionelloosi</a:t>
            </a:r>
            <a:r>
              <a:rPr lang="en-GB" altLang="fi-FI" sz="2000" dirty="0">
                <a:cs typeface="Times New Roman" panose="02020603050405020304" pitchFamily="18" charset="0"/>
              </a:rPr>
              <a:t>: </a:t>
            </a:r>
            <a:r>
              <a:rPr lang="en-GB" altLang="fi-FI" sz="2000" dirty="0" err="1">
                <a:cs typeface="Times New Roman" panose="02020603050405020304" pitchFamily="18" charset="0"/>
              </a:rPr>
              <a:t>suurimmat</a:t>
            </a:r>
            <a:r>
              <a:rPr lang="en-GB" altLang="fi-FI" sz="2000" dirty="0">
                <a:cs typeface="Times New Roman" panose="02020603050405020304" pitchFamily="18" charset="0"/>
              </a:rPr>
              <a:t> </a:t>
            </a:r>
            <a:r>
              <a:rPr lang="en-GB" altLang="fi-FI" sz="2000" dirty="0" err="1">
                <a:cs typeface="Times New Roman" panose="02020603050405020304" pitchFamily="18" charset="0"/>
              </a:rPr>
              <a:t>pitoisuudet</a:t>
            </a:r>
            <a:r>
              <a:rPr lang="en-GB" altLang="fi-FI" sz="2000" dirty="0">
                <a:cs typeface="Times New Roman" panose="02020603050405020304" pitchFamily="18" charset="0"/>
              </a:rPr>
              <a:t>     210 000 </a:t>
            </a:r>
            <a:r>
              <a:rPr lang="en-GB" altLang="fi-FI" sz="2000" dirty="0" err="1" smtClean="0">
                <a:cs typeface="Times New Roman" panose="02020603050405020304" pitchFamily="18" charset="0"/>
              </a:rPr>
              <a:t>pmy</a:t>
            </a:r>
            <a:r>
              <a:rPr lang="en-GB" altLang="fi-FI" sz="2000" dirty="0" smtClean="0">
                <a:cs typeface="Times New Roman" panose="02020603050405020304" pitchFamily="18" charset="0"/>
              </a:rPr>
              <a:t>/l </a:t>
            </a:r>
            <a:r>
              <a:rPr lang="en-GB" altLang="fi-FI" dirty="0" smtClean="0">
                <a:cs typeface="Times New Roman" panose="02020603050405020304" pitchFamily="18" charset="0"/>
              </a:rPr>
              <a:t>(</a:t>
            </a:r>
            <a:r>
              <a:rPr lang="en-GB" altLang="fi-FI" sz="1600" dirty="0" smtClean="0">
                <a:cs typeface="Times New Roman" panose="02020603050405020304" pitchFamily="18" charset="0"/>
              </a:rPr>
              <a:t>ref</a:t>
            </a:r>
            <a:r>
              <a:rPr lang="en-GB" altLang="fi-FI" sz="1600" dirty="0">
                <a:cs typeface="Times New Roman" panose="02020603050405020304" pitchFamily="18" charset="0"/>
              </a:rPr>
              <a:t>. </a:t>
            </a:r>
            <a:r>
              <a:rPr lang="en-GB" altLang="fi-FI" sz="1600" dirty="0" err="1">
                <a:cs typeface="Times New Roman" panose="02020603050405020304" pitchFamily="18" charset="0"/>
              </a:rPr>
              <a:t>Skogberg</a:t>
            </a:r>
            <a:r>
              <a:rPr lang="en-GB" altLang="fi-FI" sz="1600" dirty="0">
                <a:cs typeface="Times New Roman" panose="02020603050405020304" pitchFamily="18" charset="0"/>
              </a:rPr>
              <a:t> et al. 2002, </a:t>
            </a:r>
            <a:r>
              <a:rPr lang="en-GB" altLang="fi-FI" sz="1600" dirty="0" err="1">
                <a:cs typeface="Times New Roman" panose="02020603050405020304" pitchFamily="18" charset="0"/>
              </a:rPr>
              <a:t>Clin</a:t>
            </a:r>
            <a:r>
              <a:rPr lang="en-GB" altLang="fi-FI" sz="1600" dirty="0">
                <a:cs typeface="Times New Roman" panose="02020603050405020304" pitchFamily="18" charset="0"/>
              </a:rPr>
              <a:t> </a:t>
            </a:r>
            <a:r>
              <a:rPr lang="en-GB" altLang="fi-FI" sz="1600" dirty="0" err="1">
                <a:cs typeface="Times New Roman" panose="02020603050405020304" pitchFamily="18" charset="0"/>
              </a:rPr>
              <a:t>Inf</a:t>
            </a:r>
            <a:r>
              <a:rPr lang="en-GB" altLang="fi-FI" sz="1600" dirty="0">
                <a:cs typeface="Times New Roman" panose="02020603050405020304" pitchFamily="18" charset="0"/>
              </a:rPr>
              <a:t> Dis 35: e82-e85</a:t>
            </a:r>
            <a:r>
              <a:rPr lang="en-GB" altLang="fi-FI" sz="1600" dirty="0" smtClean="0">
                <a:cs typeface="Times New Roman" panose="02020603050405020304" pitchFamily="18" charset="0"/>
              </a:rPr>
              <a:t>.)</a:t>
            </a:r>
            <a:endParaRPr lang="en-GB" altLang="fi-FI" sz="1600" dirty="0">
              <a:cs typeface="Times New Roman" panose="02020603050405020304" pitchFamily="18" charset="0"/>
            </a:endParaRPr>
          </a:p>
          <a:p>
            <a:pPr lvl="1" eaLnBrk="1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altLang="fi-FI" sz="2000" dirty="0" err="1">
                <a:cs typeface="Times New Roman" panose="02020603050405020304" pitchFamily="18" charset="0"/>
              </a:rPr>
              <a:t>Melbournen</a:t>
            </a:r>
            <a:r>
              <a:rPr lang="en-GB" altLang="fi-FI" sz="2000" dirty="0">
                <a:cs typeface="Times New Roman" panose="02020603050405020304" pitchFamily="18" charset="0"/>
              </a:rPr>
              <a:t> </a:t>
            </a:r>
            <a:r>
              <a:rPr lang="en-GB" altLang="fi-FI" sz="1800" dirty="0" err="1">
                <a:cs typeface="Times New Roman" panose="02020603050405020304" pitchFamily="18" charset="0"/>
              </a:rPr>
              <a:t>Aquariumin</a:t>
            </a:r>
            <a:r>
              <a:rPr lang="en-GB" altLang="fi-FI" sz="2000" dirty="0">
                <a:cs typeface="Times New Roman" panose="02020603050405020304" pitchFamily="18" charset="0"/>
              </a:rPr>
              <a:t> </a:t>
            </a:r>
            <a:r>
              <a:rPr lang="en-GB" altLang="fi-FI" sz="2000" dirty="0" err="1">
                <a:cs typeface="Times New Roman" panose="02020603050405020304" pitchFamily="18" charset="0"/>
              </a:rPr>
              <a:t>jäähdytystornista</a:t>
            </a:r>
            <a:r>
              <a:rPr lang="en-GB" altLang="fi-FI" sz="2000" dirty="0">
                <a:cs typeface="Times New Roman" panose="02020603050405020304" pitchFamily="18" charset="0"/>
              </a:rPr>
              <a:t> </a:t>
            </a:r>
            <a:r>
              <a:rPr lang="en-GB" altLang="fi-FI" sz="2000" dirty="0" err="1">
                <a:cs typeface="Times New Roman" panose="02020603050405020304" pitchFamily="18" charset="0"/>
              </a:rPr>
              <a:t>peräisin</a:t>
            </a:r>
            <a:r>
              <a:rPr lang="en-GB" altLang="fi-FI" sz="2000" dirty="0">
                <a:cs typeface="Times New Roman" panose="02020603050405020304" pitchFamily="18" charset="0"/>
              </a:rPr>
              <a:t> </a:t>
            </a:r>
            <a:r>
              <a:rPr lang="en-GB" altLang="fi-FI" sz="2000" dirty="0" err="1">
                <a:cs typeface="Times New Roman" panose="02020603050405020304" pitchFamily="18" charset="0"/>
              </a:rPr>
              <a:t>oleva</a:t>
            </a:r>
            <a:r>
              <a:rPr lang="en-GB" altLang="fi-FI" sz="2000" dirty="0">
                <a:cs typeface="Times New Roman" panose="02020603050405020304" pitchFamily="18" charset="0"/>
              </a:rPr>
              <a:t> </a:t>
            </a:r>
            <a:r>
              <a:rPr lang="en-GB" altLang="fi-FI" sz="2000" dirty="0" err="1">
                <a:cs typeface="Times New Roman" panose="02020603050405020304" pitchFamily="18" charset="0"/>
              </a:rPr>
              <a:t>epidemia</a:t>
            </a:r>
            <a:r>
              <a:rPr lang="en-GB" altLang="fi-FI" sz="2000" dirty="0">
                <a:cs typeface="Times New Roman" panose="02020603050405020304" pitchFamily="18" charset="0"/>
              </a:rPr>
              <a:t>, 125 </a:t>
            </a:r>
            <a:r>
              <a:rPr lang="en-GB" altLang="fi-FI" sz="2000" dirty="0" err="1">
                <a:cs typeface="Times New Roman" panose="02020603050405020304" pitchFamily="18" charset="0"/>
              </a:rPr>
              <a:t>sairastunutta</a:t>
            </a:r>
            <a:r>
              <a:rPr lang="en-GB" altLang="fi-FI" sz="2000" dirty="0">
                <a:cs typeface="Times New Roman" panose="02020603050405020304" pitchFamily="18" charset="0"/>
              </a:rPr>
              <a:t>, 4 </a:t>
            </a:r>
            <a:r>
              <a:rPr lang="en-GB" altLang="fi-FI" sz="2000" dirty="0" err="1">
                <a:cs typeface="Times New Roman" panose="02020603050405020304" pitchFamily="18" charset="0"/>
              </a:rPr>
              <a:t>kuollutta</a:t>
            </a:r>
            <a:r>
              <a:rPr lang="en-GB" altLang="fi-FI" sz="2000" dirty="0">
                <a:cs typeface="Times New Roman" panose="02020603050405020304" pitchFamily="18" charset="0"/>
              </a:rPr>
              <a:t>: 32 000 000 </a:t>
            </a:r>
            <a:r>
              <a:rPr lang="en-GB" altLang="fi-FI" sz="2000" dirty="0" err="1">
                <a:cs typeface="Times New Roman" panose="02020603050405020304" pitchFamily="18" charset="0"/>
              </a:rPr>
              <a:t>pmy</a:t>
            </a:r>
            <a:r>
              <a:rPr lang="en-GB" altLang="fi-FI" sz="2000" dirty="0">
                <a:cs typeface="Times New Roman" panose="02020603050405020304" pitchFamily="18" charset="0"/>
              </a:rPr>
              <a:t>/l, </a:t>
            </a:r>
          </a:p>
          <a:p>
            <a:pPr lvl="1" eaLnBrk="1" hangingPunct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altLang="fi-FI" sz="1800" dirty="0">
                <a:cs typeface="Times New Roman" panose="02020603050405020304" pitchFamily="18" charset="0"/>
              </a:rPr>
              <a:t>	</a:t>
            </a:r>
            <a:r>
              <a:rPr lang="en-GB" altLang="fi-FI" sz="1800" dirty="0" smtClean="0">
                <a:cs typeface="Times New Roman" panose="02020603050405020304" pitchFamily="18" charset="0"/>
              </a:rPr>
              <a:t>(</a:t>
            </a:r>
            <a:r>
              <a:rPr lang="en-GB" altLang="fi-FI" sz="1600" dirty="0" smtClean="0">
                <a:cs typeface="Times New Roman" panose="02020603050405020304" pitchFamily="18" charset="0"/>
              </a:rPr>
              <a:t>ref</a:t>
            </a:r>
            <a:r>
              <a:rPr lang="en-GB" altLang="fi-FI" sz="1600" dirty="0">
                <a:cs typeface="Times New Roman" panose="02020603050405020304" pitchFamily="18" charset="0"/>
              </a:rPr>
              <a:t>.:</a:t>
            </a:r>
            <a:r>
              <a:rPr lang="en-GB" altLang="fi-FI" sz="1600" dirty="0" err="1">
                <a:cs typeface="Times New Roman" panose="02020603050405020304" pitchFamily="18" charset="0"/>
              </a:rPr>
              <a:t>Greig</a:t>
            </a:r>
            <a:r>
              <a:rPr lang="en-GB" altLang="fi-FI" sz="1600" dirty="0">
                <a:cs typeface="Times New Roman" panose="02020603050405020304" pitchFamily="18" charset="0"/>
              </a:rPr>
              <a:t> et al. 2004, MJA 180:566-572</a:t>
            </a:r>
            <a:r>
              <a:rPr lang="en-GB" altLang="fi-FI" sz="1600" dirty="0" smtClean="0">
                <a:cs typeface="Times New Roman" panose="02020603050405020304" pitchFamily="18" charset="0"/>
              </a:rPr>
              <a:t>.)</a:t>
            </a:r>
            <a:endParaRPr lang="en-GB" altLang="fi-FI" sz="1600" dirty="0">
              <a:cs typeface="Times New Roman" panose="02020603050405020304" pitchFamily="18" charset="0"/>
            </a:endParaRPr>
          </a:p>
          <a:p>
            <a:pPr lvl="1" eaLnBrk="1" hangingPunct="1">
              <a:buFontTx/>
              <a:buNone/>
            </a:pPr>
            <a:endParaRPr lang="en-GB" altLang="fi-FI" sz="1400" dirty="0">
              <a:solidFill>
                <a:srgbClr val="A60AEC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fi-FI" sz="2000" dirty="0" smtClean="0"/>
              <a:t>…	</a:t>
            </a:r>
            <a:r>
              <a:rPr lang="en-US" altLang="fi-FI" sz="2000" dirty="0" err="1" smtClean="0"/>
              <a:t>mutta</a:t>
            </a:r>
            <a:r>
              <a:rPr lang="en-US" altLang="fi-FI" sz="2000" dirty="0" smtClean="0"/>
              <a:t> </a:t>
            </a:r>
            <a:r>
              <a:rPr lang="en-US" altLang="fi-FI" sz="2000" dirty="0" err="1"/>
              <a:t>monissa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tapauksissa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tartuntalähde</a:t>
            </a:r>
            <a:r>
              <a:rPr lang="en-US" altLang="fi-FI" sz="2000" dirty="0"/>
              <a:t> ja </a:t>
            </a:r>
            <a:r>
              <a:rPr lang="en-US" altLang="fi-FI" sz="2000" dirty="0" err="1"/>
              <a:t>siten</a:t>
            </a:r>
            <a:r>
              <a:rPr lang="en-US" altLang="fi-FI" sz="2000" dirty="0"/>
              <a:t> </a:t>
            </a:r>
            <a:r>
              <a:rPr lang="en-US" altLang="fi-FI" sz="2000" dirty="0" err="1" smtClean="0"/>
              <a:t>myös</a:t>
            </a:r>
            <a:r>
              <a:rPr lang="en-US" altLang="fi-FI" sz="2000" dirty="0"/>
              <a:t> </a:t>
            </a:r>
            <a:r>
              <a:rPr lang="en-US" altLang="fi-FI" sz="2000" dirty="0" err="1" smtClean="0"/>
              <a:t>pitoisuudet</a:t>
            </a:r>
            <a:r>
              <a:rPr lang="en-US" altLang="fi-FI" sz="2000" dirty="0" smtClean="0"/>
              <a:t> </a:t>
            </a:r>
            <a:r>
              <a:rPr lang="en-US" altLang="fi-FI" sz="2000" dirty="0" err="1"/>
              <a:t>ovat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jääneet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selvittämättä</a:t>
            </a:r>
            <a:r>
              <a:rPr lang="en-US" altLang="fi-FI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845978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76E95C0-60D3-4612-80AF-CAF1E69CF542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47108" name="Date Placeholder 1"/>
          <p:cNvSpPr txBox="1">
            <a:spLocks/>
          </p:cNvSpPr>
          <p:nvPr/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8B227E9-1A48-4935-96C1-F797DA245369}" type="datetime1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15.6.2016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47109" name="Slide Number Placeholder 3"/>
          <p:cNvSpPr txBox="1">
            <a:spLocks/>
          </p:cNvSpPr>
          <p:nvPr/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8BB8CCCD-9FB5-4F56-B7BF-DE8CB46D4A44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47110" name="Date Placeholder 1"/>
          <p:cNvSpPr txBox="1">
            <a:spLocks/>
          </p:cNvSpPr>
          <p:nvPr/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FD39C50-63BE-47C4-8463-EA88CB14BE3E}" type="datetime1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15.6.2016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47111" name="Slide Number Placeholder 3"/>
          <p:cNvSpPr txBox="1">
            <a:spLocks/>
          </p:cNvSpPr>
          <p:nvPr/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6E13918-6FC8-4860-B4F3-7E8DA70D6826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47112" name="Rectangle 3"/>
          <p:cNvSpPr>
            <a:spLocks noChangeArrowheads="1"/>
          </p:cNvSpPr>
          <p:nvPr/>
        </p:nvSpPr>
        <p:spPr bwMode="auto">
          <a:xfrm>
            <a:off x="375252" y="422742"/>
            <a:ext cx="88566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800" b="1" dirty="0" err="1">
                <a:solidFill>
                  <a:schemeClr val="accent1"/>
                </a:solidFill>
                <a:latin typeface="+mj-lt"/>
              </a:rPr>
              <a:t>Talousvesidirektiivi</a:t>
            </a:r>
            <a:r>
              <a:rPr lang="en-US" altLang="fi-FI" sz="2800" b="1" dirty="0">
                <a:solidFill>
                  <a:schemeClr val="accent1"/>
                </a:solidFill>
                <a:latin typeface="+mj-lt"/>
              </a:rPr>
              <a:t> (98/83/EC) ja </a:t>
            </a:r>
            <a:endParaRPr lang="en-US" altLang="fi-FI" sz="2800" b="1" dirty="0" smtClean="0">
              <a:solidFill>
                <a:schemeClr val="accent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800" b="1" dirty="0" err="1" smtClean="0">
                <a:solidFill>
                  <a:schemeClr val="accent1"/>
                </a:solidFill>
                <a:latin typeface="+mj-lt"/>
              </a:rPr>
              <a:t>Talousvesiasetus</a:t>
            </a:r>
            <a:r>
              <a:rPr lang="en-US" altLang="fi-FI" sz="28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fi-FI" sz="2800" b="1" dirty="0">
                <a:solidFill>
                  <a:schemeClr val="accent1"/>
                </a:solidFill>
                <a:latin typeface="+mj-lt"/>
              </a:rPr>
              <a:t>(461/2000)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11560" y="2025201"/>
            <a:ext cx="26638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fi-FI" altLang="fi-FI" sz="2000" dirty="0" smtClean="0"/>
              <a:t>Talousvesi ei saa sisältää mikrobeja terveyttä haittaavia pitoisuuksia</a:t>
            </a:r>
            <a:endParaRPr lang="fi-FI" altLang="fi-FI" sz="2000" dirty="0" smtClean="0"/>
          </a:p>
          <a:p>
            <a:pPr marL="0" indent="0" eaLnBrk="1" hangingPunct="1">
              <a:buFontTx/>
              <a:buNone/>
              <a:defRPr/>
            </a:pPr>
            <a:endParaRPr lang="fi-FI" altLang="fi-FI" dirty="0" smtClean="0"/>
          </a:p>
        </p:txBody>
      </p:sp>
      <p:pic>
        <p:nvPicPr>
          <p:cNvPr id="4711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85" y="1642770"/>
            <a:ext cx="4538028" cy="40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58726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407D93C-6643-458C-9213-DF7BFC03212A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49156" name="Date Placeholder 1"/>
          <p:cNvSpPr txBox="1">
            <a:spLocks/>
          </p:cNvSpPr>
          <p:nvPr/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A73B7E8-A3EB-4E12-A20B-65A5EC553576}" type="datetime1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15.6.2016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49157" name="Slide Number Placeholder 3"/>
          <p:cNvSpPr txBox="1">
            <a:spLocks/>
          </p:cNvSpPr>
          <p:nvPr/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9E9B34B-BC10-4C62-B0C1-4DA46C628558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49158" name="Date Placeholder 1"/>
          <p:cNvSpPr txBox="1">
            <a:spLocks/>
          </p:cNvSpPr>
          <p:nvPr/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C8461E1-2183-492C-B17C-95AEAD2BA9DF}" type="datetime1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15.6.2016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49159" name="Slide Number Placeholder 3"/>
          <p:cNvSpPr txBox="1">
            <a:spLocks/>
          </p:cNvSpPr>
          <p:nvPr/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061C247-0B7B-4A62-B3F3-C168D4C8A10B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49160" name="Rectangle 3"/>
          <p:cNvSpPr>
            <a:spLocks noChangeArrowheads="1"/>
          </p:cNvSpPr>
          <p:nvPr/>
        </p:nvSpPr>
        <p:spPr bwMode="auto">
          <a:xfrm>
            <a:off x="174625" y="623533"/>
            <a:ext cx="88566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800" b="1" dirty="0" err="1">
                <a:solidFill>
                  <a:schemeClr val="accent1"/>
                </a:solidFill>
              </a:rPr>
              <a:t>Suomen</a:t>
            </a:r>
            <a:r>
              <a:rPr lang="en-US" altLang="fi-FI" sz="2800" b="1" dirty="0">
                <a:solidFill>
                  <a:schemeClr val="accent1"/>
                </a:solidFill>
              </a:rPr>
              <a:t> </a:t>
            </a:r>
            <a:r>
              <a:rPr lang="en-US" altLang="fi-FI" sz="2800" b="1" dirty="0" err="1">
                <a:solidFill>
                  <a:schemeClr val="accent1"/>
                </a:solidFill>
              </a:rPr>
              <a:t>rakentamismääräyskokelma</a:t>
            </a:r>
            <a:r>
              <a:rPr lang="en-US" altLang="fi-FI" sz="2800" b="1" dirty="0">
                <a:solidFill>
                  <a:schemeClr val="accent1"/>
                </a:solidFill>
              </a:rPr>
              <a:t> D1, YM (2007)</a:t>
            </a:r>
          </a:p>
        </p:txBody>
      </p:sp>
      <p:sp>
        <p:nvSpPr>
          <p:cNvPr id="49161" name="Rectangle 3"/>
          <p:cNvSpPr>
            <a:spLocks noChangeArrowheads="1"/>
          </p:cNvSpPr>
          <p:nvPr/>
        </p:nvSpPr>
        <p:spPr bwMode="auto">
          <a:xfrm>
            <a:off x="200937" y="4438296"/>
            <a:ext cx="8497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i-FI" altLang="fi-FI" sz="1800" dirty="0">
                <a:solidFill>
                  <a:schemeClr val="accent2"/>
                </a:solidFill>
              </a:rPr>
              <a:t>Veden lämpötila uusissa kiinteistöissä</a:t>
            </a:r>
          </a:p>
          <a:p>
            <a:pPr eaLnBrk="1" hangingPunct="1">
              <a:buClr>
                <a:schemeClr val="accent2"/>
              </a:buClr>
            </a:pPr>
            <a:r>
              <a:rPr lang="fi-FI" altLang="fi-FI" sz="1600" dirty="0"/>
              <a:t>Kylmä vesi ≤ 20 °C (suositus)</a:t>
            </a:r>
          </a:p>
          <a:p>
            <a:pPr eaLnBrk="1" hangingPunct="1">
              <a:buClr>
                <a:schemeClr val="accent2"/>
              </a:buClr>
            </a:pPr>
            <a:r>
              <a:rPr lang="fi-FI" altLang="fi-FI" sz="1600" dirty="0"/>
              <a:t>Lämmin käyttövesi ≥ 55 °C (määräys)</a:t>
            </a:r>
          </a:p>
          <a:p>
            <a:pPr eaLnBrk="1" hangingPunct="1">
              <a:buClr>
                <a:schemeClr val="accent2"/>
              </a:buClr>
            </a:pPr>
            <a:r>
              <a:rPr lang="fi-FI" altLang="fi-FI" sz="1600" dirty="0"/>
              <a:t>Lämmin käyttövesi ≤  65 °C (määräys)</a:t>
            </a:r>
          </a:p>
          <a:p>
            <a:pPr eaLnBrk="1" hangingPunct="1"/>
            <a:endParaRPr lang="fi-FI" altLang="fi-FI" dirty="0"/>
          </a:p>
        </p:txBody>
      </p:sp>
      <p:pic>
        <p:nvPicPr>
          <p:cNvPr id="4916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70" y="1415695"/>
            <a:ext cx="562451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93381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3F03B7E-CEAC-4C8E-B3E0-293AD1534CBF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1204" name="Date Placeholder 1"/>
          <p:cNvSpPr txBox="1">
            <a:spLocks/>
          </p:cNvSpPr>
          <p:nvPr/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BACE304-157B-4B26-A93E-F4515AF86494}" type="datetime1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15.6.2016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1205" name="Slide Number Placeholder 3"/>
          <p:cNvSpPr txBox="1">
            <a:spLocks/>
          </p:cNvSpPr>
          <p:nvPr/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2151C3F-C151-4EDE-847F-FF74CCA7B212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1206" name="Date Placeholder 1"/>
          <p:cNvSpPr txBox="1">
            <a:spLocks/>
          </p:cNvSpPr>
          <p:nvPr/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BC4DEF5-3DB9-4DBA-BE01-D7D4C54485B9}" type="datetime1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15.6.2016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1207" name="Slide Number Placeholder 3"/>
          <p:cNvSpPr txBox="1">
            <a:spLocks/>
          </p:cNvSpPr>
          <p:nvPr/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3D50EEA-B8D5-4882-818A-9AD20DD7CACE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1208" name="Rectangle 3"/>
          <p:cNvSpPr>
            <a:spLocks noChangeArrowheads="1"/>
          </p:cNvSpPr>
          <p:nvPr/>
        </p:nvSpPr>
        <p:spPr bwMode="auto">
          <a:xfrm>
            <a:off x="147637" y="451062"/>
            <a:ext cx="8856663" cy="136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2400" b="1" dirty="0" err="1">
                <a:solidFill>
                  <a:schemeClr val="accent1"/>
                </a:solidFill>
              </a:rPr>
              <a:t>STM:n</a:t>
            </a:r>
            <a:r>
              <a:rPr lang="fi-FI" altLang="fi-FI" sz="2400" b="1" dirty="0">
                <a:solidFill>
                  <a:schemeClr val="accent1"/>
                </a:solidFill>
              </a:rPr>
              <a:t> asetus asunnon ja muun oleskelutilan terveydellisistä olosuhteista sekä ulkopuolisten asiantuntijoiden pätevyysvaatimuksista (545/2015)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fi-FI" sz="3200" b="1" dirty="0">
              <a:solidFill>
                <a:schemeClr val="accent1"/>
              </a:solidFill>
            </a:endParaRPr>
          </a:p>
        </p:txBody>
      </p:sp>
      <p:sp>
        <p:nvSpPr>
          <p:cNvPr id="66569" name="Rectangle 3"/>
          <p:cNvSpPr>
            <a:spLocks noChangeArrowheads="1"/>
          </p:cNvSpPr>
          <p:nvPr/>
        </p:nvSpPr>
        <p:spPr bwMode="auto">
          <a:xfrm>
            <a:off x="311150" y="1916832"/>
            <a:ext cx="48244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fi-FI" altLang="fi-FI" sz="2000" b="1" dirty="0" smtClean="0"/>
              <a:t>Veden lämpötila kiinteistössä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fi-FI" altLang="fi-FI" sz="2000" dirty="0" smtClean="0"/>
              <a:t>Lämminvesilaitteistosta saatavan lämpimän vesijohtoveden lämpötila tulee olla vähintään 50 °C ja vesikalusteesta saatava vesi saa olla korkeintaan 65 °C. </a:t>
            </a:r>
          </a:p>
          <a:p>
            <a:pPr marL="385762" lvl="1" indent="0" eaLnBrk="1" hangingPunct="1">
              <a:buFontTx/>
              <a:buNone/>
              <a:defRPr/>
            </a:pPr>
            <a:r>
              <a:rPr lang="fi-FI" altLang="fi-FI" sz="1600" dirty="0" smtClean="0">
                <a:hlinkClick r:id="rId2"/>
              </a:rPr>
              <a:t>http://www.finlex.fi/fi/laki/alkup/2015/20150545</a:t>
            </a:r>
            <a:endParaRPr lang="fi-FI" altLang="fi-FI" sz="1600" dirty="0" smtClean="0"/>
          </a:p>
          <a:p>
            <a:pPr marL="0" indent="0" eaLnBrk="1" hangingPunct="1">
              <a:buFontTx/>
              <a:buNone/>
              <a:defRPr/>
            </a:pPr>
            <a:endParaRPr lang="fi-FI" altLang="fi-FI" dirty="0" smtClean="0"/>
          </a:p>
          <a:p>
            <a:pPr eaLnBrk="1" hangingPunct="1">
              <a:defRPr/>
            </a:pPr>
            <a:endParaRPr lang="fi-FI" altLang="fi-FI" dirty="0" smtClean="0"/>
          </a:p>
        </p:txBody>
      </p:sp>
      <p:pic>
        <p:nvPicPr>
          <p:cNvPr id="512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1792057"/>
            <a:ext cx="3868737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57904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D7487C7-959B-410C-BF26-F30E7B4DD322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2228" name="Date Placeholder 1"/>
          <p:cNvSpPr txBox="1">
            <a:spLocks/>
          </p:cNvSpPr>
          <p:nvPr/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6CA1666-CC38-4B92-8275-C0006F414D36}" type="datetime1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15.6.2016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2229" name="Slide Number Placeholder 3"/>
          <p:cNvSpPr txBox="1">
            <a:spLocks/>
          </p:cNvSpPr>
          <p:nvPr/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B3AAC60-22A3-4AFB-A42F-7FCD07F1488C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2230" name="Date Placeholder 1"/>
          <p:cNvSpPr txBox="1">
            <a:spLocks/>
          </p:cNvSpPr>
          <p:nvPr/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EB753CF-3951-4A63-8E39-5CFB980EC624}" type="datetime1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15.6.2016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2231" name="Slide Number Placeholder 3"/>
          <p:cNvSpPr txBox="1">
            <a:spLocks/>
          </p:cNvSpPr>
          <p:nvPr/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395E7B3-57EB-44CA-B674-E6C2345C2FD6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2232" name="Rectangle 3"/>
          <p:cNvSpPr>
            <a:spLocks noChangeArrowheads="1"/>
          </p:cNvSpPr>
          <p:nvPr/>
        </p:nvSpPr>
        <p:spPr bwMode="auto">
          <a:xfrm>
            <a:off x="287338" y="334170"/>
            <a:ext cx="88566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800" b="1" dirty="0" err="1">
                <a:solidFill>
                  <a:schemeClr val="accent1"/>
                </a:solidFill>
              </a:rPr>
              <a:t>Kylpylävesiasetus</a:t>
            </a:r>
            <a:r>
              <a:rPr lang="en-US" altLang="fi-FI" sz="2800" b="1" dirty="0">
                <a:solidFill>
                  <a:schemeClr val="accent1"/>
                </a:solidFill>
              </a:rPr>
              <a:t> 315/2002, STM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182" y="2038894"/>
            <a:ext cx="367823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fi-FI" dirty="0" smtClean="0"/>
              <a:t>    </a:t>
            </a:r>
            <a:r>
              <a:rPr lang="fi-FI" sz="2000" dirty="0" smtClean="0"/>
              <a:t>Allasvedessä </a:t>
            </a:r>
            <a:r>
              <a:rPr lang="fi-FI" sz="2000" dirty="0"/>
              <a:t>ei saa olla </a:t>
            </a:r>
            <a:r>
              <a:rPr lang="fi-FI" sz="2000" dirty="0" smtClean="0"/>
              <a:t>pieneliöitä, loisia </a:t>
            </a:r>
            <a:r>
              <a:rPr lang="fi-FI" sz="2000" dirty="0"/>
              <a:t>tai mitään aineita sellaisia määriä, joista voi olla haittaa ihmisen </a:t>
            </a:r>
            <a:r>
              <a:rPr lang="fi-FI" sz="2000" dirty="0" smtClean="0"/>
              <a:t>terveydelle </a:t>
            </a:r>
            <a:r>
              <a:rPr lang="fi-FI" altLang="fi-FI" sz="2000" dirty="0" smtClean="0"/>
              <a:t>(uimahallit ja kylpylät)</a:t>
            </a:r>
          </a:p>
          <a:p>
            <a:pPr marL="0" indent="0" eaLnBrk="1" hangingPunct="1">
              <a:buFontTx/>
              <a:buNone/>
              <a:defRPr/>
            </a:pPr>
            <a:endParaRPr lang="fi-FI" altLang="fi-FI" dirty="0" smtClean="0"/>
          </a:p>
        </p:txBody>
      </p:sp>
      <p:pic>
        <p:nvPicPr>
          <p:cNvPr id="5223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52514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35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A8D980A-D134-424F-B12E-F280BC1C490B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4276" name="Date Placeholder 1"/>
          <p:cNvSpPr txBox="1">
            <a:spLocks/>
          </p:cNvSpPr>
          <p:nvPr/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FF87C97-49C3-452A-9423-A022EFE17141}" type="datetime1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15.6.2016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4277" name="Slide Number Placeholder 3"/>
          <p:cNvSpPr txBox="1">
            <a:spLocks/>
          </p:cNvSpPr>
          <p:nvPr/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16CCCE8-728A-4111-8F1F-5F8251C6F95C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4278" name="Date Placeholder 1"/>
          <p:cNvSpPr txBox="1">
            <a:spLocks/>
          </p:cNvSpPr>
          <p:nvPr/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CC6CAFF-C522-483F-8FF4-FC460B1BDBA2}" type="datetime1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15.6.2016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4279" name="Slide Number Placeholder 3"/>
          <p:cNvSpPr txBox="1">
            <a:spLocks/>
          </p:cNvSpPr>
          <p:nvPr/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16943F-4E76-4F86-BA63-3C63BE5F0886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54280" name="Rectangle 3"/>
          <p:cNvSpPr>
            <a:spLocks noChangeArrowheads="1"/>
          </p:cNvSpPr>
          <p:nvPr/>
        </p:nvSpPr>
        <p:spPr bwMode="auto">
          <a:xfrm>
            <a:off x="395288" y="1590321"/>
            <a:ext cx="49688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i-FI" altLang="fi-FI" sz="2000" b="1" dirty="0"/>
              <a:t>Toimenpiderajat</a:t>
            </a:r>
          </a:p>
          <a:p>
            <a:pPr eaLnBrk="1" hangingPunct="1">
              <a:buFontTx/>
              <a:buNone/>
            </a:pPr>
            <a:r>
              <a:rPr lang="fi-FI" altLang="fi-FI" sz="1800" dirty="0" smtClean="0"/>
              <a:t>EWGLI Technical </a:t>
            </a:r>
            <a:r>
              <a:rPr lang="fi-FI" altLang="fi-FI" sz="1800" dirty="0" err="1" smtClean="0"/>
              <a:t>Guidelines</a:t>
            </a:r>
            <a:r>
              <a:rPr lang="fi-FI" altLang="fi-FI" sz="1800" dirty="0" smtClean="0"/>
              <a:t> (</a:t>
            </a:r>
            <a:r>
              <a:rPr lang="fi-FI" altLang="fi-FI" sz="1800" dirty="0" err="1"/>
              <a:t>Sept</a:t>
            </a:r>
            <a:r>
              <a:rPr lang="fi-FI" altLang="fi-FI" sz="1800" dirty="0"/>
              <a:t> 2011):</a:t>
            </a:r>
          </a:p>
          <a:p>
            <a:pPr eaLnBrk="1" hangingPunct="1">
              <a:buClr>
                <a:schemeClr val="accent2"/>
              </a:buClr>
            </a:pPr>
            <a:r>
              <a:rPr lang="fi-FI" altLang="fi-FI" sz="1800" dirty="0"/>
              <a:t>Kylmä </a:t>
            </a:r>
            <a:r>
              <a:rPr lang="fi-FI" altLang="fi-FI" sz="1800" dirty="0" smtClean="0"/>
              <a:t>vesi </a:t>
            </a:r>
            <a:r>
              <a:rPr lang="fi-FI" altLang="fi-FI" sz="1800" dirty="0"/>
              <a:t>(&gt;1000 </a:t>
            </a:r>
            <a:r>
              <a:rPr lang="fi-FI" altLang="fi-FI" sz="1800" dirty="0" err="1"/>
              <a:t>pmy</a:t>
            </a:r>
            <a:r>
              <a:rPr lang="fi-FI" altLang="fi-FI" sz="1800" dirty="0"/>
              <a:t>/l)</a:t>
            </a:r>
          </a:p>
          <a:p>
            <a:pPr eaLnBrk="1" hangingPunct="1">
              <a:buClr>
                <a:schemeClr val="accent2"/>
              </a:buClr>
            </a:pPr>
            <a:r>
              <a:rPr lang="fi-FI" altLang="fi-FI" sz="1800" dirty="0"/>
              <a:t>Lämmin vesi (&gt;1000 </a:t>
            </a:r>
            <a:r>
              <a:rPr lang="fi-FI" altLang="fi-FI" sz="1800" dirty="0" err="1"/>
              <a:t>pmy</a:t>
            </a:r>
            <a:r>
              <a:rPr lang="fi-FI" altLang="fi-FI" sz="1800" dirty="0"/>
              <a:t>/l)</a:t>
            </a:r>
          </a:p>
          <a:p>
            <a:pPr eaLnBrk="1" hangingPunct="1">
              <a:buClr>
                <a:schemeClr val="accent2"/>
              </a:buClr>
            </a:pPr>
            <a:r>
              <a:rPr lang="fi-FI" altLang="fi-FI" sz="1800" dirty="0"/>
              <a:t>Jäähdytys vesi (&gt;1000 </a:t>
            </a:r>
            <a:r>
              <a:rPr lang="fi-FI" altLang="fi-FI" sz="1800" dirty="0" err="1"/>
              <a:t>pmy</a:t>
            </a:r>
            <a:r>
              <a:rPr lang="fi-FI" altLang="fi-FI" sz="1800" dirty="0"/>
              <a:t>/l)</a:t>
            </a:r>
          </a:p>
          <a:p>
            <a:pPr eaLnBrk="1" hangingPunct="1">
              <a:buClr>
                <a:schemeClr val="accent2"/>
              </a:buClr>
            </a:pPr>
            <a:r>
              <a:rPr lang="fi-FI" altLang="fi-FI" sz="1800" dirty="0"/>
              <a:t>Poreallasvesi </a:t>
            </a:r>
            <a:r>
              <a:rPr lang="fi-FI" altLang="fi-FI" sz="1800" u="sng" dirty="0"/>
              <a:t>(&gt;100 </a:t>
            </a:r>
            <a:r>
              <a:rPr lang="fi-FI" altLang="fi-FI" sz="1800" u="sng" dirty="0" err="1"/>
              <a:t>pmy</a:t>
            </a:r>
            <a:r>
              <a:rPr lang="fi-FI" altLang="fi-FI" sz="1800" u="sng" dirty="0"/>
              <a:t>/l</a:t>
            </a:r>
            <a:r>
              <a:rPr lang="fi-FI" altLang="fi-FI" sz="1800" dirty="0"/>
              <a:t>)</a:t>
            </a:r>
            <a:endParaRPr lang="fi-FI" altLang="fi-FI" sz="1800" dirty="0">
              <a:solidFill>
                <a:srgbClr val="AC2004"/>
              </a:solidFill>
            </a:endParaRPr>
          </a:p>
          <a:p>
            <a:pPr eaLnBrk="1" hangingPunct="1">
              <a:buFontTx/>
              <a:buNone/>
            </a:pPr>
            <a:endParaRPr lang="fi-FI" altLang="fi-FI" sz="1400" u="sng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fi-FI" altLang="fi-FI" sz="1200" u="sng" dirty="0">
                <a:solidFill>
                  <a:schemeClr val="accent1"/>
                </a:solidFill>
                <a:hlinkClick r:id="rId2"/>
              </a:rPr>
              <a:t>http://</a:t>
            </a:r>
            <a:r>
              <a:rPr lang="fi-FI" altLang="fi-FI" sz="1200" u="sng" dirty="0" smtClean="0">
                <a:solidFill>
                  <a:schemeClr val="accent1"/>
                </a:solidFill>
                <a:hlinkClick r:id="rId2"/>
              </a:rPr>
              <a:t>www.escmid.org/fileadmin/src/media/PDFs/3Research_Projects</a:t>
            </a:r>
            <a:endParaRPr lang="fi-FI" altLang="fi-FI" sz="1200" u="sng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r>
              <a:rPr lang="fi-FI" altLang="fi-FI" sz="1200" u="sng" dirty="0" smtClean="0">
                <a:solidFill>
                  <a:schemeClr val="accent1"/>
                </a:solidFill>
              </a:rPr>
              <a:t>ESGLI/European_Guidelines_September_2011_v1_1.pdf</a:t>
            </a:r>
            <a:endParaRPr lang="fi-FI" altLang="fi-FI" sz="1200" u="sng" dirty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endParaRPr lang="fi-FI" altLang="fi-FI" sz="1200" u="sng" dirty="0">
              <a:solidFill>
                <a:srgbClr val="0000FF"/>
              </a:solidFill>
            </a:endParaRPr>
          </a:p>
        </p:txBody>
      </p:sp>
      <p:sp>
        <p:nvSpPr>
          <p:cNvPr id="54281" name="Rectangle 3"/>
          <p:cNvSpPr>
            <a:spLocks noChangeArrowheads="1"/>
          </p:cNvSpPr>
          <p:nvPr/>
        </p:nvSpPr>
        <p:spPr bwMode="auto">
          <a:xfrm>
            <a:off x="228601" y="407987"/>
            <a:ext cx="88566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fi-FI" sz="2400" b="1" dirty="0">
                <a:solidFill>
                  <a:schemeClr val="accent1"/>
                </a:solidFill>
              </a:rPr>
              <a:t>EWGLI Technical Guidelines 2011: </a:t>
            </a:r>
            <a:r>
              <a:rPr lang="en-US" altLang="fi-FI" sz="2400" b="1" dirty="0" smtClean="0">
                <a:solidFill>
                  <a:schemeClr val="accent1"/>
                </a:solidFill>
              </a:rPr>
              <a:t/>
            </a:r>
            <a:br>
              <a:rPr lang="en-US" altLang="fi-FI" sz="2400" b="1" dirty="0" smtClean="0">
                <a:solidFill>
                  <a:schemeClr val="accent1"/>
                </a:solidFill>
              </a:rPr>
            </a:br>
            <a:r>
              <a:rPr lang="en-US" altLang="fi-FI" sz="2400" b="1" dirty="0" err="1" smtClean="0">
                <a:solidFill>
                  <a:schemeClr val="accent1"/>
                </a:solidFill>
              </a:rPr>
              <a:t>Toimenpiderajat</a:t>
            </a:r>
            <a:r>
              <a:rPr lang="en-US" altLang="fi-FI" sz="2400" b="1" dirty="0" smtClean="0">
                <a:solidFill>
                  <a:schemeClr val="accent1"/>
                </a:solidFill>
              </a:rPr>
              <a:t> </a:t>
            </a:r>
            <a:r>
              <a:rPr lang="en-US" altLang="fi-FI" sz="2400" b="1" dirty="0" err="1">
                <a:solidFill>
                  <a:schemeClr val="accent1"/>
                </a:solidFill>
              </a:rPr>
              <a:t>legionelloista</a:t>
            </a:r>
            <a:endParaRPr lang="en-US" altLang="fi-FI" sz="2400" b="1" dirty="0">
              <a:solidFill>
                <a:schemeClr val="accent1"/>
              </a:solidFill>
            </a:endParaRPr>
          </a:p>
        </p:txBody>
      </p:sp>
      <p:pic>
        <p:nvPicPr>
          <p:cNvPr id="542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340" y="1343792"/>
            <a:ext cx="3486348" cy="401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38858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1AE82B2-C1EA-4A26-B99E-151A9BFCF8AE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21519" y="-99392"/>
            <a:ext cx="77724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3000" b="1" dirty="0" err="1">
                <a:solidFill>
                  <a:schemeClr val="accent1"/>
                </a:solidFill>
              </a:rPr>
              <a:t>Legionellat</a:t>
            </a:r>
            <a:r>
              <a:rPr lang="fi-FI" altLang="fi-FI" sz="3000" b="1" dirty="0">
                <a:solidFill>
                  <a:schemeClr val="accent1"/>
                </a:solidFill>
              </a:rPr>
              <a:t> </a:t>
            </a:r>
            <a:r>
              <a:rPr lang="fi-FI" altLang="fi-FI" sz="3000" b="1" dirty="0" err="1">
                <a:solidFill>
                  <a:schemeClr val="accent1"/>
                </a:solidFill>
              </a:rPr>
              <a:t>THL:n</a:t>
            </a:r>
            <a:r>
              <a:rPr lang="fi-FI" altLang="fi-FI" sz="3000" b="1" dirty="0">
                <a:solidFill>
                  <a:schemeClr val="accent1"/>
                </a:solidFill>
              </a:rPr>
              <a:t> Vesi- ja terveys –yksikön sivuilla:</a:t>
            </a:r>
            <a:endParaRPr lang="en-GB" altLang="fi-FI" sz="3000" b="1" dirty="0">
              <a:solidFill>
                <a:schemeClr val="accent1"/>
              </a:solidFill>
            </a:endParaRPr>
          </a:p>
        </p:txBody>
      </p:sp>
      <p:sp>
        <p:nvSpPr>
          <p:cNvPr id="60422" name="Rectangle 1"/>
          <p:cNvSpPr>
            <a:spLocks noChangeArrowheads="1"/>
          </p:cNvSpPr>
          <p:nvPr/>
        </p:nvSpPr>
        <p:spPr bwMode="auto">
          <a:xfrm>
            <a:off x="721519" y="1628800"/>
            <a:ext cx="8713788" cy="298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7BC143"/>
              </a:buClr>
              <a:buFontTx/>
              <a:buNone/>
            </a:pPr>
            <a:r>
              <a:rPr lang="fi-FI" altLang="fi-FI" sz="1800" dirty="0" err="1">
                <a:solidFill>
                  <a:srgbClr val="000000"/>
                </a:solidFill>
              </a:rPr>
              <a:t>Legionellabakteerit</a:t>
            </a:r>
            <a:r>
              <a:rPr lang="fi-FI" altLang="fi-FI" sz="1800" dirty="0">
                <a:solidFill>
                  <a:srgbClr val="000000"/>
                </a:solidFill>
              </a:rPr>
              <a:t> vesijärjestelmissä –</a:t>
            </a:r>
            <a:r>
              <a:rPr lang="fi-FI" altLang="fi-FI" sz="1800" dirty="0" smtClean="0">
                <a:solidFill>
                  <a:srgbClr val="000000"/>
                </a:solidFill>
              </a:rPr>
              <a:t>tietopaketti:</a:t>
            </a:r>
          </a:p>
          <a:p>
            <a:pPr eaLnBrk="1" hangingPunct="1">
              <a:buClr>
                <a:srgbClr val="7BC143"/>
              </a:buClr>
              <a:buFontTx/>
              <a:buNone/>
            </a:pPr>
            <a:r>
              <a:rPr lang="fi-FI" altLang="fi-FI" sz="1800" u="sng" dirty="0" smtClean="0">
                <a:solidFill>
                  <a:srgbClr val="0070C0"/>
                </a:solidFill>
                <a:hlinkClick r:id="rId2"/>
              </a:rPr>
              <a:t>http</a:t>
            </a:r>
            <a:r>
              <a:rPr lang="fi-FI" altLang="fi-FI" sz="1800" u="sng" dirty="0">
                <a:solidFill>
                  <a:srgbClr val="0070C0"/>
                </a:solidFill>
                <a:hlinkClick r:id="rId2"/>
              </a:rPr>
              <a:t>://</a:t>
            </a:r>
            <a:r>
              <a:rPr lang="fi-FI" altLang="fi-FI" sz="1800" u="sng" dirty="0" smtClean="0">
                <a:solidFill>
                  <a:srgbClr val="0070C0"/>
                </a:solidFill>
                <a:hlinkClick r:id="rId2"/>
              </a:rPr>
              <a:t>www.thl.fi/fi_FI/web/fi/aiheet/tietopaketit/vesi/legionellabakteerit_vesij</a:t>
            </a:r>
            <a:endParaRPr lang="fi-FI" altLang="fi-FI" sz="1800" u="sng" dirty="0" smtClean="0">
              <a:solidFill>
                <a:srgbClr val="0070C0"/>
              </a:solidFill>
            </a:endParaRPr>
          </a:p>
          <a:p>
            <a:pPr eaLnBrk="1" hangingPunct="1">
              <a:buClr>
                <a:srgbClr val="7BC143"/>
              </a:buClr>
              <a:buFontTx/>
              <a:buNone/>
            </a:pPr>
            <a:r>
              <a:rPr lang="fi-FI" altLang="fi-FI" sz="1800" u="sng" dirty="0" err="1" smtClean="0">
                <a:solidFill>
                  <a:srgbClr val="0070C0"/>
                </a:solidFill>
              </a:rPr>
              <a:t>rjestelmissa</a:t>
            </a:r>
            <a:endParaRPr lang="fi-FI" altLang="fi-FI" sz="1800" u="sng" dirty="0">
              <a:solidFill>
                <a:srgbClr val="0070C0"/>
              </a:solidFill>
            </a:endParaRPr>
          </a:p>
          <a:p>
            <a:pPr eaLnBrk="1" hangingPunct="1">
              <a:buClr>
                <a:srgbClr val="7BC143"/>
              </a:buClr>
              <a:buFontTx/>
              <a:buNone/>
            </a:pPr>
            <a:endParaRPr lang="fi-FI" altLang="fi-FI" sz="18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7BC143"/>
              </a:buClr>
              <a:buFontTx/>
              <a:buNone/>
            </a:pPr>
            <a:r>
              <a:rPr lang="fi-FI" altLang="fi-FI" sz="1800" dirty="0" err="1">
                <a:solidFill>
                  <a:srgbClr val="000000"/>
                </a:solidFill>
              </a:rPr>
              <a:t>Legionella</a:t>
            </a:r>
            <a:r>
              <a:rPr lang="fi-FI" altLang="fi-FI" sz="1800" dirty="0">
                <a:solidFill>
                  <a:srgbClr val="000000"/>
                </a:solidFill>
              </a:rPr>
              <a:t>-analyysit –palvelujen sivulla: </a:t>
            </a:r>
          </a:p>
          <a:p>
            <a:pPr eaLnBrk="1" hangingPunct="1">
              <a:buClr>
                <a:srgbClr val="7BC143"/>
              </a:buClr>
              <a:buFontTx/>
              <a:buNone/>
            </a:pPr>
            <a:r>
              <a:rPr lang="fi-FI" altLang="fi-FI" sz="1800" u="sng" dirty="0">
                <a:solidFill>
                  <a:srgbClr val="0070C0"/>
                </a:solidFill>
              </a:rPr>
              <a:t>http://www.thl.fi/fi_FI/web/fi/tutkimus/palvelut/vesimikrobiologia</a:t>
            </a:r>
          </a:p>
          <a:p>
            <a:pPr eaLnBrk="1" hangingPunct="1">
              <a:buClr>
                <a:srgbClr val="7BC143"/>
              </a:buClr>
              <a:buFontTx/>
              <a:buNone/>
            </a:pPr>
            <a:endParaRPr lang="fi-FI" altLang="fi-FI" sz="18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7BC143"/>
              </a:buClr>
              <a:buFontTx/>
              <a:buNone/>
            </a:pPr>
            <a:r>
              <a:rPr lang="fi-FI" altLang="fi-FI" sz="1800" dirty="0">
                <a:solidFill>
                  <a:srgbClr val="000000"/>
                </a:solidFill>
              </a:rPr>
              <a:t>Koko vesitietopaketti: </a:t>
            </a:r>
          </a:p>
          <a:p>
            <a:pPr eaLnBrk="1" hangingPunct="1">
              <a:buClr>
                <a:srgbClr val="7BC143"/>
              </a:buClr>
              <a:buFontTx/>
              <a:buNone/>
            </a:pPr>
            <a:r>
              <a:rPr lang="fi-FI" altLang="fi-FI" sz="1800" u="sng" dirty="0">
                <a:solidFill>
                  <a:srgbClr val="0070C0"/>
                </a:solidFill>
              </a:rPr>
              <a:t>http://www.thl.fi/vesi</a:t>
            </a:r>
            <a:endParaRPr lang="en-GB" altLang="fi-FI" sz="18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5438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5"/>
          <p:cNvSpPr>
            <a:spLocks noGrp="1"/>
          </p:cNvSpPr>
          <p:nvPr>
            <p:ph type="title"/>
          </p:nvPr>
        </p:nvSpPr>
        <p:spPr>
          <a:xfrm>
            <a:off x="395288" y="2636912"/>
            <a:ext cx="8207375" cy="10080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fi-FI" altLang="fi-FI" dirty="0" smtClean="0">
                <a:solidFill>
                  <a:schemeClr val="bg1"/>
                </a:solidFill>
              </a:rPr>
              <a:t>Amebat kosteusvaurioituneissa rakennuksissa</a:t>
            </a:r>
            <a:endParaRPr lang="fi-FI" altLang="fi-FI" dirty="0" smtClean="0">
              <a:solidFill>
                <a:schemeClr val="bg1"/>
              </a:solidFill>
            </a:endParaRPr>
          </a:p>
        </p:txBody>
      </p:sp>
      <p:sp>
        <p:nvSpPr>
          <p:cNvPr id="135171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DBD5B3-6E4F-4BFC-A2A7-79359E5CF427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4017510" y="537321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 err="1"/>
              <a:t>Tutkimusryhmä</a:t>
            </a:r>
            <a:r>
              <a:rPr lang="en-US" sz="1100" dirty="0"/>
              <a:t>: </a:t>
            </a:r>
          </a:p>
          <a:p>
            <a:pPr algn="r"/>
            <a:r>
              <a:rPr lang="en-US" sz="1100" dirty="0"/>
              <a:t>THL: </a:t>
            </a:r>
            <a:r>
              <a:rPr lang="en-US" sz="1100" dirty="0" err="1"/>
              <a:t>Terhi</a:t>
            </a:r>
            <a:r>
              <a:rPr lang="en-US" sz="1100" dirty="0"/>
              <a:t> </a:t>
            </a:r>
            <a:r>
              <a:rPr lang="en-US" sz="1100" dirty="0" err="1"/>
              <a:t>Yli-Pirilä</a:t>
            </a:r>
            <a:r>
              <a:rPr lang="en-US" sz="1100" dirty="0"/>
              <a:t>, Jaana </a:t>
            </a:r>
            <a:r>
              <a:rPr lang="en-US" sz="1100" dirty="0" err="1"/>
              <a:t>Kusnetsov</a:t>
            </a:r>
            <a:r>
              <a:rPr lang="en-US" sz="1100" dirty="0"/>
              <a:t>, Aino Nevalainen</a:t>
            </a:r>
          </a:p>
          <a:p>
            <a:pPr algn="r"/>
            <a:r>
              <a:rPr lang="en-US" sz="1100" dirty="0"/>
              <a:t>Markku </a:t>
            </a:r>
            <a:r>
              <a:rPr lang="en-US" sz="1100" dirty="0" err="1"/>
              <a:t>Seuri</a:t>
            </a:r>
            <a:r>
              <a:rPr lang="en-US" sz="1100" dirty="0"/>
              <a:t> (</a:t>
            </a:r>
            <a:r>
              <a:rPr lang="en-US" sz="1100" dirty="0" err="1"/>
              <a:t>Tarmo</a:t>
            </a:r>
            <a:r>
              <a:rPr lang="en-US" sz="1100" dirty="0"/>
              <a:t> ja </a:t>
            </a:r>
            <a:r>
              <a:rPr lang="en-US" sz="1100" dirty="0" err="1"/>
              <a:t>Terveys</a:t>
            </a:r>
            <a:r>
              <a:rPr lang="en-US" sz="1100" dirty="0"/>
              <a:t> Oy, </a:t>
            </a:r>
            <a:r>
              <a:rPr lang="en-US" sz="1100" dirty="0" err="1"/>
              <a:t>Mikrobioni</a:t>
            </a:r>
            <a:r>
              <a:rPr lang="en-US" sz="1100" dirty="0"/>
              <a:t> Oy, </a:t>
            </a:r>
            <a:r>
              <a:rPr lang="en-US" sz="1100" dirty="0" err="1"/>
              <a:t>ym</a:t>
            </a:r>
            <a:r>
              <a:rPr lang="en-US" sz="1100" dirty="0"/>
              <a:t>.) </a:t>
            </a:r>
            <a:r>
              <a:rPr lang="en-US" sz="1100" dirty="0" err="1"/>
              <a:t>Maija</a:t>
            </a:r>
            <a:r>
              <a:rPr lang="en-US" sz="1100" dirty="0"/>
              <a:t>-Riitta </a:t>
            </a:r>
            <a:r>
              <a:rPr lang="en-US" sz="1100" dirty="0" err="1"/>
              <a:t>Hirvonen</a:t>
            </a:r>
            <a:r>
              <a:rPr lang="en-US" sz="1100" dirty="0"/>
              <a:t> (UEF)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19278168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Miksi ameboja alettiin tutkia?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  <a:spcBef>
                <a:spcPct val="30000"/>
              </a:spcBef>
              <a:spcAft>
                <a:spcPct val="50000"/>
              </a:spcAft>
            </a:pPr>
            <a:r>
              <a:rPr lang="fi-FI" dirty="0" smtClean="0"/>
              <a:t>Tapaus, jossa ”homeelle” altistuneilla työntekijöillä seerumissa vasta-aineita </a:t>
            </a:r>
            <a:r>
              <a:rPr lang="fi-FI" i="1" dirty="0" err="1" smtClean="0"/>
              <a:t>Chlamydophila</a:t>
            </a:r>
            <a:r>
              <a:rPr lang="fi-FI" dirty="0" err="1" smtClean="0"/>
              <a:t>-bakteereille</a:t>
            </a:r>
            <a:r>
              <a:rPr lang="fi-FI" dirty="0" smtClean="0"/>
              <a:t> </a:t>
            </a:r>
            <a:r>
              <a:rPr lang="fi-FI" sz="1700" dirty="0" smtClean="0"/>
              <a:t>(raportoitu </a:t>
            </a:r>
            <a:r>
              <a:rPr lang="fi-FI" sz="1700" dirty="0" err="1" smtClean="0"/>
              <a:t>Seuri</a:t>
            </a:r>
            <a:r>
              <a:rPr lang="fi-FI" sz="1700" dirty="0" smtClean="0"/>
              <a:t> ym. 2005)</a:t>
            </a:r>
          </a:p>
          <a:p>
            <a:pPr eaLnBrk="1" hangingPunct="1">
              <a:lnSpc>
                <a:spcPct val="75000"/>
              </a:lnSpc>
              <a:spcBef>
                <a:spcPct val="30000"/>
              </a:spcBef>
              <a:spcAft>
                <a:spcPct val="50000"/>
              </a:spcAft>
            </a:pPr>
            <a:r>
              <a:rPr lang="fi-FI" i="1" dirty="0" err="1" smtClean="0"/>
              <a:t>Chlamydophila</a:t>
            </a:r>
            <a:r>
              <a:rPr lang="fi-FI" dirty="0" smtClean="0"/>
              <a:t> ei selviä ilman isäntäsolua</a:t>
            </a:r>
          </a:p>
          <a:p>
            <a:pPr eaLnBrk="1" hangingPunct="1">
              <a:lnSpc>
                <a:spcPct val="75000"/>
              </a:lnSpc>
              <a:spcBef>
                <a:spcPct val="30000"/>
              </a:spcBef>
              <a:spcAft>
                <a:spcPct val="50000"/>
              </a:spcAft>
            </a:pPr>
            <a:r>
              <a:rPr lang="fi-FI" dirty="0" smtClean="0"/>
              <a:t>Amebat (ja muutkin alkueläimet) voivat olla </a:t>
            </a:r>
            <a:r>
              <a:rPr lang="fi-FI" i="1" dirty="0" err="1" smtClean="0"/>
              <a:t>Chlamydophila</a:t>
            </a:r>
            <a:r>
              <a:rPr lang="fi-FI" dirty="0" err="1" smtClean="0"/>
              <a:t>n</a:t>
            </a:r>
            <a:r>
              <a:rPr lang="fi-FI" dirty="0" smtClean="0"/>
              <a:t> kantaja</a:t>
            </a:r>
          </a:p>
          <a:p>
            <a:pPr eaLnBrk="1" hangingPunct="1">
              <a:lnSpc>
                <a:spcPct val="75000"/>
              </a:lnSpc>
              <a:spcBef>
                <a:spcPct val="30000"/>
              </a:spcBef>
              <a:spcAft>
                <a:spcPct val="50000"/>
              </a:spcAft>
            </a:pPr>
            <a:r>
              <a:rPr lang="fi-FI" dirty="0" smtClean="0"/>
              <a:t>Voiko rakennuksissa olla alkueläimiä</a:t>
            </a:r>
            <a:r>
              <a:rPr lang="fi-FI" dirty="0" smtClean="0"/>
              <a:t>?</a:t>
            </a:r>
            <a:r>
              <a:rPr lang="fi-FI" dirty="0" smtClean="0">
                <a:solidFill>
                  <a:srgbClr val="FF0000"/>
                </a:solidFill>
                <a:sym typeface="Wingdings" pitchFamily="2" charset="2"/>
              </a:rPr>
              <a:t>  Voi</a:t>
            </a:r>
            <a:r>
              <a:rPr lang="fi-FI" dirty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fi-FI" dirty="0" smtClean="0">
              <a:solidFill>
                <a:srgbClr val="FF0000"/>
              </a:solidFill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2211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dirty="0" smtClean="0"/>
              <a:t>Mitä amebat ovat?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52000" eaLnBrk="1" hangingPunct="1">
              <a:spcBef>
                <a:spcPts val="600"/>
              </a:spcBef>
            </a:pPr>
            <a:r>
              <a:rPr lang="fi-FI" sz="1800" dirty="0" smtClean="0"/>
              <a:t>Amebat ovat </a:t>
            </a:r>
            <a:r>
              <a:rPr lang="fi-FI" sz="1800" dirty="0" smtClean="0">
                <a:solidFill>
                  <a:srgbClr val="0070C0"/>
                </a:solidFill>
              </a:rPr>
              <a:t>alkueläimiä</a:t>
            </a:r>
            <a:r>
              <a:rPr lang="fi-FI" sz="1800" dirty="0" smtClean="0"/>
              <a:t> (”yhden solun eläimiä”)</a:t>
            </a:r>
          </a:p>
          <a:p>
            <a:pPr marL="252000" eaLnBrk="1" hangingPunct="1">
              <a:spcBef>
                <a:spcPts val="600"/>
              </a:spcBef>
            </a:pPr>
            <a:r>
              <a:rPr lang="fi-FI" sz="1800" dirty="0" err="1" smtClean="0"/>
              <a:t>Eukaryootteja</a:t>
            </a:r>
            <a:r>
              <a:rPr lang="fi-FI" sz="1800" dirty="0" smtClean="0"/>
              <a:t> eli </a:t>
            </a:r>
            <a:r>
              <a:rPr lang="fi-FI" sz="1800" dirty="0" err="1" smtClean="0">
                <a:solidFill>
                  <a:srgbClr val="0070C0"/>
                </a:solidFill>
              </a:rPr>
              <a:t>aitotumallisia</a:t>
            </a:r>
            <a:endParaRPr lang="fi-FI" sz="1800" dirty="0" smtClean="0">
              <a:solidFill>
                <a:srgbClr val="0070C0"/>
              </a:solidFill>
            </a:endParaRPr>
          </a:p>
          <a:p>
            <a:pPr marL="252000" eaLnBrk="1" hangingPunct="1">
              <a:spcBef>
                <a:spcPts val="600"/>
              </a:spcBef>
            </a:pPr>
            <a:r>
              <a:rPr lang="fi-FI" sz="1800" dirty="0" smtClean="0"/>
              <a:t>Eivät muodosta erillistä taksonomista ryhmää: amebamaisia alkueläimiä useissa eri pääjaksoissa</a:t>
            </a:r>
          </a:p>
          <a:p>
            <a:pPr marL="252000" eaLnBrk="1" hangingPunct="1">
              <a:spcBef>
                <a:spcPts val="600"/>
              </a:spcBef>
            </a:pPr>
            <a:r>
              <a:rPr lang="fi-FI" sz="1800" dirty="0" smtClean="0"/>
              <a:t>Ulkonäkö ja elintavat </a:t>
            </a:r>
            <a:r>
              <a:rPr lang="fi-FI" sz="1800" dirty="0" smtClean="0">
                <a:solidFill>
                  <a:srgbClr val="0070C0"/>
                </a:solidFill>
              </a:rPr>
              <a:t>monimuotoisia</a:t>
            </a:r>
            <a:r>
              <a:rPr lang="fi-FI" sz="1800" dirty="0" smtClean="0"/>
              <a:t>: yhteyttäviä, saalistavia, myös (opportunistisia) taudinaiheuttajia ja muutama harva hengenvaarallinen loinen</a:t>
            </a:r>
          </a:p>
          <a:p>
            <a:pPr marL="252000" eaLnBrk="1" hangingPunct="1">
              <a:spcBef>
                <a:spcPts val="600"/>
              </a:spcBef>
            </a:pPr>
            <a:r>
              <a:rPr lang="fi-FI" sz="1800" dirty="0" smtClean="0"/>
              <a:t>Koko välillä n. 10 </a:t>
            </a:r>
            <a:r>
              <a:rPr lang="en-US" sz="1800" dirty="0" smtClean="0">
                <a:cs typeface="Times New Roman" pitchFamily="18" charset="0"/>
              </a:rPr>
              <a:t>µm - 100 µm </a:t>
            </a:r>
          </a:p>
          <a:p>
            <a:pPr marL="252000" eaLnBrk="1" hangingPunct="1">
              <a:spcBef>
                <a:spcPts val="600"/>
              </a:spcBef>
            </a:pPr>
            <a:r>
              <a:rPr lang="fi-FI" sz="1800" dirty="0" smtClean="0"/>
              <a:t>Rakennusten amebat ovat maaperässä ja vedessä eläviä, ympäristön vapaana eläviä lajeja (</a:t>
            </a:r>
            <a:r>
              <a:rPr lang="fi-FI" sz="1800" dirty="0" err="1" smtClean="0">
                <a:solidFill>
                  <a:srgbClr val="0070C0"/>
                </a:solidFill>
              </a:rPr>
              <a:t>Free-living</a:t>
            </a:r>
            <a:r>
              <a:rPr lang="fi-FI" sz="1800" dirty="0" smtClean="0">
                <a:solidFill>
                  <a:srgbClr val="0070C0"/>
                </a:solidFill>
              </a:rPr>
              <a:t> </a:t>
            </a:r>
            <a:r>
              <a:rPr lang="fi-FI" sz="1800" dirty="0" err="1" smtClean="0">
                <a:solidFill>
                  <a:srgbClr val="0070C0"/>
                </a:solidFill>
              </a:rPr>
              <a:t>amoeba</a:t>
            </a:r>
            <a:r>
              <a:rPr lang="fi-FI" sz="1800" dirty="0" smtClean="0">
                <a:solidFill>
                  <a:srgbClr val="0070C0"/>
                </a:solidFill>
              </a:rPr>
              <a:t>, FLA</a:t>
            </a:r>
            <a:r>
              <a:rPr lang="fi-FI" sz="1800" dirty="0" smtClean="0"/>
              <a:t>), jotka eivät tavallisesti ole patogeenejä (jotkin lajit kykenevät aiheuttamaan amebatauteja, lähinnä immuunivasteeltaan heikentyneillä henkilöillä)</a:t>
            </a:r>
          </a:p>
          <a:p>
            <a:pPr marL="252000" eaLnBrk="1" hangingPunct="1">
              <a:spcBef>
                <a:spcPts val="600"/>
              </a:spcBef>
            </a:pPr>
            <a:r>
              <a:rPr lang="fi-FI" sz="1800" dirty="0" smtClean="0"/>
              <a:t>Monilla ympäristön ameboilla kestävä lepomuoto, </a:t>
            </a:r>
            <a:r>
              <a:rPr lang="fi-FI" sz="1800" dirty="0" smtClean="0">
                <a:solidFill>
                  <a:srgbClr val="0070C0"/>
                </a:solidFill>
              </a:rPr>
              <a:t>kysta</a:t>
            </a:r>
          </a:p>
          <a:p>
            <a:pPr marL="252000" eaLnBrk="1" hangingPunct="1">
              <a:spcBef>
                <a:spcPts val="600"/>
              </a:spcBef>
              <a:spcAft>
                <a:spcPts val="600"/>
              </a:spcAft>
            </a:pPr>
            <a:endParaRPr lang="fi-FI" sz="2000" dirty="0" smtClean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49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038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5"/>
          <p:cNvSpPr>
            <a:spLocks noGrp="1"/>
          </p:cNvSpPr>
          <p:nvPr>
            <p:ph type="title"/>
          </p:nvPr>
        </p:nvSpPr>
        <p:spPr>
          <a:xfrm>
            <a:off x="468313" y="2636838"/>
            <a:ext cx="8207375" cy="10080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fi-FI" altLang="fi-FI" dirty="0" err="1" smtClean="0">
                <a:solidFill>
                  <a:schemeClr val="bg1"/>
                </a:solidFill>
              </a:rPr>
              <a:t>Mykobakteerit</a:t>
            </a:r>
            <a:endParaRPr lang="fi-FI" altLang="fi-FI" dirty="0" smtClean="0">
              <a:solidFill>
                <a:schemeClr val="bg1"/>
              </a:solidFill>
            </a:endParaRPr>
          </a:p>
        </p:txBody>
      </p:sp>
      <p:sp>
        <p:nvSpPr>
          <p:cNvPr id="135171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DBD5B3-6E4F-4BFC-A2A7-79359E5CF427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i-FI" altLang="fi-FI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1018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sz="2400" dirty="0" smtClean="0"/>
              <a:t>Amebat ja bakteerit vuorovaikutuksessa – 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myös </a:t>
            </a:r>
            <a:r>
              <a:rPr lang="fi-FI" sz="2400" dirty="0" smtClean="0"/>
              <a:t>rakennuksissa? </a:t>
            </a:r>
            <a:r>
              <a:rPr lang="fi-FI" sz="2400" dirty="0" smtClean="0"/>
              <a:t>1/2</a:t>
            </a:r>
            <a:endParaRPr lang="fi-FI" sz="24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</a:pPr>
            <a:r>
              <a:rPr lang="fi-FI" dirty="0" smtClean="0"/>
              <a:t>Amebat syövät bakteereita …mutta kaikki bakteerit eivät ”sula”:</a:t>
            </a:r>
          </a:p>
          <a:p>
            <a:pPr lvl="1" eaLnBrk="1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à"/>
            </a:pPr>
            <a:r>
              <a:rPr lang="fi-FI" dirty="0" smtClean="0"/>
              <a:t>bakteeri voi…</a:t>
            </a:r>
          </a:p>
          <a:p>
            <a:pPr lvl="2" eaLnBrk="1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800" dirty="0" smtClean="0"/>
              <a:t>säilyä elossa ameban sisällä</a:t>
            </a:r>
          </a:p>
          <a:p>
            <a:pPr lvl="2" eaLnBrk="1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800" dirty="0" smtClean="0"/>
              <a:t>selvitä huonoista olosuhteista ja </a:t>
            </a:r>
            <a:r>
              <a:rPr lang="fi-FI" sz="1800" dirty="0" err="1" smtClean="0">
                <a:solidFill>
                  <a:srgbClr val="0070C0"/>
                </a:solidFill>
              </a:rPr>
              <a:t>desinfiontiaineista</a:t>
            </a:r>
            <a:r>
              <a:rPr lang="fi-FI" sz="1800" dirty="0" smtClean="0"/>
              <a:t> ameban kystan sisällä </a:t>
            </a:r>
          </a:p>
          <a:p>
            <a:pPr lvl="2" eaLnBrk="1" hangingPunct="1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800" dirty="0" smtClean="0">
                <a:solidFill>
                  <a:srgbClr val="0070C0"/>
                </a:solidFill>
              </a:rPr>
              <a:t>lisääntyä</a:t>
            </a:r>
            <a:r>
              <a:rPr lang="fi-FI" sz="1800" dirty="0" smtClean="0"/>
              <a:t> ameban sisällä (vähän --- hurjasti</a:t>
            </a:r>
            <a:r>
              <a:rPr lang="fi-FI" sz="1800" dirty="0" smtClean="0"/>
              <a:t>)</a:t>
            </a:r>
            <a:endParaRPr lang="fi-FI" sz="2400" dirty="0" smtClean="0">
              <a:sym typeface="Wingdings" pitchFamily="2" charset="2"/>
            </a:endParaRP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fi-FI" dirty="0" smtClean="0">
                <a:sym typeface="Wingdings" pitchFamily="2" charset="2"/>
              </a:rPr>
              <a:t>Joka neljännellä ympäristön ja kliinisten näytteiden ameboilla sisällä bakteeri</a:t>
            </a:r>
          </a:p>
          <a:p>
            <a:pPr lvl="1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fi-FI" dirty="0" smtClean="0">
                <a:sym typeface="Wingdings" pitchFamily="2" charset="2"/>
              </a:rPr>
              <a:t>Suurta osaa ei voida viljellä ameban ulkopuolella  jonkinasteinen </a:t>
            </a:r>
            <a:r>
              <a:rPr lang="fi-FI" dirty="0" smtClean="0">
                <a:solidFill>
                  <a:srgbClr val="0070C0"/>
                </a:solidFill>
                <a:sym typeface="Wingdings" pitchFamily="2" charset="2"/>
              </a:rPr>
              <a:t>symbiontti</a:t>
            </a:r>
            <a:r>
              <a:rPr lang="fi-FI" dirty="0" smtClean="0">
                <a:sym typeface="Wingdings" pitchFamily="2" charset="2"/>
              </a:rPr>
              <a:t>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i-FI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fi-FI" sz="2200" dirty="0" smtClean="0">
              <a:sym typeface="Wingdings" pitchFamily="2" charset="2"/>
            </a:endParaRPr>
          </a:p>
          <a:p>
            <a:pPr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</a:pPr>
            <a:endParaRPr lang="fi-FI" sz="2500" dirty="0" smtClean="0"/>
          </a:p>
          <a:p>
            <a:pPr lvl="2" eaLnBrk="1" hangingPunct="1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fi-FI" sz="20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fi-FI" dirty="0" smtClean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490597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73" y="620688"/>
            <a:ext cx="7489824" cy="1079500"/>
          </a:xfrm>
        </p:spPr>
        <p:txBody>
          <a:bodyPr>
            <a:normAutofit/>
          </a:bodyPr>
          <a:lstStyle/>
          <a:p>
            <a:r>
              <a:rPr lang="fi-FI" sz="2800" dirty="0"/>
              <a:t>Amebat ja bakteerit vuorovaikutuksessa – myös rakennuksissa? </a:t>
            </a:r>
            <a:r>
              <a:rPr lang="fi-FI" sz="2800" dirty="0" smtClean="0"/>
              <a:t>2/2</a:t>
            </a:r>
            <a:endParaRPr lang="fi-FI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72" y="1844824"/>
            <a:ext cx="7489825" cy="4392614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fi-FI" dirty="0"/>
              <a:t>Amebat toimivat 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</a:rPr>
              <a:t>harjoitusvastustajina </a:t>
            </a:r>
            <a:r>
              <a:rPr lang="fi-FI" dirty="0"/>
              <a:t>bakteereille?</a:t>
            </a:r>
          </a:p>
          <a:p>
            <a:pPr lvl="1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Laboratoriossa</a:t>
            </a:r>
            <a:r>
              <a:rPr lang="en-GB" sz="2000" dirty="0"/>
              <a:t> </a:t>
            </a:r>
            <a:r>
              <a:rPr lang="en-GB" sz="2000" dirty="0" err="1"/>
              <a:t>amebojen</a:t>
            </a:r>
            <a:r>
              <a:rPr lang="en-GB" sz="2000" dirty="0"/>
              <a:t> </a:t>
            </a:r>
            <a:r>
              <a:rPr lang="en-GB" sz="2000" dirty="0" err="1"/>
              <a:t>kanssa</a:t>
            </a:r>
            <a:r>
              <a:rPr lang="en-GB" sz="2000" dirty="0"/>
              <a:t> </a:t>
            </a:r>
            <a:r>
              <a:rPr lang="en-GB" sz="2000" dirty="0" err="1"/>
              <a:t>kasvaneet</a:t>
            </a:r>
            <a:r>
              <a:rPr lang="en-GB" sz="2000" dirty="0"/>
              <a:t> </a:t>
            </a:r>
            <a:r>
              <a:rPr lang="en-GB" sz="2000" dirty="0" err="1"/>
              <a:t>legionellat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mykobakteerit</a:t>
            </a:r>
            <a:r>
              <a:rPr lang="en-GB" sz="1600" dirty="0"/>
              <a:t> </a:t>
            </a:r>
          </a:p>
          <a:p>
            <a:pPr lvl="2">
              <a:spcBef>
                <a:spcPts val="0"/>
              </a:spcBef>
              <a:buFontTx/>
              <a:buChar char="•"/>
            </a:pPr>
            <a:r>
              <a:rPr lang="fi-FI" sz="1800" dirty="0"/>
              <a:t>tunkeutuvat soluun aggressiivisemmin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fi-FI" sz="1800" dirty="0"/>
              <a:t>aikaansaavat taudin nopeammin</a:t>
            </a:r>
          </a:p>
          <a:p>
            <a:pPr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endParaRPr lang="fi-FI" dirty="0" smtClean="0"/>
          </a:p>
          <a:p>
            <a:pPr>
              <a:lnSpc>
                <a:spcPct val="75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dirty="0" smtClean="0"/>
              <a:t>Ameban </a:t>
            </a:r>
            <a:r>
              <a:rPr lang="fi-FI" dirty="0"/>
              <a:t>sisällä kasvaminen saattaa lisätä bakteerin </a:t>
            </a:r>
            <a:r>
              <a:rPr lang="fi-FI" dirty="0">
                <a:solidFill>
                  <a:srgbClr val="0070C0"/>
                </a:solidFill>
              </a:rPr>
              <a:t>resistenssiä</a:t>
            </a:r>
            <a:r>
              <a:rPr lang="fi-FI" dirty="0"/>
              <a:t> antibiooteille ja </a:t>
            </a:r>
            <a:r>
              <a:rPr lang="fi-FI" dirty="0" err="1"/>
              <a:t>desinfiontiaineille</a:t>
            </a:r>
            <a:endParaRPr lang="fi-FI" dirty="0"/>
          </a:p>
          <a:p>
            <a:pPr>
              <a:lnSpc>
                <a:spcPct val="75000"/>
              </a:lnSpc>
            </a:pPr>
            <a:r>
              <a:rPr lang="fi-FI" dirty="0"/>
              <a:t>Ameban patogeenisyys voi lisääntyä, jos sisällä bakteereita</a:t>
            </a:r>
          </a:p>
          <a:p>
            <a:r>
              <a:rPr lang="fi-FI" dirty="0" err="1"/>
              <a:t>Tiettyjen</a:t>
            </a:r>
            <a:r>
              <a:rPr lang="fi-FI" dirty="0"/>
              <a:t> bakteereiden kanssa amebat muodostavat </a:t>
            </a:r>
            <a:r>
              <a:rPr lang="fi-FI" dirty="0" err="1">
                <a:solidFill>
                  <a:srgbClr val="0070C0"/>
                </a:solidFill>
              </a:rPr>
              <a:t>vesikkeleitä</a:t>
            </a:r>
            <a:r>
              <a:rPr lang="fi-FI" dirty="0"/>
              <a:t>, pieniä &lt; 5 </a:t>
            </a:r>
            <a:r>
              <a:rPr lang="fi-FI" dirty="0" err="1"/>
              <a:t>um</a:t>
            </a:r>
            <a:r>
              <a:rPr lang="fi-FI" dirty="0"/>
              <a:t> </a:t>
            </a:r>
            <a:r>
              <a:rPr lang="fi-FI" dirty="0" smtClean="0"/>
              <a:t>rakkuloita</a:t>
            </a:r>
            <a:r>
              <a:rPr lang="fi-FI" dirty="0"/>
              <a:t>, </a:t>
            </a:r>
            <a:r>
              <a:rPr lang="fi-FI" dirty="0" smtClean="0"/>
              <a:t>jotka ovat </a:t>
            </a:r>
            <a:r>
              <a:rPr lang="fi-FI" dirty="0"/>
              <a:t>täynnä (elinkykyisiä) </a:t>
            </a:r>
            <a:r>
              <a:rPr lang="fi-FI" dirty="0" smtClean="0"/>
              <a:t>bakteereita </a:t>
            </a:r>
            <a:br>
              <a:rPr lang="fi-FI" dirty="0" smtClean="0"/>
            </a:br>
            <a:r>
              <a:rPr lang="fi-FI" sz="1800" dirty="0" smtClean="0">
                <a:sym typeface="Wingdings" pitchFamily="2" charset="2"/>
              </a:rPr>
              <a:t> </a:t>
            </a:r>
            <a:r>
              <a:rPr lang="fi-FI" sz="1800" dirty="0" smtClean="0">
                <a:sym typeface="Wingdings" pitchFamily="2" charset="2"/>
              </a:rPr>
              <a:t>ilmaan jouduttuaan nämä voivat päätyä keuhkoihin</a:t>
            </a:r>
            <a:endParaRPr lang="fi-FI" sz="18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51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197171"/>
      </p:ext>
    </p:extLst>
  </p:cSld>
  <p:clrMapOvr>
    <a:masterClrMapping/>
  </p:clrMapOvr>
  <p:transition spd="med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Amebojen</a:t>
            </a:r>
            <a:r>
              <a:rPr lang="en-US" dirty="0" smtClean="0"/>
              <a:t> </a:t>
            </a:r>
            <a:r>
              <a:rPr lang="en-US" dirty="0" err="1" smtClean="0"/>
              <a:t>viljely</a:t>
            </a:r>
            <a:endParaRPr lang="fi-FI" dirty="0" smtClean="0"/>
          </a:p>
        </p:txBody>
      </p:sp>
      <p:sp>
        <p:nvSpPr>
          <p:cNvPr id="29703" name="Rectangle 9"/>
          <p:cNvSpPr>
            <a:spLocks noGrp="1" noChangeArrowheads="1"/>
          </p:cNvSpPr>
          <p:nvPr>
            <p:ph idx="1"/>
          </p:nvPr>
        </p:nvSpPr>
        <p:spPr>
          <a:xfrm>
            <a:off x="4583112" y="1563366"/>
            <a:ext cx="4291013" cy="2657797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ts val="2300"/>
              </a:lnSpc>
            </a:pPr>
            <a:r>
              <a:rPr lang="en-US" sz="2200" dirty="0" smtClean="0"/>
              <a:t>1 cm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tai 0,5-1 ml </a:t>
            </a:r>
            <a:r>
              <a:rPr lang="en-US" sz="2200" dirty="0" err="1" smtClean="0"/>
              <a:t>pala</a:t>
            </a:r>
            <a:r>
              <a:rPr lang="en-US" sz="2200" dirty="0" smtClean="0"/>
              <a:t> </a:t>
            </a:r>
            <a:r>
              <a:rPr lang="en-US" sz="2200" dirty="0" err="1" smtClean="0"/>
              <a:t>näytettä</a:t>
            </a:r>
            <a:r>
              <a:rPr lang="en-US" sz="2200" dirty="0" smtClean="0"/>
              <a:t> (</a:t>
            </a:r>
            <a:r>
              <a:rPr lang="en-US" sz="2200" dirty="0" err="1" smtClean="0"/>
              <a:t>rakennusmateriaalia</a:t>
            </a:r>
            <a:r>
              <a:rPr lang="en-US" sz="2200" dirty="0" smtClean="0"/>
              <a:t>, </a:t>
            </a:r>
            <a:r>
              <a:rPr lang="en-US" sz="2200" dirty="0" err="1" smtClean="0"/>
              <a:t>samoin</a:t>
            </a:r>
            <a:r>
              <a:rPr lang="en-US" sz="2200" dirty="0" smtClean="0"/>
              <a:t> </a:t>
            </a:r>
            <a:r>
              <a:rPr lang="en-US" sz="2200" dirty="0" err="1" smtClean="0"/>
              <a:t>otettuna</a:t>
            </a:r>
            <a:r>
              <a:rPr lang="en-US" sz="2200" dirty="0" smtClean="0"/>
              <a:t> </a:t>
            </a:r>
            <a:r>
              <a:rPr lang="en-US" sz="2200" dirty="0" err="1" smtClean="0"/>
              <a:t>kuin</a:t>
            </a:r>
            <a:r>
              <a:rPr lang="en-US" sz="2200" dirty="0" smtClean="0"/>
              <a:t> </a:t>
            </a:r>
            <a:r>
              <a:rPr lang="en-US" sz="2200" dirty="0" err="1" smtClean="0"/>
              <a:t>homeiden</a:t>
            </a:r>
            <a:r>
              <a:rPr lang="en-US" sz="2200" dirty="0" smtClean="0"/>
              <a:t> </a:t>
            </a:r>
            <a:r>
              <a:rPr lang="en-US" sz="2200" dirty="0" err="1" smtClean="0"/>
              <a:t>viljelyä</a:t>
            </a:r>
            <a:r>
              <a:rPr lang="en-US" sz="2200" dirty="0" smtClean="0"/>
              <a:t> </a:t>
            </a:r>
            <a:r>
              <a:rPr lang="en-US" sz="2200" dirty="0" err="1" smtClean="0"/>
              <a:t>varten</a:t>
            </a:r>
            <a:r>
              <a:rPr lang="en-US" sz="2200" dirty="0" smtClean="0"/>
              <a:t>)</a:t>
            </a:r>
          </a:p>
          <a:p>
            <a:pPr eaLnBrk="1" hangingPunct="1">
              <a:lnSpc>
                <a:spcPts val="2300"/>
              </a:lnSpc>
              <a:buFontTx/>
              <a:buNone/>
            </a:pPr>
            <a:r>
              <a:rPr lang="en-US" sz="2200" dirty="0" smtClean="0"/>
              <a:t>     - </a:t>
            </a:r>
            <a:r>
              <a:rPr lang="en-US" sz="2200" dirty="0" err="1" smtClean="0"/>
              <a:t>jos</a:t>
            </a:r>
            <a:r>
              <a:rPr lang="en-US" sz="2200" dirty="0" smtClean="0"/>
              <a:t> </a:t>
            </a:r>
            <a:r>
              <a:rPr lang="en-US" sz="2200" dirty="0" err="1" smtClean="0"/>
              <a:t>kovin</a:t>
            </a:r>
            <a:r>
              <a:rPr lang="en-US" sz="2200" dirty="0" smtClean="0"/>
              <a:t> </a:t>
            </a:r>
            <a:r>
              <a:rPr lang="en-US" sz="2200" dirty="0" err="1" smtClean="0"/>
              <a:t>kuiva</a:t>
            </a:r>
            <a:r>
              <a:rPr lang="en-US" sz="2200" dirty="0" smtClean="0"/>
              <a:t>, </a:t>
            </a:r>
            <a:r>
              <a:rPr lang="en-US" sz="2200" dirty="0" err="1" smtClean="0"/>
              <a:t>voi</a:t>
            </a:r>
            <a:r>
              <a:rPr lang="en-US" sz="2200" dirty="0" smtClean="0"/>
              <a:t> </a:t>
            </a:r>
            <a:r>
              <a:rPr lang="en-US" sz="2200" dirty="0" err="1" smtClean="0"/>
              <a:t>lisätä</a:t>
            </a:r>
            <a:r>
              <a:rPr lang="en-US" sz="2200" dirty="0" smtClean="0"/>
              <a:t> ster. </a:t>
            </a:r>
            <a:r>
              <a:rPr lang="en-US" sz="2200" dirty="0" err="1" smtClean="0"/>
              <a:t>vettä</a:t>
            </a:r>
            <a:r>
              <a:rPr lang="en-US" sz="2200" dirty="0" smtClean="0"/>
              <a:t> 100 </a:t>
            </a:r>
            <a:r>
              <a:rPr lang="en-US" sz="2200" dirty="0" smtClean="0"/>
              <a:t>µl</a:t>
            </a:r>
            <a:endParaRPr lang="en-US" sz="2200" dirty="0" smtClean="0"/>
          </a:p>
          <a:p>
            <a:pPr eaLnBrk="1" hangingPunct="1">
              <a:lnSpc>
                <a:spcPts val="2300"/>
              </a:lnSpc>
            </a:pPr>
            <a:r>
              <a:rPr lang="en-US" sz="2200" dirty="0" err="1" smtClean="0"/>
              <a:t>viivat</a:t>
            </a:r>
            <a:r>
              <a:rPr lang="en-US" sz="2200" dirty="0" smtClean="0"/>
              <a:t> </a:t>
            </a:r>
            <a:r>
              <a:rPr lang="en-US" sz="2200" dirty="0" err="1" smtClean="0"/>
              <a:t>tapettua</a:t>
            </a:r>
            <a:r>
              <a:rPr lang="en-US" sz="2200" i="1" dirty="0" smtClean="0"/>
              <a:t> E. coli -</a:t>
            </a:r>
            <a:r>
              <a:rPr lang="en-US" sz="2200" dirty="0" err="1" smtClean="0"/>
              <a:t>bakteeria</a:t>
            </a:r>
            <a:endParaRPr lang="en-US" sz="2200" dirty="0" smtClean="0"/>
          </a:p>
          <a:p>
            <a:pPr eaLnBrk="1" hangingPunct="1">
              <a:lnSpc>
                <a:spcPct val="65000"/>
              </a:lnSpc>
            </a:pPr>
            <a:endParaRPr lang="en-US" sz="2200" i="1" dirty="0" smtClean="0"/>
          </a:p>
          <a:p>
            <a:pPr eaLnBrk="1" hangingPunct="1">
              <a:lnSpc>
                <a:spcPct val="65000"/>
              </a:lnSpc>
            </a:pPr>
            <a:r>
              <a:rPr lang="en-US" sz="2200" dirty="0" err="1" smtClean="0"/>
              <a:t>Agaralusta</a:t>
            </a:r>
            <a:r>
              <a:rPr lang="en-US" sz="2200" dirty="0" smtClean="0"/>
              <a:t>, </a:t>
            </a:r>
            <a:r>
              <a:rPr lang="en-US" sz="2200" dirty="0" err="1" smtClean="0"/>
              <a:t>ei</a:t>
            </a:r>
            <a:r>
              <a:rPr lang="en-US" sz="2200" dirty="0" smtClean="0"/>
              <a:t> </a:t>
            </a:r>
            <a:r>
              <a:rPr lang="en-US" sz="2200" dirty="0" err="1" smtClean="0"/>
              <a:t>ravinteita</a:t>
            </a:r>
            <a:endParaRPr lang="en-US" sz="2200" dirty="0" smtClean="0"/>
          </a:p>
        </p:txBody>
      </p:sp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1143000" y="1722438"/>
            <a:ext cx="2286000" cy="2133600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accent4">
                <a:lumMod val="75000"/>
                <a:lumOff val="25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H="1">
            <a:off x="2286000" y="1798638"/>
            <a:ext cx="0" cy="2057400"/>
          </a:xfrm>
          <a:prstGeom prst="line">
            <a:avLst/>
          </a:prstGeom>
          <a:noFill/>
          <a:ln w="57150">
            <a:solidFill>
              <a:schemeClr val="accent3">
                <a:lumMod val="65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V="1">
            <a:off x="1219200" y="2789238"/>
            <a:ext cx="2133600" cy="0"/>
          </a:xfrm>
          <a:prstGeom prst="line">
            <a:avLst/>
          </a:prstGeom>
          <a:noFill/>
          <a:ln w="57150">
            <a:solidFill>
              <a:schemeClr val="accent3">
                <a:lumMod val="65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2133600" y="2636838"/>
            <a:ext cx="3048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2">
                <a:lumMod val="7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263525" y="4221163"/>
            <a:ext cx="861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defRPr/>
            </a:pPr>
            <a:r>
              <a:rPr lang="en-US" sz="2000" dirty="0" err="1">
                <a:latin typeface="+mn-lt"/>
              </a:rPr>
              <a:t>Kasvatus</a:t>
            </a:r>
            <a:r>
              <a:rPr lang="en-US" sz="2000" dirty="0">
                <a:latin typeface="+mn-lt"/>
              </a:rPr>
              <a:t>: 3-10 </a:t>
            </a:r>
            <a:r>
              <a:rPr lang="en-US" sz="2000" dirty="0" err="1">
                <a:latin typeface="+mn-lt"/>
              </a:rPr>
              <a:t>vrk</a:t>
            </a:r>
            <a:r>
              <a:rPr lang="en-US" sz="2000" dirty="0">
                <a:latin typeface="+mn-lt"/>
              </a:rPr>
              <a:t>, +25 °C</a:t>
            </a:r>
          </a:p>
          <a:p>
            <a:pPr algn="ctr" eaLnBrk="0" hangingPunct="0">
              <a:defRPr/>
            </a:pPr>
            <a:r>
              <a:rPr lang="en-US" sz="1200" dirty="0">
                <a:latin typeface="+mn-lt"/>
              </a:rPr>
              <a:t> </a:t>
            </a:r>
          </a:p>
          <a:p>
            <a:pPr eaLnBrk="0" hangingPunct="0">
              <a:lnSpc>
                <a:spcPts val="2300"/>
              </a:lnSpc>
              <a:defRPr/>
            </a:pPr>
            <a:r>
              <a:rPr lang="en-US" dirty="0" err="1">
                <a:latin typeface="+mn-lt"/>
              </a:rPr>
              <a:t>Amebat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lasketaan</a:t>
            </a:r>
            <a:r>
              <a:rPr lang="en-US" dirty="0" smtClean="0">
                <a:latin typeface="+mn-lt"/>
              </a:rPr>
              <a:t>/</a:t>
            </a:r>
            <a:r>
              <a:rPr lang="en-US" dirty="0" err="1" smtClean="0">
                <a:latin typeface="+mn-lt"/>
              </a:rPr>
              <a:t>tunnistetaan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mikroskopoimalla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viivoilta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ympäriltä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arvio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lukumäärästä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silti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hyvin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summittaista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koska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lisääntyvät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viivoilla</a:t>
            </a:r>
            <a:r>
              <a:rPr lang="en-US" dirty="0" smtClean="0">
                <a:latin typeface="+mn-lt"/>
              </a:rPr>
              <a:t>! </a:t>
            </a:r>
            <a:r>
              <a:rPr lang="en-US" dirty="0" smtClean="0">
                <a:latin typeface="+mn-lt"/>
                <a:sym typeface="Wingdings" pitchFamily="2" charset="2"/>
              </a:rPr>
              <a:t> on/</a:t>
            </a:r>
            <a:r>
              <a:rPr lang="en-US" dirty="0" err="1" smtClean="0">
                <a:latin typeface="+mn-lt"/>
                <a:sym typeface="Wingdings" pitchFamily="2" charset="2"/>
              </a:rPr>
              <a:t>ei</a:t>
            </a:r>
            <a:r>
              <a:rPr lang="en-US" dirty="0" smtClean="0">
                <a:latin typeface="+mn-lt"/>
                <a:sym typeface="Wingdings" pitchFamily="2" charset="2"/>
              </a:rPr>
              <a:t> –</a:t>
            </a:r>
            <a:r>
              <a:rPr lang="en-US" dirty="0" err="1" smtClean="0">
                <a:latin typeface="+mn-lt"/>
                <a:sym typeface="Wingdings" pitchFamily="2" charset="2"/>
              </a:rPr>
              <a:t>tieto</a:t>
            </a:r>
            <a:r>
              <a:rPr lang="en-US" dirty="0" smtClean="0">
                <a:latin typeface="+mn-lt"/>
                <a:sym typeface="Wingdings" pitchFamily="2" charset="2"/>
              </a:rPr>
              <a:t> </a:t>
            </a:r>
            <a:r>
              <a:rPr lang="en-US" dirty="0" err="1" smtClean="0">
                <a:latin typeface="+mn-lt"/>
                <a:sym typeface="Wingdings" pitchFamily="2" charset="2"/>
              </a:rPr>
              <a:t>luotettavampi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29705" name="Line 11"/>
          <p:cNvSpPr>
            <a:spLocks noChangeShapeType="1"/>
          </p:cNvSpPr>
          <p:nvPr/>
        </p:nvSpPr>
        <p:spPr bwMode="auto">
          <a:xfrm flipV="1">
            <a:off x="2286000" y="1772816"/>
            <a:ext cx="2286000" cy="101642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>
            <a:off x="2895600" y="2789238"/>
            <a:ext cx="1676400" cy="71177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29707" name="Line 13"/>
          <p:cNvSpPr>
            <a:spLocks noChangeShapeType="1"/>
          </p:cNvSpPr>
          <p:nvPr/>
        </p:nvSpPr>
        <p:spPr bwMode="auto">
          <a:xfrm>
            <a:off x="2987824" y="3250952"/>
            <a:ext cx="1584176" cy="7541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52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33631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3000" dirty="0" err="1" smtClean="0"/>
              <a:t>Mitä</a:t>
            </a:r>
            <a:r>
              <a:rPr lang="en-GB" sz="3000" dirty="0" smtClean="0"/>
              <a:t> </a:t>
            </a:r>
            <a:r>
              <a:rPr lang="en-GB" sz="3000" dirty="0" err="1" smtClean="0"/>
              <a:t>nykyisen</a:t>
            </a:r>
            <a:r>
              <a:rPr lang="en-GB" sz="3000" dirty="0" smtClean="0"/>
              <a:t> </a:t>
            </a:r>
            <a:r>
              <a:rPr lang="en-GB" sz="3000" dirty="0" err="1" smtClean="0"/>
              <a:t>tiedon</a:t>
            </a:r>
            <a:r>
              <a:rPr lang="en-GB" sz="3000" dirty="0" smtClean="0"/>
              <a:t> </a:t>
            </a:r>
            <a:r>
              <a:rPr lang="en-GB" sz="3000" dirty="0" err="1" smtClean="0"/>
              <a:t>perusteella</a:t>
            </a:r>
            <a:r>
              <a:rPr lang="en-GB" sz="3000" dirty="0" smtClean="0"/>
              <a:t> </a:t>
            </a:r>
            <a:r>
              <a:rPr lang="en-GB" sz="3000" dirty="0" err="1" smtClean="0"/>
              <a:t>voidaan</a:t>
            </a:r>
            <a:r>
              <a:rPr lang="en-GB" sz="3000" dirty="0" smtClean="0"/>
              <a:t> </a:t>
            </a:r>
            <a:r>
              <a:rPr lang="en-GB" sz="3000" dirty="0" err="1" smtClean="0"/>
              <a:t>sanoa</a:t>
            </a:r>
            <a:r>
              <a:rPr lang="en-GB" sz="3000" dirty="0" smtClean="0"/>
              <a:t> </a:t>
            </a:r>
            <a:r>
              <a:rPr lang="en-GB" sz="3000" dirty="0" err="1" smtClean="0"/>
              <a:t>rakennusten</a:t>
            </a:r>
            <a:r>
              <a:rPr lang="en-GB" sz="3000" dirty="0" smtClean="0"/>
              <a:t> </a:t>
            </a:r>
            <a:r>
              <a:rPr lang="en-GB" sz="3000" dirty="0" err="1" smtClean="0"/>
              <a:t>ameboista</a:t>
            </a:r>
            <a:r>
              <a:rPr lang="en-GB" sz="3000" dirty="0" smtClean="0"/>
              <a:t>?</a:t>
            </a:r>
            <a:endParaRPr lang="fi-FI" sz="3000" dirty="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ts val="2500"/>
              </a:lnSpc>
              <a:spcBef>
                <a:spcPct val="50000"/>
              </a:spcBef>
              <a:defRPr/>
            </a:pPr>
            <a:r>
              <a:rPr lang="fi-FI" dirty="0" smtClean="0"/>
              <a:t>Amebat ovat osa kosteusvaurioiden mikrobiverkostoa, varsin yleisiä hometaloissa (25 % näytteistä – 50 % kohteista)</a:t>
            </a:r>
          </a:p>
          <a:p>
            <a:pPr eaLnBrk="1" hangingPunct="1">
              <a:lnSpc>
                <a:spcPts val="2500"/>
              </a:lnSpc>
              <a:spcBef>
                <a:spcPct val="50000"/>
              </a:spcBef>
              <a:defRPr/>
            </a:pPr>
            <a:r>
              <a:rPr lang="fi-FI" dirty="0" smtClean="0"/>
              <a:t>Lukumäärät voivat olla suuriakin</a:t>
            </a:r>
          </a:p>
          <a:p>
            <a:pPr eaLnBrk="1" hangingPunct="1">
              <a:lnSpc>
                <a:spcPts val="2500"/>
              </a:lnSpc>
              <a:spcBef>
                <a:spcPct val="50000"/>
              </a:spcBef>
              <a:defRPr/>
            </a:pPr>
            <a:r>
              <a:rPr lang="fi-FI" dirty="0" smtClean="0"/>
              <a:t>Voivat vaikuttaa muihin mikrobeihin: kasvunopeus, elinkykyisyys,  (mikrobimassa?) </a:t>
            </a:r>
            <a:r>
              <a:rPr lang="fi-FI" dirty="0" err="1" smtClean="0"/>
              <a:t>sytotoksisuus</a:t>
            </a:r>
            <a:r>
              <a:rPr lang="fi-FI" dirty="0" smtClean="0"/>
              <a:t>... </a:t>
            </a:r>
            <a:endParaRPr lang="fi-FI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ts val="2500"/>
              </a:lnSpc>
              <a:spcBef>
                <a:spcPct val="50000"/>
              </a:spcBef>
              <a:defRPr/>
            </a:pPr>
            <a:r>
              <a:rPr lang="fi-FI" dirty="0" smtClean="0"/>
              <a:t>Voivat olla kantajina sellaisillekin bakteereille </a:t>
            </a:r>
            <a:r>
              <a:rPr lang="fi-FI" dirty="0" smtClean="0">
                <a:solidFill>
                  <a:srgbClr val="0070C0"/>
                </a:solidFill>
              </a:rPr>
              <a:t>(ja viruksille!)</a:t>
            </a:r>
            <a:r>
              <a:rPr lang="fi-FI" dirty="0" smtClean="0"/>
              <a:t>, jotka eivät muuten selviäisi rakennusmateriaaleilla </a:t>
            </a:r>
          </a:p>
          <a:p>
            <a:pPr lvl="1" eaLnBrk="1" hangingPunct="1">
              <a:lnSpc>
                <a:spcPct val="75000"/>
              </a:lnSpc>
              <a:spcBef>
                <a:spcPct val="50000"/>
              </a:spcBef>
              <a:buNone/>
              <a:defRPr/>
            </a:pPr>
            <a:r>
              <a:rPr lang="fi-FI" dirty="0" smtClean="0">
                <a:sym typeface="Wingdings" pitchFamily="2" charset="2"/>
              </a:rPr>
              <a:t> voivat ainakin teoriassa olla yksi selitys, miksi oireilu joissakin kohteissa suhteettoman suurta verrattuna altistukseen…?</a:t>
            </a:r>
            <a:endParaRPr lang="en-US" dirty="0" smtClean="0"/>
          </a:p>
          <a:p>
            <a:pPr eaLnBrk="1" hangingPunct="1">
              <a:defRPr/>
            </a:pPr>
            <a:endParaRPr lang="fi-FI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fi-FI" dirty="0" smtClean="0">
                <a:solidFill>
                  <a:srgbClr val="0070C0"/>
                </a:solidFill>
              </a:rPr>
              <a:t>Taudinaiheutuskyky, hengitettävyys, leviäminen…?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53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1393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dirty="0" smtClean="0"/>
              <a:t>Mitä tehdä, jos löydät kosteusvauriokohteesta ameboja?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ts val="2500"/>
              </a:lnSpc>
              <a:spcBef>
                <a:spcPct val="45000"/>
              </a:spcBef>
            </a:pPr>
            <a:r>
              <a:rPr lang="fi-FI" dirty="0" smtClean="0"/>
              <a:t>Älä hätäile, amebatauteja on raportoitu lähinnä trooppisissa vesissä uivilla ja huonosti piilolasinsa pesevillä. </a:t>
            </a:r>
          </a:p>
          <a:p>
            <a:pPr eaLnBrk="1" hangingPunct="1">
              <a:lnSpc>
                <a:spcPts val="2500"/>
              </a:lnSpc>
              <a:spcBef>
                <a:spcPct val="45000"/>
              </a:spcBef>
            </a:pPr>
            <a:r>
              <a:rPr lang="fi-FI" dirty="0" smtClean="0"/>
              <a:t>Kosteusvauriorakennusten amebat eivät ole tähän mennessä vielä koskaan aiheuttaneet mitään amebatauteja. Huolehdi normaalisti työturvallisuudestasi, kuten muutenkin tekisit homeilta suojautuaksesi.</a:t>
            </a:r>
          </a:p>
          <a:p>
            <a:pPr eaLnBrk="1" hangingPunct="1">
              <a:lnSpc>
                <a:spcPts val="2500"/>
              </a:lnSpc>
              <a:spcBef>
                <a:spcPct val="45000"/>
              </a:spcBef>
            </a:pPr>
            <a:r>
              <a:rPr lang="fi-FI" dirty="0" smtClean="0"/>
              <a:t>Ei Asumisterveysoppaassa tai asetuksissa</a:t>
            </a:r>
          </a:p>
          <a:p>
            <a:pPr eaLnBrk="1" hangingPunct="1">
              <a:lnSpc>
                <a:spcPts val="2500"/>
              </a:lnSpc>
              <a:spcBef>
                <a:spcPct val="45000"/>
              </a:spcBef>
            </a:pPr>
            <a:r>
              <a:rPr lang="fi-FI" dirty="0" smtClean="0"/>
              <a:t>Mieti ensisijaisesti, mitä muuta kohteesta löytyi</a:t>
            </a:r>
          </a:p>
          <a:p>
            <a:pPr eaLnBrk="1" hangingPunct="1">
              <a:lnSpc>
                <a:spcPts val="2500"/>
              </a:lnSpc>
              <a:spcBef>
                <a:spcPct val="45000"/>
              </a:spcBef>
            </a:pPr>
            <a:r>
              <a:rPr lang="fi-FI" dirty="0" smtClean="0"/>
              <a:t>Yksittäisestä amebasta ei voi vetää johtopäätöksiä, koska niin yleisiä ympäristössä</a:t>
            </a:r>
          </a:p>
          <a:p>
            <a:pPr eaLnBrk="1" hangingPunct="1">
              <a:lnSpc>
                <a:spcPts val="2500"/>
              </a:lnSpc>
              <a:spcBef>
                <a:spcPct val="45000"/>
              </a:spcBef>
            </a:pPr>
            <a:r>
              <a:rPr lang="fi-FI" dirty="0" smtClean="0">
                <a:solidFill>
                  <a:srgbClr val="0070C0"/>
                </a:solidFill>
              </a:rPr>
              <a:t>Amebojen suuri määrä vahvistaa kosteusindikaattorien painoarvoa, koska amebat tarvitsevat lisääntyäkseen kosteutta.</a:t>
            </a:r>
          </a:p>
          <a:p>
            <a:pPr eaLnBrk="1" hangingPunct="1"/>
            <a:endParaRPr lang="fi-FI" dirty="0" smtClean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54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69998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Mykobakteereista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916832"/>
            <a:ext cx="7489825" cy="4392614"/>
          </a:xfrm>
        </p:spPr>
        <p:txBody>
          <a:bodyPr>
            <a:normAutofit/>
          </a:bodyPr>
          <a:lstStyle/>
          <a:p>
            <a:r>
              <a:rPr lang="fi-FI" dirty="0" smtClean="0"/>
              <a:t>Luokka: </a:t>
            </a:r>
            <a:r>
              <a:rPr lang="fi-FI" i="1" dirty="0" err="1" smtClean="0"/>
              <a:t>Actinobacteria</a:t>
            </a:r>
            <a:endParaRPr lang="fi-FI" i="1" dirty="0" smtClean="0"/>
          </a:p>
          <a:p>
            <a:r>
              <a:rPr lang="fi-FI" dirty="0" smtClean="0"/>
              <a:t>Lahko: </a:t>
            </a:r>
            <a:r>
              <a:rPr lang="fi-FI" i="1" dirty="0" err="1" smtClean="0"/>
              <a:t>Actinomycetales</a:t>
            </a:r>
            <a:r>
              <a:rPr lang="fi-FI" i="1" dirty="0"/>
              <a:t> </a:t>
            </a:r>
            <a:r>
              <a:rPr lang="fi-FI" dirty="0" smtClean="0"/>
              <a:t>”sädesienet</a:t>
            </a:r>
            <a:r>
              <a:rPr lang="fi-FI" dirty="0" smtClean="0"/>
              <a:t>”</a:t>
            </a:r>
          </a:p>
          <a:p>
            <a:r>
              <a:rPr lang="fi-FI" dirty="0" smtClean="0"/>
              <a:t>Suku: </a:t>
            </a:r>
            <a:r>
              <a:rPr lang="fi-FI" i="1" dirty="0" err="1" smtClean="0"/>
              <a:t>Mycobacteria</a:t>
            </a:r>
            <a:endParaRPr lang="fi-FI" i="1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Eivät muodosta itiöitä eivätkä </a:t>
            </a:r>
            <a:r>
              <a:rPr lang="fi-FI" dirty="0" smtClean="0"/>
              <a:t>rihmastoa</a:t>
            </a:r>
            <a:endParaRPr lang="fi-FI" dirty="0" smtClean="0"/>
          </a:p>
          <a:p>
            <a:r>
              <a:rPr lang="fi-FI" dirty="0" smtClean="0"/>
              <a:t>Läheistä sukua </a:t>
            </a:r>
            <a:r>
              <a:rPr lang="fi-FI" i="1" dirty="0" err="1" smtClean="0"/>
              <a:t>Streptomyces</a:t>
            </a:r>
            <a:r>
              <a:rPr lang="fi-FI" dirty="0" err="1" smtClean="0"/>
              <a:t>-aktinobakteereille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16832"/>
            <a:ext cx="2743200" cy="2459736"/>
          </a:xfrm>
          <a:prstGeom prst="rect">
            <a:avLst/>
          </a:prstGeom>
          <a:effectLst/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1863835"/>
      </p:ext>
    </p:extLst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Mykobakteerit</a:t>
            </a:r>
            <a:r>
              <a:rPr lang="fi-FI" dirty="0" smtClean="0"/>
              <a:t> kasvavat hitaasti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Kasvatus muutamasta vuorokaudesta kuukausiin.</a:t>
            </a:r>
          </a:p>
          <a:p>
            <a:r>
              <a:rPr lang="fi-FI" dirty="0" smtClean="0"/>
              <a:t>”Nopeakasvuiset” </a:t>
            </a:r>
            <a:r>
              <a:rPr lang="fi-FI" dirty="0" err="1" smtClean="0"/>
              <a:t>mykobakteerit</a:t>
            </a:r>
            <a:r>
              <a:rPr lang="fi-FI" dirty="0" smtClean="0"/>
              <a:t> muodostavat näkyvän pesäkkeen 7 vrk:ssa.</a:t>
            </a:r>
          </a:p>
          <a:p>
            <a:r>
              <a:rPr lang="fi-FI" dirty="0" smtClean="0"/>
              <a:t>”Hidaskasvuiset” </a:t>
            </a:r>
            <a:r>
              <a:rPr lang="fi-FI" dirty="0" err="1" smtClean="0"/>
              <a:t>mykobakteerit</a:t>
            </a:r>
            <a:r>
              <a:rPr lang="fi-FI" dirty="0" smtClean="0"/>
              <a:t> muodostavat näkyvän pesäkkeen yli 7 vrk:ssa. Tarvitaan erityiset eristysmenetelmät.</a:t>
            </a:r>
          </a:p>
          <a:p>
            <a:r>
              <a:rPr lang="fi-FI" dirty="0" smtClean="0"/>
              <a:t>EI saada kattavasti näkyviin tavanomaisissa bakteeri- ja ”sädesienitutkimuksissa</a:t>
            </a:r>
            <a:r>
              <a:rPr lang="fi-FI" dirty="0" smtClean="0"/>
              <a:t>”.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711519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Mykobakteerilajistoa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Ehdottomat taudinaiheuttajat</a:t>
            </a:r>
          </a:p>
          <a:p>
            <a:r>
              <a:rPr lang="fi-FI" i="1" dirty="0" err="1" smtClean="0"/>
              <a:t>Mycobacterium</a:t>
            </a:r>
            <a:r>
              <a:rPr lang="fi-FI" i="1" dirty="0" smtClean="0"/>
              <a:t> </a:t>
            </a:r>
            <a:r>
              <a:rPr lang="fi-FI" i="1" dirty="0" err="1" smtClean="0"/>
              <a:t>tuberculosis</a:t>
            </a:r>
            <a:r>
              <a:rPr lang="fi-FI" dirty="0" smtClean="0"/>
              <a:t>-ryhmä  - tuberkuloosi</a:t>
            </a:r>
          </a:p>
          <a:p>
            <a:r>
              <a:rPr lang="fi-FI" i="1" dirty="0" err="1" smtClean="0"/>
              <a:t>Mycobacterium</a:t>
            </a:r>
            <a:r>
              <a:rPr lang="fi-FI" i="1" dirty="0" smtClean="0"/>
              <a:t> </a:t>
            </a:r>
            <a:r>
              <a:rPr lang="fi-FI" i="1" dirty="0" err="1" smtClean="0"/>
              <a:t>leprae</a:t>
            </a:r>
            <a:r>
              <a:rPr lang="fi-FI" i="1" dirty="0" smtClean="0"/>
              <a:t> </a:t>
            </a:r>
            <a:r>
              <a:rPr lang="fi-FI" dirty="0" smtClean="0"/>
              <a:t>– </a:t>
            </a:r>
            <a:r>
              <a:rPr lang="fi-FI" dirty="0" err="1" smtClean="0"/>
              <a:t>leprae</a:t>
            </a:r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r>
              <a:rPr lang="fi-FI" dirty="0" err="1" smtClean="0"/>
              <a:t>Ympäristömykobakteerit</a:t>
            </a:r>
            <a:endParaRPr lang="fi-FI" dirty="0" smtClean="0"/>
          </a:p>
          <a:p>
            <a:r>
              <a:rPr lang="fi-FI" dirty="0" smtClean="0"/>
              <a:t>Tunnettu 1800-luvun lopulta lähtien</a:t>
            </a:r>
          </a:p>
          <a:p>
            <a:r>
              <a:rPr lang="fi-FI" dirty="0" smtClean="0"/>
              <a:t>Tunnetaan yli 200 lajia</a:t>
            </a:r>
          </a:p>
          <a:p>
            <a:r>
              <a:rPr lang="fi-FI" dirty="0" smtClean="0"/>
              <a:t>Tunnistusmenetelmät kehittyvät, joten uusia lajeja löydetään koko </a:t>
            </a:r>
            <a:r>
              <a:rPr lang="fi-FI" dirty="0" smtClean="0"/>
              <a:t>ajan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6078332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Ympäristömykobakteereista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Opportunisteja </a:t>
            </a:r>
            <a:r>
              <a:rPr lang="fi-FI" dirty="0" err="1" smtClean="0"/>
              <a:t>patogeeneja</a:t>
            </a:r>
            <a:endParaRPr lang="fi-FI" dirty="0" smtClean="0"/>
          </a:p>
          <a:p>
            <a:r>
              <a:rPr lang="fi-FI" dirty="0" smtClean="0"/>
              <a:t>Keuhkot</a:t>
            </a:r>
          </a:p>
          <a:p>
            <a:r>
              <a:rPr lang="fi-FI" dirty="0" err="1" smtClean="0"/>
              <a:t>Imusolmukeet</a:t>
            </a:r>
            <a:r>
              <a:rPr lang="fi-FI" dirty="0" smtClean="0"/>
              <a:t> ja muut pehmytkudokset</a:t>
            </a:r>
          </a:p>
          <a:p>
            <a:r>
              <a:rPr lang="fi-FI" dirty="0" smtClean="0"/>
              <a:t>Yleisinfektio</a:t>
            </a:r>
          </a:p>
          <a:p>
            <a:r>
              <a:rPr lang="fi-FI" dirty="0" smtClean="0"/>
              <a:t>Allerginen </a:t>
            </a:r>
            <a:r>
              <a:rPr lang="fi-FI" dirty="0" err="1" smtClean="0"/>
              <a:t>alveoliitti</a:t>
            </a:r>
            <a:r>
              <a:rPr lang="fi-FI" dirty="0" smtClean="0"/>
              <a:t> 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utoteollisuus</a:t>
            </a:r>
            <a:r>
              <a:rPr lang="fi-FI" dirty="0" smtClean="0"/>
              <a:t>: metallintyöstönesteet</a:t>
            </a:r>
          </a:p>
          <a:p>
            <a:pPr lvl="1"/>
            <a:r>
              <a:rPr lang="fi-FI" dirty="0" err="1"/>
              <a:t>h</a:t>
            </a:r>
            <a:r>
              <a:rPr lang="fi-FI" dirty="0" err="1" smtClean="0"/>
              <a:t>ot</a:t>
            </a:r>
            <a:r>
              <a:rPr lang="fi-FI" dirty="0" smtClean="0"/>
              <a:t> </a:t>
            </a:r>
            <a:r>
              <a:rPr lang="fi-FI" dirty="0" err="1" smtClean="0"/>
              <a:t>tub</a:t>
            </a:r>
            <a:r>
              <a:rPr lang="fi-FI" dirty="0" smtClean="0"/>
              <a:t> </a:t>
            </a:r>
            <a:r>
              <a:rPr lang="fi-FI" dirty="0" smtClean="0"/>
              <a:t>-syndrooma</a:t>
            </a:r>
            <a:endParaRPr lang="fi-FI" dirty="0" smtClean="0"/>
          </a:p>
          <a:p>
            <a:pPr lvl="1"/>
            <a:endParaRPr lang="fi-FI" sz="2000" dirty="0"/>
          </a:p>
          <a:p>
            <a:r>
              <a:rPr lang="fi-FI" dirty="0" smtClean="0"/>
              <a:t>Tartunta </a:t>
            </a:r>
            <a:r>
              <a:rPr lang="fi-FI" dirty="0" err="1" smtClean="0"/>
              <a:t>hengitysteitse</a:t>
            </a:r>
            <a:r>
              <a:rPr lang="fi-FI" dirty="0" smtClean="0"/>
              <a:t>, ruuansulatuskanavan tai ihon haavojen kautta ympäristöstä ei ihmisestä.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197457"/>
      </p:ext>
    </p:extLst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KoHo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Kosteus ja hometalko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KoHo.potx</Template>
  <TotalTime>2441</TotalTime>
  <Words>3441</Words>
  <Application>Microsoft Office PowerPoint</Application>
  <PresentationFormat>Näytössä katseltava diaesitys (4:3)</PresentationFormat>
  <Paragraphs>599</Paragraphs>
  <Slides>54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54</vt:i4>
      </vt:variant>
    </vt:vector>
  </HeadingPairs>
  <TitlesOfParts>
    <vt:vector size="58" baseType="lpstr">
      <vt:lpstr>Arial</vt:lpstr>
      <vt:lpstr>Times New Roman</vt:lpstr>
      <vt:lpstr>Wingdings</vt:lpstr>
      <vt:lpstr>KoHo</vt:lpstr>
      <vt:lpstr>1.11 MUUT SISÄILMAN KANNALTA ERITYISET MIKROBIT</vt:lpstr>
      <vt:lpstr>Saatteeksi opetusmateriaalin käyttöön</vt:lpstr>
      <vt:lpstr>Sisällysluettelo</vt:lpstr>
      <vt:lpstr>Sisältö</vt:lpstr>
      <vt:lpstr>Mykobakteerit</vt:lpstr>
      <vt:lpstr>Mykobakteereista</vt:lpstr>
      <vt:lpstr>Mykobakteerit kasvavat hitaasti</vt:lpstr>
      <vt:lpstr>Mykobakteerilajistoa</vt:lpstr>
      <vt:lpstr>Ympäristömykobakteereista</vt:lpstr>
      <vt:lpstr>Ympäristömykobateereiden esiintyminen</vt:lpstr>
      <vt:lpstr>Mykobakteerit rakennuksissa</vt:lpstr>
      <vt:lpstr>Mykobateerit rakennusmateriaaleissa</vt:lpstr>
      <vt:lpstr>Mykobakteerien viljely</vt:lpstr>
      <vt:lpstr>Mykobakteerien tunnistus</vt:lpstr>
      <vt:lpstr>Mykobakteerien esiintyminen rakennusmateriaaleissa</vt:lpstr>
      <vt:lpstr>Mykobakteerien suhde homeisiin</vt:lpstr>
      <vt:lpstr>Muita havaintoja mykobakteereiden esiintymisestä kosteusvauriorakennuksissa</vt:lpstr>
      <vt:lpstr>Yhteenvetoa</vt:lpstr>
      <vt:lpstr>Legionella bakteerit vesijärjestelmissä</vt:lpstr>
      <vt:lpstr>PowerPoint-esitys</vt:lpstr>
      <vt:lpstr>PowerPoint-esitys</vt:lpstr>
      <vt:lpstr>Legionelloosityypit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Legionellojen esiintyminen </vt:lpstr>
      <vt:lpstr>PowerPoint-esitys</vt:lpstr>
      <vt:lpstr>Lämpötilan merkitys legionelloille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Amebat kosteusvaurioituneissa rakennuksissa</vt:lpstr>
      <vt:lpstr>Miksi ameboja alettiin tutkia?</vt:lpstr>
      <vt:lpstr>Mitä amebat ovat?</vt:lpstr>
      <vt:lpstr>Amebat ja bakteerit vuorovaikutuksessa –  myös rakennuksissa? 1/2</vt:lpstr>
      <vt:lpstr>Amebat ja bakteerit vuorovaikutuksessa – myös rakennuksissa? 2/2</vt:lpstr>
      <vt:lpstr>Amebojen viljely</vt:lpstr>
      <vt:lpstr>Mitä nykyisen tiedon perusteella voidaan sanoa rakennusten ameboista?</vt:lpstr>
      <vt:lpstr>Mitä tehdä, jos löydät kosteusvauriokohteesta ameboja?</vt:lpstr>
    </vt:vector>
  </TitlesOfParts>
  <Manager>Ympäristöministeriö</Manager>
  <Company>aidema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Aija Kaijärvi</dc:creator>
  <cp:lastModifiedBy>Pellinen Noora</cp:lastModifiedBy>
  <cp:revision>76</cp:revision>
  <cp:lastPrinted>2011-02-08T13:57:01Z</cp:lastPrinted>
  <dcterms:created xsi:type="dcterms:W3CDTF">2012-09-14T08:23:56Z</dcterms:created>
  <dcterms:modified xsi:type="dcterms:W3CDTF">2016-06-16T05:37:51Z</dcterms:modified>
</cp:coreProperties>
</file>