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15" r:id="rId3"/>
    <p:sldId id="316" r:id="rId4"/>
    <p:sldId id="277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13" r:id="rId33"/>
    <p:sldId id="309" r:id="rId34"/>
    <p:sldId id="310" r:id="rId35"/>
    <p:sldId id="311" r:id="rId36"/>
    <p:sldId id="314" r:id="rId3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>
          <p15:clr>
            <a:srgbClr val="A4A3A4"/>
          </p15:clr>
        </p15:guide>
        <p15:guide id="2" orient="horz" pos="3793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890">
          <p15:clr>
            <a:srgbClr val="A4A3A4"/>
          </p15:clr>
        </p15:guide>
        <p15:guide id="5" orient="horz" pos="210">
          <p15:clr>
            <a:srgbClr val="A4A3A4"/>
          </p15:clr>
        </p15:guide>
        <p15:guide id="6" orient="horz" pos="1842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pos="3243">
          <p15:clr>
            <a:srgbClr val="A4A3A4"/>
          </p15:clr>
        </p15:guide>
        <p15:guide id="9" pos="5239">
          <p15:clr>
            <a:srgbClr val="A4A3A4"/>
          </p15:clr>
        </p15:guide>
        <p15:guide id="10" pos="521">
          <p15:clr>
            <a:srgbClr val="A4A3A4"/>
          </p15:clr>
        </p15:guide>
        <p15:guide id="11" pos="5556">
          <p15:clr>
            <a:srgbClr val="A4A3A4"/>
          </p15:clr>
        </p15:guide>
        <p15:guide id="12" pos="2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C44"/>
    <a:srgbClr val="00B2A9"/>
    <a:srgbClr val="95B3D7"/>
    <a:srgbClr val="446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3" autoAdjust="0"/>
    <p:restoredTop sz="94660"/>
  </p:normalViewPr>
  <p:slideViewPr>
    <p:cSldViewPr showGuides="1">
      <p:cViewPr varScale="1">
        <p:scale>
          <a:sx n="81" d="100"/>
          <a:sy n="81" d="100"/>
        </p:scale>
        <p:origin x="1176" y="53"/>
      </p:cViewPr>
      <p:guideLst>
        <p:guide orient="horz" pos="2478"/>
        <p:guide orient="horz" pos="3793"/>
        <p:guide orient="horz" pos="1026"/>
        <p:guide orient="horz" pos="890"/>
        <p:guide orient="horz" pos="210"/>
        <p:guide orient="horz" pos="1842"/>
        <p:guide orient="horz" pos="2840"/>
        <p:guide pos="3243"/>
        <p:guide pos="5239"/>
        <p:guide pos="521"/>
        <p:guide pos="5556"/>
        <p:guide pos="24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8EB6F-D7BD-410C-AB1F-00269204D9C8}" type="datetimeFigureOut">
              <a:rPr lang="fi-FI" sz="800" smtClean="0">
                <a:latin typeface="Arial" pitchFamily="34" charset="0"/>
                <a:cs typeface="Arial" pitchFamily="34" charset="0"/>
              </a:rPr>
              <a:pPr/>
              <a:t>15.6.2016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9D03-198C-4FB6-BC3D-FF132E164A92}" type="slidenum">
              <a:rPr lang="fi-FI" sz="8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fi-FI" sz="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18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734323DC-88BF-4AB1-9A78-B974D90A807B}" type="datetimeFigureOut">
              <a:rPr lang="fi-FI" smtClean="0"/>
              <a:pPr/>
              <a:t>15.6.2016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fld id="{BB9F18BF-E348-4EEC-9C4C-E41F855D7E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9690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6213" indent="-176213" algn="l" defTabSz="914400" rtl="0" eaLnBrk="1" latinLnBrk="0" hangingPunct="1">
      <a:buFont typeface="Arial" pitchFamily="34" charset="0"/>
      <a:buChar char="•"/>
      <a:defRPr sz="1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363538" indent="-187325" algn="l" defTabSz="914400" rtl="0" eaLnBrk="1" latinLnBrk="0" hangingPunct="1"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539750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715963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92175" indent="-176213" algn="l" defTabSz="914400" rtl="0" eaLnBrk="1" latinLnBrk="0" hangingPunct="1"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95E662-F4E9-41E6-99E4-B7981829E927}" type="slidenum">
              <a:rPr lang="fi-FI" altLang="fi-FI" sz="900"/>
              <a:pPr eaLnBrk="1" hangingPunct="1">
                <a:spcBef>
                  <a:spcPct val="0"/>
                </a:spcBef>
              </a:pPr>
              <a:t>7</a:t>
            </a:fld>
            <a:endParaRPr lang="fi-FI" altLang="fi-FI" sz="90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790575"/>
            <a:ext cx="5054600" cy="379095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897438"/>
            <a:ext cx="5172075" cy="458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noProof="1" smtClean="0">
                <a:latin typeface="Arial" panose="020B0604020202020204" pitchFamily="34" charset="0"/>
              </a:rPr>
              <a:t>Bal ja Larsson, J. Chrom. A 738 (2000) 57-65.</a:t>
            </a:r>
          </a:p>
        </p:txBody>
      </p:sp>
    </p:spTree>
    <p:extLst>
      <p:ext uri="{BB962C8B-B14F-4D97-AF65-F5344CB8AC3E}">
        <p14:creationId xmlns:p14="http://schemas.microsoft.com/office/powerpoint/2010/main" val="165235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553B48-016A-4164-B777-3CD0C88DCE1D}" type="slidenum">
              <a:rPr lang="fi-FI" altLang="fi-FI" sz="900"/>
              <a:pPr eaLnBrk="1" hangingPunct="1">
                <a:spcBef>
                  <a:spcPct val="0"/>
                </a:spcBef>
              </a:pPr>
              <a:t>9</a:t>
            </a:fld>
            <a:endParaRPr lang="fi-FI" altLang="fi-FI" sz="90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790575"/>
            <a:ext cx="5054600" cy="379095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897438"/>
            <a:ext cx="5172075" cy="458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noProof="1" smtClean="0">
                <a:latin typeface="Arial" panose="020B0604020202020204" pitchFamily="34" charset="0"/>
              </a:rPr>
              <a:t>BSTFA = N,O-bis(trimetyylisilyyli)trifluoriasetamidi</a:t>
            </a:r>
          </a:p>
        </p:txBody>
      </p:sp>
    </p:spTree>
    <p:extLst>
      <p:ext uri="{BB962C8B-B14F-4D97-AF65-F5344CB8AC3E}">
        <p14:creationId xmlns:p14="http://schemas.microsoft.com/office/powerpoint/2010/main" val="22571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CA1C1E-A979-47B3-8B2F-B310663DA4E1}" type="slidenum">
              <a:rPr lang="fi-FI" altLang="fi-FI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13</a:t>
            </a:fld>
            <a:endParaRPr lang="fi-FI" altLang="fi-FI" sz="900">
              <a:solidFill>
                <a:srgbClr val="000000"/>
              </a:solidFill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90575"/>
            <a:ext cx="5051425" cy="3789363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897438"/>
            <a:ext cx="5172075" cy="458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noProof="1" smtClean="0">
                <a:latin typeface="Arial" panose="020B0604020202020204" pitchFamily="34" charset="0"/>
              </a:rPr>
              <a:t>BSTFA = N,O-bis(trimetyylisilyyli)trifluoriasetamidi</a:t>
            </a:r>
          </a:p>
        </p:txBody>
      </p:sp>
    </p:spTree>
    <p:extLst>
      <p:ext uri="{BB962C8B-B14F-4D97-AF65-F5344CB8AC3E}">
        <p14:creationId xmlns:p14="http://schemas.microsoft.com/office/powerpoint/2010/main" val="2051289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93B3F-7761-4BA7-A433-8B1DEA1DAEDD}" type="slidenum">
              <a:rPr lang="fi-FI" altLang="fi-FI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14</a:t>
            </a:fld>
            <a:endParaRPr lang="fi-FI" altLang="fi-FI" sz="900">
              <a:solidFill>
                <a:srgbClr val="000000"/>
              </a:solidFill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0" y="790575"/>
            <a:ext cx="5051425" cy="3789363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897438"/>
            <a:ext cx="5172075" cy="458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Yhteistyö Kuopion yliopiston kanssa</a:t>
            </a:r>
          </a:p>
        </p:txBody>
      </p:sp>
    </p:spTree>
    <p:extLst>
      <p:ext uri="{BB962C8B-B14F-4D97-AF65-F5344CB8AC3E}">
        <p14:creationId xmlns:p14="http://schemas.microsoft.com/office/powerpoint/2010/main" val="1986028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F0CE72D-0AF7-4273-97C3-002294CC463F}" type="slidenum">
              <a:rPr lang="fi-FI" altLang="fi-FI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15</a:t>
            </a:fld>
            <a:endParaRPr lang="fi-FI" altLang="fi-FI" sz="900">
              <a:solidFill>
                <a:srgbClr val="000000"/>
              </a:solidFill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8100" cy="3838575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2513"/>
            <a:ext cx="5680075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fungal cell membrane: phospholipid bilayer, including complex lipid particles (sterols) = ergosterol infngal cell membranes (unique to fungi)</a:t>
            </a:r>
          </a:p>
          <a:p>
            <a:pPr eaLnBrk="1" hangingPunct="1"/>
            <a:r>
              <a:rPr lang="fi-FI" altLang="fi-FI" smtClean="0">
                <a:latin typeface="Arial" panose="020B0604020202020204" pitchFamily="34" charset="0"/>
              </a:rPr>
              <a:t>fungal cell wall: complex network of polycarbohydrates and proteins (composition varies depending pn the fungal species)</a:t>
            </a:r>
          </a:p>
        </p:txBody>
      </p:sp>
    </p:spTree>
    <p:extLst>
      <p:ext uri="{BB962C8B-B14F-4D97-AF65-F5344CB8AC3E}">
        <p14:creationId xmlns:p14="http://schemas.microsoft.com/office/powerpoint/2010/main" val="2995592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411536" y="6197024"/>
            <a:ext cx="1462880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Kuva 6" descr="Hometalkoot_SLOGAN_L#18DB0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44967" cy="1872208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CB24-CD17-F440-9AC8-79AABF1F21B1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8D61E-1885-1B48-BD2E-9FFDE50A68FD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7" y="333375"/>
            <a:ext cx="7489825" cy="1079500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7087" y="1628775"/>
            <a:ext cx="7489825" cy="2157415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FB71-785F-1947-91C3-BCBE04A7C6AB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27088" y="3933825"/>
            <a:ext cx="7489825" cy="2087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75C3-F04D-AD47-A083-10DA74AF1494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Swed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9E3A8F58-AC65-F64D-BB47-F45EFF49CF2D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hometalkoot_su+ru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66483" y="571480"/>
            <a:ext cx="3343967" cy="1316739"/>
          </a:xfrm>
          <a:prstGeom prst="rect">
            <a:avLst/>
          </a:prstGeom>
        </p:spPr>
      </p:pic>
      <p:pic>
        <p:nvPicPr>
          <p:cNvPr id="16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18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19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0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1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2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3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4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Englis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Picture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41966" y="554854"/>
            <a:ext cx="3369707" cy="1285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088" y="2924174"/>
            <a:ext cx="7489825" cy="1584325"/>
          </a:xfrm>
        </p:spPr>
        <p:txBody>
          <a:bodyPr anchor="ctr"/>
          <a:lstStyle>
            <a:lvl1pPr algn="ctr">
              <a:defRPr b="0" cap="all" baseline="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088" y="4714884"/>
            <a:ext cx="7489825" cy="64294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5288" y="6492899"/>
            <a:ext cx="802500" cy="365125"/>
          </a:xfrm>
        </p:spPr>
        <p:txBody>
          <a:bodyPr/>
          <a:lstStyle/>
          <a:p>
            <a:fld id="{4A1F5728-9D36-6D4A-A267-BD2AEE4D246A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01273" y="6492899"/>
            <a:ext cx="1799091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6912" y="6492899"/>
            <a:ext cx="503237" cy="365125"/>
          </a:xfrm>
        </p:spPr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Picture 72" descr="ministeriö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6197024"/>
            <a:ext cx="1571636" cy="37524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 userDrawn="1"/>
        </p:nvSpPr>
        <p:spPr>
          <a:xfrm>
            <a:off x="0" y="2143116"/>
            <a:ext cx="9144000" cy="214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9" name="Picture 3" descr="Z:\YMP (Ympäristöministeriö)\ymp014\man4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957" y="928670"/>
            <a:ext cx="1238933" cy="1285884"/>
          </a:xfrm>
          <a:prstGeom prst="rect">
            <a:avLst/>
          </a:prstGeom>
          <a:noFill/>
        </p:spPr>
      </p:pic>
      <p:pic>
        <p:nvPicPr>
          <p:cNvPr id="20" name="Picture 4" descr="Z:\YMP (Ympäristöministeriö)\ymp014\man5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4127" y="919572"/>
            <a:ext cx="874667" cy="1294981"/>
          </a:xfrm>
          <a:prstGeom prst="rect">
            <a:avLst/>
          </a:prstGeom>
          <a:noFill/>
        </p:spPr>
      </p:pic>
      <p:pic>
        <p:nvPicPr>
          <p:cNvPr id="21" name="Picture 6" descr="Z:\YMP (Ympäristöministeriö)\ymp014\man1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23467" y="868380"/>
            <a:ext cx="517989" cy="1308603"/>
          </a:xfrm>
          <a:prstGeom prst="rect">
            <a:avLst/>
          </a:prstGeom>
          <a:noFill/>
        </p:spPr>
      </p:pic>
      <p:pic>
        <p:nvPicPr>
          <p:cNvPr id="22" name="Picture 7" descr="Z:\YMP (Ympäristöministeriö)\ymp014\man2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8524" y="885367"/>
            <a:ext cx="499814" cy="1320720"/>
          </a:xfrm>
          <a:prstGeom prst="rect">
            <a:avLst/>
          </a:prstGeom>
          <a:noFill/>
        </p:spPr>
      </p:pic>
      <p:pic>
        <p:nvPicPr>
          <p:cNvPr id="23" name="Picture 8" descr="Z:\YMP (Ympäristöministeriö)\ymp014\man3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2820" y="890258"/>
            <a:ext cx="901180" cy="1290428"/>
          </a:xfrm>
          <a:prstGeom prst="rect">
            <a:avLst/>
          </a:prstGeom>
          <a:noFill/>
        </p:spPr>
      </p:pic>
      <p:pic>
        <p:nvPicPr>
          <p:cNvPr id="24" name="Picture 2" descr="Z:\YMP (Ympäristöministeriö)\ymp014\hahmot\hahmot\ruutuka¦êytto¦êo¦ên\arkkitehti_musta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1150" y="928670"/>
            <a:ext cx="337496" cy="1302818"/>
          </a:xfrm>
          <a:prstGeom prst="rect">
            <a:avLst/>
          </a:prstGeom>
          <a:noFill/>
        </p:spPr>
      </p:pic>
      <p:pic>
        <p:nvPicPr>
          <p:cNvPr id="25" name="Picture 3" descr="Z:\YMP (Ympäristöministeriö)\ymp014\hahmot\hahmot\ruutuka¦êytto¦êo¦ên\rakennusmies_musta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072" y="781436"/>
            <a:ext cx="852606" cy="1393434"/>
          </a:xfrm>
          <a:prstGeom prst="rect">
            <a:avLst/>
          </a:prstGeom>
          <a:noFill/>
        </p:spPr>
      </p:pic>
      <p:pic>
        <p:nvPicPr>
          <p:cNvPr id="26" name="Picture 7" descr="Z:\YMP (Ympäristöministeriö)\ymp014\hahmot\hahmot\ruutuka¦êytto¦êo¦ên\siivooja_musta.pn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2525" y="989884"/>
            <a:ext cx="679211" cy="12715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5"/>
            <a:ext cx="3668712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3668713" cy="43926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DECC-B7D1-B34A-90EF-3EAF00384A26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628774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05099-46BA-3445-A8F6-220EC57BD2CF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64343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1" y="1628775"/>
            <a:ext cx="3668712" cy="43926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7531-9678-0244-9B08-4B365058F5BE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27088" y="1628775"/>
            <a:ext cx="3673475" cy="439261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628775"/>
            <a:ext cx="367442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088" y="2285993"/>
            <a:ext cx="3670300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8775"/>
            <a:ext cx="36718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85993"/>
            <a:ext cx="3671888" cy="373539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DCE5-5943-AE44-8F98-D0649298D934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6FE4-F1BC-C849-8968-BB3D33C482BE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46692-9764-4796-AF2E-897E79EBAFA7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088" y="333376"/>
            <a:ext cx="7489824" cy="1079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088" y="1628775"/>
            <a:ext cx="7489825" cy="4392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288" y="6198834"/>
            <a:ext cx="8025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C0AAFAF-49FA-4A4F-90CE-1FCFF8A1CBDC}" type="datetime1">
              <a:rPr lang="fi-FI" smtClean="0"/>
              <a:pPr/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1273" y="6198834"/>
            <a:ext cx="179909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912" y="6198834"/>
            <a:ext cx="5032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1">
                <a:solidFill>
                  <a:schemeClr val="accent2"/>
                </a:solidFill>
              </a:defRPr>
            </a:lvl1pPr>
          </a:lstStyle>
          <a:p>
            <a:fld id="{49246692-9764-4796-AF2E-897E79EBAFA7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Picture 9" descr="hometalkoot_su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859352" y="6172703"/>
            <a:ext cx="1246898" cy="3281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8" r:id="rId6"/>
    <p:sldLayoutId id="2147483659" r:id="rId7"/>
    <p:sldLayoutId id="2147483653" r:id="rId8"/>
    <p:sldLayoutId id="2147483654" r:id="rId9"/>
    <p:sldLayoutId id="2147483660" r:id="rId10"/>
    <p:sldLayoutId id="2147483655" r:id="rId11"/>
    <p:sldLayoutId id="2147483657" r:id="rId12"/>
  </p:sldLayoutIdLst>
  <p:transition spd="med">
    <p:wip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ne.hyvarinen@thl.fi" TargetMode="External"/><Relationship Id="rId2" Type="http://schemas.openxmlformats.org/officeDocument/2006/relationships/hyperlink" Target="mailto:marjut.reiman@ttl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annu.viitanen@luukku.com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1.10.4 MUUT MIKROBIEN RAKENNEKOMPONENTIT,</a:t>
            </a:r>
            <a:br>
              <a:rPr lang="fi-FI" dirty="0" smtClean="0"/>
            </a:br>
            <a:r>
              <a:rPr lang="fi-FI" dirty="0" err="1" smtClean="0"/>
              <a:t>Mycometer</a:t>
            </a:r>
            <a:r>
              <a:rPr lang="fi-FI" dirty="0" smtClean="0"/>
              <a:t>-menetelmä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2 h</a:t>
            </a:r>
          </a:p>
          <a:p>
            <a:r>
              <a:rPr lang="fi-FI" dirty="0" smtClean="0"/>
              <a:t>3+33 diaa</a:t>
            </a:r>
          </a:p>
        </p:txBody>
      </p:sp>
    </p:spTree>
    <p:extLst>
      <p:ext uri="{BB962C8B-B14F-4D97-AF65-F5344CB8AC3E}">
        <p14:creationId xmlns:p14="http://schemas.microsoft.com/office/powerpoint/2010/main" val="39455917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CEF37709-C172-4E43-BC64-E2B1CDBFB7C3}" type="datetime1">
              <a:rPr lang="fi-FI" altLang="fi-FI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1E89E5F-BC2E-422F-9968-DECC69548F02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graphicFrame>
        <p:nvGraphicFramePr>
          <p:cNvPr id="9728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391495"/>
              </p:ext>
            </p:extLst>
          </p:nvPr>
        </p:nvGraphicFramePr>
        <p:xfrm>
          <a:off x="223043" y="703363"/>
          <a:ext cx="8345488" cy="584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Graph" r:id="rId3" imgW="4135526" imgH="2895600" progId="Origin50.Graph">
                  <p:embed/>
                </p:oleObj>
              </mc:Choice>
              <mc:Fallback>
                <p:oleObj name="Graph" r:id="rId3" imgW="4135526" imgH="2895600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043" y="703363"/>
                        <a:ext cx="8345488" cy="5842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4"/>
          <p:cNvSpPr>
            <a:spLocks noChangeArrowheads="1"/>
          </p:cNvSpPr>
          <p:nvPr/>
        </p:nvSpPr>
        <p:spPr bwMode="auto">
          <a:xfrm>
            <a:off x="1403350" y="5300663"/>
            <a:ext cx="5708650" cy="215900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400" dirty="0">
                <a:latin typeface="Arial Narrow" panose="020B0606020202030204" pitchFamily="34" charset="0"/>
              </a:rPr>
              <a:t>EM      MT       KV0      KV1     </a:t>
            </a:r>
            <a:r>
              <a:rPr lang="fi-FI" altLang="fi-FI" sz="1400" dirty="0" smtClean="0">
                <a:latin typeface="Arial Narrow" panose="020B0606020202030204" pitchFamily="34" charset="0"/>
              </a:rPr>
              <a:t>  KV2       KV0      KV1      KV2      KV0       KV1      </a:t>
            </a:r>
            <a:r>
              <a:rPr lang="fi-FI" altLang="fi-FI" sz="1400" dirty="0">
                <a:latin typeface="Arial Narrow" panose="020B0606020202030204" pitchFamily="34" charset="0"/>
              </a:rPr>
              <a:t>KV2</a:t>
            </a:r>
            <a:endParaRPr lang="en-US" altLang="fi-FI" sz="1400" dirty="0">
              <a:latin typeface="Arial Narrow" panose="020B0606020202030204" pitchFamily="34" charset="0"/>
            </a:endParaRPr>
          </a:p>
        </p:txBody>
      </p:sp>
      <p:sp>
        <p:nvSpPr>
          <p:cNvPr id="9728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7" y="2162"/>
            <a:ext cx="7772400" cy="1143001"/>
          </a:xfrm>
        </p:spPr>
        <p:txBody>
          <a:bodyPr>
            <a:noAutofit/>
          </a:bodyPr>
          <a:lstStyle/>
          <a:p>
            <a:pPr eaLnBrk="1" hangingPunct="1"/>
            <a:r>
              <a:rPr lang="fi-FI" altLang="fi-FI" sz="2400" dirty="0" smtClean="0"/>
              <a:t>Esimerkki pitoisuuksiin vaikuttavista tekijöistä:</a:t>
            </a:r>
            <a:r>
              <a:rPr lang="fi-FI" altLang="fi-FI" sz="2000" dirty="0" smtClean="0"/>
              <a:t/>
            </a:r>
            <a:br>
              <a:rPr lang="fi-FI" altLang="fi-FI" sz="2000" dirty="0" smtClean="0"/>
            </a:br>
            <a:r>
              <a:rPr lang="fi-FI" altLang="fi-FI" sz="2000" dirty="0" smtClean="0"/>
              <a:t>kosteusvaurioiden ja maatilan </a:t>
            </a:r>
            <a:r>
              <a:rPr lang="fi-FI" altLang="fi-FI" sz="2000" dirty="0" err="1" smtClean="0"/>
              <a:t>vamuramiinihappopitoisuuksiin</a:t>
            </a:r>
            <a:endParaRPr lang="en-US" altLang="fi-FI" sz="2000" dirty="0" smtClean="0"/>
          </a:p>
        </p:txBody>
      </p:sp>
    </p:spTree>
    <p:extLst>
      <p:ext uri="{BB962C8B-B14F-4D97-AF65-F5344CB8AC3E}">
        <p14:creationId xmlns:p14="http://schemas.microsoft.com/office/powerpoint/2010/main" val="39703498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28748" y="945990"/>
            <a:ext cx="4032250" cy="1020762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000" dirty="0" smtClean="0"/>
              <a:t>Bakteerien kemialliset markkerit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sz="half" idx="1"/>
          </p:nvPr>
        </p:nvSpPr>
        <p:spPr>
          <a:xfrm>
            <a:off x="928748" y="2073085"/>
            <a:ext cx="4032250" cy="4176712"/>
          </a:xfrm>
        </p:spPr>
        <p:txBody>
          <a:bodyPr/>
          <a:lstStyle/>
          <a:p>
            <a:pPr eaLnBrk="1" hangingPunct="1"/>
            <a:r>
              <a:rPr lang="fi-FI" altLang="fi-FI" sz="1600" dirty="0" err="1" smtClean="0"/>
              <a:t>Muramiinihappo</a:t>
            </a:r>
            <a:endParaRPr lang="fi-FI" altLang="fi-FI" sz="1600" dirty="0" smtClean="0"/>
          </a:p>
          <a:p>
            <a:pPr eaLnBrk="1" hangingPunct="1"/>
            <a:r>
              <a:rPr lang="fi-FI" altLang="fi-FI" sz="1600" dirty="0" smtClean="0"/>
              <a:t>3-hydroksirasvahapot </a:t>
            </a:r>
            <a:br>
              <a:rPr lang="fi-FI" altLang="fi-FI" sz="1600" dirty="0" smtClean="0"/>
            </a:br>
            <a:r>
              <a:rPr lang="fi-FI" altLang="fi-FI" sz="1600" dirty="0" smtClean="0"/>
              <a:t>(3-OHFA), LPS</a:t>
            </a:r>
          </a:p>
          <a:p>
            <a:pPr eaLnBrk="1" hangingPunct="1"/>
            <a:r>
              <a:rPr lang="fi-FI" altLang="fi-FI" sz="1600" dirty="0" err="1" smtClean="0"/>
              <a:t>Endotoksiini</a:t>
            </a:r>
            <a:endParaRPr lang="fi-FI" altLang="fi-FI" sz="1600" dirty="0" smtClean="0"/>
          </a:p>
          <a:p>
            <a:pPr eaLnBrk="1" hangingPunct="1"/>
            <a:endParaRPr lang="fi-FI" altLang="fi-FI" dirty="0" smtClean="0"/>
          </a:p>
          <a:p>
            <a:pPr eaLnBrk="1" hangingPunct="1"/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  <p:sp>
        <p:nvSpPr>
          <p:cNvPr id="115716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2D6458E-18AB-49D9-B195-16C8EB1DD8E1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15717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5CA9EDA-74C5-41F6-B934-10A63E2494DF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98310" name="Content Placeholder 2"/>
          <p:cNvSpPr>
            <a:spLocks noGrp="1"/>
          </p:cNvSpPr>
          <p:nvPr>
            <p:ph sz="half" idx="2"/>
          </p:nvPr>
        </p:nvSpPr>
        <p:spPr>
          <a:xfrm>
            <a:off x="4534693" y="2032580"/>
            <a:ext cx="4033838" cy="4030663"/>
          </a:xfrm>
        </p:spPr>
        <p:txBody>
          <a:bodyPr/>
          <a:lstStyle/>
          <a:p>
            <a:pPr eaLnBrk="1" hangingPunct="1"/>
            <a:r>
              <a:rPr lang="fi-FI" altLang="fi-FI" sz="1600" dirty="0" err="1" smtClean="0"/>
              <a:t>Ergosteroli</a:t>
            </a:r>
            <a:endParaRPr lang="fi-FI" altLang="fi-FI" sz="1600" dirty="0" smtClean="0"/>
          </a:p>
          <a:p>
            <a:pPr eaLnBrk="1" hangingPunct="1"/>
            <a:r>
              <a:rPr lang="fi-FI" altLang="fi-FI" sz="1600" dirty="0" err="1" smtClean="0"/>
              <a:t>Glukaani</a:t>
            </a:r>
            <a:r>
              <a:rPr lang="fi-FI" altLang="fi-FI" sz="1600" dirty="0" smtClean="0"/>
              <a:t> (</a:t>
            </a:r>
            <a:r>
              <a:rPr lang="el-GR" altLang="fi-FI" sz="1600" dirty="0" smtClean="0"/>
              <a:t>β</a:t>
            </a:r>
            <a:r>
              <a:rPr lang="fi-FI" altLang="fi-FI" sz="1600" dirty="0" smtClean="0"/>
              <a:t> 1</a:t>
            </a:r>
            <a:r>
              <a:rPr lang="fi-FI" altLang="fi-FI" sz="1600" dirty="0" smtClean="0">
                <a:sym typeface="Wingdings" panose="05000000000000000000" pitchFamily="2" charset="2"/>
              </a:rPr>
              <a:t></a:t>
            </a:r>
            <a:r>
              <a:rPr lang="fi-FI" altLang="fi-FI" sz="1600" dirty="0" smtClean="0"/>
              <a:t>3 </a:t>
            </a:r>
            <a:r>
              <a:rPr lang="fi-FI" altLang="fi-FI" sz="1600" dirty="0" err="1" smtClean="0"/>
              <a:t>glucan</a:t>
            </a:r>
            <a:r>
              <a:rPr lang="fi-FI" altLang="fi-FI" sz="1600" dirty="0" smtClean="0"/>
              <a:t>)</a:t>
            </a:r>
          </a:p>
          <a:p>
            <a:pPr eaLnBrk="1" hangingPunct="1"/>
            <a:r>
              <a:rPr lang="fi-FI" altLang="fi-FI" sz="1600" dirty="0" err="1" smtClean="0"/>
              <a:t>Extracellular</a:t>
            </a:r>
            <a:r>
              <a:rPr lang="fi-FI" altLang="fi-FI" sz="1600" dirty="0" smtClean="0"/>
              <a:t> </a:t>
            </a:r>
            <a:r>
              <a:rPr lang="fi-FI" altLang="fi-FI" sz="1600" dirty="0" err="1" smtClean="0"/>
              <a:t>polysaccharide</a:t>
            </a:r>
            <a:r>
              <a:rPr lang="fi-FI" altLang="fi-FI" sz="1600" dirty="0" smtClean="0"/>
              <a:t> (EPS)</a:t>
            </a:r>
          </a:p>
          <a:p>
            <a:pPr eaLnBrk="1" hangingPunct="1"/>
            <a:endParaRPr lang="fi-FI" altLang="fi-FI" dirty="0" smtClean="0"/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4709279" y="1285370"/>
            <a:ext cx="360255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2000" b="1" dirty="0">
                <a:solidFill>
                  <a:schemeClr val="accent1"/>
                </a:solidFill>
              </a:rPr>
              <a:t>Sienten </a:t>
            </a:r>
            <a:r>
              <a:rPr lang="fi-FI" altLang="fi-FI" sz="2000" b="1" dirty="0" smtClean="0">
                <a:solidFill>
                  <a:schemeClr val="accent1"/>
                </a:solidFill>
              </a:rPr>
              <a:t>kemialliset markkerit</a:t>
            </a:r>
            <a:endParaRPr lang="fi-FI" altLang="fi-FI" sz="2000" b="1" dirty="0">
              <a:solidFill>
                <a:schemeClr val="accent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83968" y="764704"/>
            <a:ext cx="3934562" cy="30243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3301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altLang="fi-FI" dirty="0" err="1" smtClean="0"/>
              <a:t>Ergosteroli</a:t>
            </a:r>
            <a:r>
              <a:rPr lang="fi-FI" altLang="fi-FI" dirty="0" smtClean="0"/>
              <a:t> </a:t>
            </a:r>
            <a:endParaRPr lang="en-GB" altLang="fi-FI" dirty="0" smtClean="0"/>
          </a:p>
        </p:txBody>
      </p:sp>
      <p:sp>
        <p:nvSpPr>
          <p:cNvPr id="9933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Yleinen sienten membraanien </a:t>
            </a:r>
            <a:r>
              <a:rPr lang="fi-FI" altLang="fi-FI" dirty="0" err="1" smtClean="0"/>
              <a:t>steroli</a:t>
            </a:r>
            <a:endParaRPr lang="fi-FI" altLang="fi-FI" dirty="0" smtClean="0"/>
          </a:p>
          <a:p>
            <a:pPr eaLnBrk="1" hangingPunct="1"/>
            <a:r>
              <a:rPr lang="fi-FI" altLang="fi-FI" dirty="0"/>
              <a:t>K</a:t>
            </a:r>
            <a:r>
              <a:rPr lang="fi-FI" altLang="fi-FI" dirty="0" smtClean="0"/>
              <a:t>äytetään kuvaamaan sienten biomassaa</a:t>
            </a:r>
          </a:p>
          <a:p>
            <a:pPr eaLnBrk="1" hangingPunct="1"/>
            <a:r>
              <a:rPr lang="fi-FI" altLang="fi-FI" dirty="0"/>
              <a:t>M</a:t>
            </a:r>
            <a:r>
              <a:rPr lang="fi-FI" altLang="fi-FI" dirty="0" smtClean="0"/>
              <a:t>äärä vaihtelee lajista, kasvuvaiheesta ja -olosuhteista riippuen</a:t>
            </a:r>
          </a:p>
          <a:p>
            <a:pPr eaLnBrk="1" hangingPunct="1">
              <a:buFontTx/>
              <a:buNone/>
            </a:pPr>
            <a:endParaRPr lang="fi-FI" altLang="fi-FI" dirty="0" smtClean="0"/>
          </a:p>
          <a:p>
            <a:pPr lvl="1" eaLnBrk="1" hangingPunct="1"/>
            <a:endParaRPr lang="en-GB" altLang="fi-FI" dirty="0" smtClean="0"/>
          </a:p>
        </p:txBody>
      </p:sp>
      <p:sp>
        <p:nvSpPr>
          <p:cNvPr id="11673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78B1B1C5-80EB-4DB8-8A07-F925C70C3067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64A849D-D42B-4316-84FE-D2A695209B9B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pic>
        <p:nvPicPr>
          <p:cNvPr id="99334" name="Picture 4" descr="aspergillus_fumig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88" y="3325780"/>
            <a:ext cx="229235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5" descr="Ergoste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684" y="800197"/>
            <a:ext cx="2787915" cy="14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6" name="Picture 4" descr="ergoster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097" y="3081876"/>
            <a:ext cx="4424109" cy="220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2318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1" y="19500"/>
            <a:ext cx="7489824" cy="1079500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noProof="1" smtClean="0">
                <a:latin typeface="+mn-lt"/>
              </a:rPr>
              <a:t>Ergosterolin analysoiminen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759613" y="2015860"/>
            <a:ext cx="7489825" cy="439261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altLang="fi-FI" sz="1800" noProof="1">
                <a:solidFill>
                  <a:srgbClr val="000000"/>
                </a:solidFill>
                <a:latin typeface="Arial Unicode MS" pitchFamily="34" charset="-128"/>
              </a:rPr>
              <a:t>Suurempien makromolekyylien vapauttaminen saippuoinnilla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solidFill>
                  <a:srgbClr val="000000"/>
                </a:solidFill>
                <a:latin typeface="Arial Unicode MS" pitchFamily="34" charset="-128"/>
              </a:rPr>
              <a:t>Uutto heksaanilla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solidFill>
                  <a:srgbClr val="000000"/>
                </a:solidFill>
                <a:latin typeface="Arial Unicode MS" pitchFamily="34" charset="-128"/>
              </a:rPr>
              <a:t>SPE-puhdistus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solidFill>
                  <a:srgbClr val="000000"/>
                </a:solidFill>
                <a:latin typeface="Arial Unicode MS" pitchFamily="34" charset="-128"/>
              </a:rPr>
              <a:t>Derivatisointi </a:t>
            </a:r>
            <a:r>
              <a:rPr lang="fi-FI" altLang="fi-FI" sz="1800" noProof="1" smtClean="0">
                <a:solidFill>
                  <a:srgbClr val="000000"/>
                </a:solidFill>
                <a:latin typeface="Arial Unicode MS" pitchFamily="34" charset="-128"/>
              </a:rPr>
              <a:t>BSTFA:lla</a:t>
            </a:r>
          </a:p>
          <a:p>
            <a:pPr>
              <a:spcBef>
                <a:spcPct val="0"/>
              </a:spcBef>
            </a:pPr>
            <a:endParaRPr lang="fi-FI" altLang="fi-FI" sz="1800" noProof="1">
              <a:solidFill>
                <a:srgbClr val="000000"/>
              </a:solidFill>
              <a:latin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fi-FI" altLang="fi-FI" noProof="1">
                <a:solidFill>
                  <a:srgbClr val="000000"/>
                </a:solidFill>
                <a:latin typeface="Arial Unicode MS" pitchFamily="34" charset="-128"/>
              </a:rPr>
              <a:t>Kvantitatiivinen GC/MS-analyysi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solidFill>
                  <a:srgbClr val="000000"/>
                </a:solidFill>
                <a:latin typeface="Arial Unicode MS" pitchFamily="34" charset="-128"/>
              </a:rPr>
              <a:t>TMS-derivatisoitu ergosteroli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solidFill>
                  <a:srgbClr val="000000"/>
                </a:solidFill>
                <a:latin typeface="Arial Unicode MS" pitchFamily="34" charset="-128"/>
              </a:rPr>
              <a:t>Sisäisenä standardina 7-dehydrokolesteroli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solidFill>
                  <a:srgbClr val="000000"/>
                </a:solidFill>
                <a:latin typeface="Arial Unicode MS" pitchFamily="34" charset="-128"/>
              </a:rPr>
              <a:t>EI-ionisaatio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solidFill>
                  <a:srgbClr val="000000"/>
                </a:solidFill>
                <a:latin typeface="Arial Unicode MS" pitchFamily="34" charset="-128"/>
              </a:rPr>
              <a:t>SIM-ajo</a:t>
            </a:r>
          </a:p>
          <a:p>
            <a:pPr>
              <a:spcBef>
                <a:spcPct val="0"/>
              </a:spcBef>
              <a:buClrTx/>
            </a:pPr>
            <a:endParaRPr lang="fi-FI" altLang="fi-FI" noProof="1">
              <a:solidFill>
                <a:srgbClr val="000000"/>
              </a:solidFill>
              <a:latin typeface="Arial Unicode MS" pitchFamily="34" charset="-128"/>
            </a:endParaRPr>
          </a:p>
          <a:p>
            <a:endParaRPr lang="fi-FI" dirty="0"/>
          </a:p>
        </p:txBody>
      </p:sp>
      <p:sp>
        <p:nvSpPr>
          <p:cNvPr id="11776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110C673-E970-4C0A-BA34-82BD2EBFAF0B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1776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65BED1E-4744-45CE-86E3-8BD050EF95D1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pic>
        <p:nvPicPr>
          <p:cNvPr id="100356" name="Picture 2" descr="Ergoster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861" y="2596394"/>
            <a:ext cx="2649615" cy="133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Ryhmä 2"/>
          <p:cNvGrpSpPr/>
          <p:nvPr/>
        </p:nvGrpSpPr>
        <p:grpSpPr>
          <a:xfrm>
            <a:off x="755651" y="1298817"/>
            <a:ext cx="6075685" cy="561558"/>
            <a:chOff x="984250" y="1089671"/>
            <a:chExt cx="6075685" cy="561558"/>
          </a:xfrm>
        </p:grpSpPr>
        <p:sp>
          <p:nvSpPr>
            <p:cNvPr id="100358" name="Text Box 4"/>
            <p:cNvSpPr txBox="1">
              <a:spLocks noChangeArrowheads="1"/>
            </p:cNvSpPr>
            <p:nvPr/>
          </p:nvSpPr>
          <p:spPr bwMode="auto">
            <a:xfrm>
              <a:off x="984250" y="1281669"/>
              <a:ext cx="322771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800" noProof="1">
                  <a:solidFill>
                    <a:schemeClr val="accent2"/>
                  </a:solidFill>
                  <a:latin typeface="Arial Unicode MS" pitchFamily="34" charset="-128"/>
                </a:rPr>
                <a:t>Ergosterolin rasvahappoesteri</a:t>
              </a:r>
              <a:endParaRPr lang="fi-FI" altLang="fi-FI" sz="1800" noProof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endParaRPr>
            </a:p>
          </p:txBody>
        </p:sp>
        <p:sp>
          <p:nvSpPr>
            <p:cNvPr id="100359" name="Line 5"/>
            <p:cNvSpPr>
              <a:spLocks noChangeShapeType="1"/>
            </p:cNvSpPr>
            <p:nvPr/>
          </p:nvSpPr>
          <p:spPr bwMode="auto">
            <a:xfrm flipV="1">
              <a:off x="4211960" y="1484784"/>
              <a:ext cx="10795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100360" name="Text Box 6"/>
            <p:cNvSpPr txBox="1">
              <a:spLocks noChangeArrowheads="1"/>
            </p:cNvSpPr>
            <p:nvPr/>
          </p:nvSpPr>
          <p:spPr bwMode="auto">
            <a:xfrm>
              <a:off x="4355976" y="1089671"/>
              <a:ext cx="57419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noProof="1">
                  <a:solidFill>
                    <a:srgbClr val="000000"/>
                  </a:solidFill>
                  <a:latin typeface="Arial Unicode MS" pitchFamily="34" charset="-128"/>
                </a:rPr>
                <a:t>KOH</a:t>
              </a:r>
            </a:p>
          </p:txBody>
        </p:sp>
        <p:sp>
          <p:nvSpPr>
            <p:cNvPr id="100361" name="Rectangle 7"/>
            <p:cNvSpPr>
              <a:spLocks noChangeArrowheads="1"/>
            </p:cNvSpPr>
            <p:nvPr/>
          </p:nvSpPr>
          <p:spPr bwMode="auto">
            <a:xfrm>
              <a:off x="5291460" y="1281897"/>
              <a:ext cx="17684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800" noProof="1">
                  <a:solidFill>
                    <a:schemeClr val="accent2"/>
                  </a:solidFill>
                  <a:latin typeface="Arial Unicode MS" pitchFamily="34" charset="-128"/>
                </a:rPr>
                <a:t>E</a:t>
              </a:r>
              <a:r>
                <a:rPr lang="fi-FI" altLang="fi-FI" sz="1800" noProof="1" smtClean="0">
                  <a:solidFill>
                    <a:schemeClr val="accent2"/>
                  </a:solidFill>
                  <a:latin typeface="Arial Unicode MS" pitchFamily="34" charset="-128"/>
                </a:rPr>
                <a:t>rgosteroli</a:t>
              </a:r>
              <a:endParaRPr lang="fi-FI" altLang="fi-FI" sz="1800" noProof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4561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56335"/>
            <a:ext cx="7489824" cy="1079500"/>
          </a:xfrm>
        </p:spPr>
        <p:txBody>
          <a:bodyPr/>
          <a:lstStyle/>
          <a:p>
            <a:pPr eaLnBrk="1" hangingPunct="1">
              <a:defRPr/>
            </a:pPr>
            <a:r>
              <a:rPr lang="fi-FI" altLang="fi-FI" noProof="1" smtClean="0">
                <a:latin typeface="+mn-lt"/>
              </a:rPr>
              <a:t>Ergosterolin GC-MS kromatogrammi</a:t>
            </a:r>
          </a:p>
        </p:txBody>
      </p:sp>
      <p:sp>
        <p:nvSpPr>
          <p:cNvPr id="118786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A5BA32A-1053-4FC7-8800-7ED63F8823C4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234EF182-27C6-4ECC-853E-897B5610E782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pic>
        <p:nvPicPr>
          <p:cNvPr id="10138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1340768"/>
            <a:ext cx="75438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84924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fi-FI" dirty="0"/>
              <a:t>β</a:t>
            </a:r>
            <a:r>
              <a:rPr lang="fi-FI" altLang="fi-FI" dirty="0" smtClean="0"/>
              <a:t>-</a:t>
            </a:r>
            <a:r>
              <a:rPr lang="fi-FI" altLang="fi-FI" dirty="0" err="1" smtClean="0"/>
              <a:t>glukaani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9810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D20555A-FBFA-4C37-8573-7D979DC86F7C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CB8AFC4-F178-4E33-ACCC-8BFCE3036D9E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395288" y="2276475"/>
            <a:ext cx="82296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de-DE" altLang="fi-FI" sz="1800" i="1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1042988" y="1557338"/>
            <a:ext cx="718661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000000"/>
              </a:buClr>
              <a:buFontTx/>
              <a:buChar char="o"/>
            </a:pPr>
            <a:endParaRPr lang="fi-FI" altLang="fi-FI" sz="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000000"/>
              </a:buClr>
              <a:buFontTx/>
              <a:buNone/>
            </a:pPr>
            <a:endParaRPr lang="fi-FI" altLang="fi-FI" sz="21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85000"/>
              </a:lnSpc>
              <a:spcBef>
                <a:spcPct val="25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endParaRPr lang="fi-FI" altLang="fi-FI" sz="21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85000"/>
              </a:lnSpc>
              <a:spcBef>
                <a:spcPct val="25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endParaRPr lang="fi-FI" altLang="fi-FI" sz="21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7BC143"/>
              </a:buClr>
            </a:pPr>
            <a:endParaRPr lang="fi-FI" altLang="fi-FI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7BC143"/>
              </a:buClr>
            </a:pPr>
            <a:endParaRPr lang="fi-FI" altLang="fi-FI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/>
          <a:stretch>
            <a:fillRect/>
          </a:stretch>
        </p:blipFill>
        <p:spPr bwMode="auto">
          <a:xfrm>
            <a:off x="823682" y="1592359"/>
            <a:ext cx="5143302" cy="23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3076" r="2451" b="3963"/>
          <a:stretch>
            <a:fillRect/>
          </a:stretch>
        </p:blipFill>
        <p:spPr bwMode="auto">
          <a:xfrm>
            <a:off x="4695093" y="3820319"/>
            <a:ext cx="3578164" cy="195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853867" y="4179867"/>
            <a:ext cx="367188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45013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45013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45013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45013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45013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l-GR" altLang="fi-FI" sz="2000" dirty="0">
                <a:solidFill>
                  <a:srgbClr val="000000"/>
                </a:solidFill>
              </a:rPr>
              <a:t>β</a:t>
            </a:r>
            <a:r>
              <a:rPr lang="fi-FI" altLang="fi-FI" sz="2000" dirty="0">
                <a:solidFill>
                  <a:srgbClr val="000000"/>
                </a:solidFill>
              </a:rPr>
              <a:t>-</a:t>
            </a:r>
            <a:r>
              <a:rPr lang="fi-FI" altLang="fi-FI" sz="2000" dirty="0" err="1">
                <a:solidFill>
                  <a:srgbClr val="000000"/>
                </a:solidFill>
              </a:rPr>
              <a:t>glukaania</a:t>
            </a:r>
            <a:r>
              <a:rPr lang="fi-FI" altLang="fi-FI" sz="2000" dirty="0">
                <a:solidFill>
                  <a:srgbClr val="000000"/>
                </a:solidFill>
              </a:rPr>
              <a:t> ei ole vain sienten soluissa, vaan sitä on myös joissakin bakteereissa, kasveissa </a:t>
            </a:r>
            <a:r>
              <a:rPr lang="fi-FI" altLang="fi-FI" sz="2000" dirty="0" smtClean="0">
                <a:solidFill>
                  <a:srgbClr val="000000"/>
                </a:solidFill>
              </a:rPr>
              <a:t>jne.</a:t>
            </a:r>
            <a:r>
              <a:rPr lang="fi-FI" altLang="fi-FI" sz="20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fi-FI" altLang="fi-FI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453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39776" y="84564"/>
            <a:ext cx="7489824" cy="1049377"/>
          </a:xfrm>
        </p:spPr>
        <p:txBody>
          <a:bodyPr/>
          <a:lstStyle/>
          <a:p>
            <a:r>
              <a:rPr lang="el-GR" altLang="fi-FI" sz="3200" dirty="0"/>
              <a:t>β</a:t>
            </a:r>
            <a:r>
              <a:rPr lang="fi-FI" altLang="fi-FI" sz="3200" dirty="0"/>
              <a:t>-</a:t>
            </a:r>
            <a:r>
              <a:rPr lang="fi-FI" altLang="fi-FI" sz="3200" dirty="0" err="1"/>
              <a:t>glukaani</a:t>
            </a:r>
            <a:r>
              <a:rPr lang="fi-FI" altLang="fi-FI" sz="3200" dirty="0"/>
              <a:t> </a:t>
            </a:r>
            <a:endParaRPr lang="fi-FI" dirty="0"/>
          </a:p>
        </p:txBody>
      </p:sp>
      <p:sp>
        <p:nvSpPr>
          <p:cNvPr id="120834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1539BD8-C5E0-434D-A7A4-F9716CDE3D7B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58F89FC-00C9-4A2E-B4E8-669D80524B4E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103428" name="Rectangle 2"/>
          <p:cNvSpPr>
            <a:spLocks noChangeArrowheads="1"/>
          </p:cNvSpPr>
          <p:nvPr/>
        </p:nvSpPr>
        <p:spPr bwMode="auto">
          <a:xfrm>
            <a:off x="395288" y="2276475"/>
            <a:ext cx="82296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de-DE" altLang="fi-FI" sz="1800" i="1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30" name="Rectangle 5"/>
          <p:cNvSpPr>
            <a:spLocks noChangeArrowheads="1"/>
          </p:cNvSpPr>
          <p:nvPr/>
        </p:nvSpPr>
        <p:spPr bwMode="auto">
          <a:xfrm>
            <a:off x="1042988" y="1557338"/>
            <a:ext cx="718661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000000"/>
              </a:buClr>
              <a:buFontTx/>
              <a:buChar char="o"/>
            </a:pPr>
            <a:endParaRPr lang="fi-FI" altLang="fi-FI" sz="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000000"/>
              </a:buClr>
              <a:buFontTx/>
              <a:buNone/>
            </a:pPr>
            <a:endParaRPr lang="fi-FI" altLang="fi-FI" sz="21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85000"/>
              </a:lnSpc>
              <a:spcBef>
                <a:spcPct val="25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endParaRPr lang="fi-FI" altLang="fi-FI" sz="21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85000"/>
              </a:lnSpc>
              <a:spcBef>
                <a:spcPct val="25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endParaRPr lang="fi-FI" altLang="fi-FI" sz="21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7BC143"/>
              </a:buClr>
            </a:pPr>
            <a:endParaRPr lang="fi-FI" altLang="fi-FI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5000"/>
              </a:lnSpc>
              <a:spcBef>
                <a:spcPct val="35000"/>
              </a:spcBef>
              <a:buClr>
                <a:srgbClr val="7BC143"/>
              </a:buClr>
            </a:pPr>
            <a:endParaRPr lang="fi-FI" altLang="fi-FI" sz="1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31" name="Rectangle 6"/>
          <p:cNvSpPr>
            <a:spLocks noChangeArrowheads="1"/>
          </p:cNvSpPr>
          <p:nvPr/>
        </p:nvSpPr>
        <p:spPr bwMode="auto">
          <a:xfrm>
            <a:off x="611560" y="1416327"/>
            <a:ext cx="761804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4125" indent="-265113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</a:pPr>
            <a:r>
              <a:rPr lang="el-GR" altLang="fi-FI" sz="2000" dirty="0">
                <a:solidFill>
                  <a:srgbClr val="000000"/>
                </a:solidFill>
              </a:rPr>
              <a:t>β</a:t>
            </a:r>
            <a:r>
              <a:rPr lang="fi-FI" altLang="fi-FI" sz="2000" dirty="0">
                <a:solidFill>
                  <a:srgbClr val="000000"/>
                </a:solidFill>
              </a:rPr>
              <a:t>1,3-D-glukaanit voivat saada aikaan ei-spesifisiä tulehdusreaktioita</a:t>
            </a:r>
          </a:p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rgbClr val="000000"/>
                </a:solidFill>
              </a:rPr>
              <a:t>Uskotaan aiheuttavan hengitystieoireita kosteusvauriorakennuksissa </a:t>
            </a:r>
          </a:p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rgbClr val="000000"/>
                </a:solidFill>
              </a:rPr>
              <a:t>Ei rajoitu vain sieniin vaan kuvaa osittain bakteereja ja kasveja </a:t>
            </a:r>
            <a:r>
              <a:rPr lang="fi-FI" altLang="fi-FI" sz="2000" dirty="0">
                <a:solidFill>
                  <a:srgbClr val="000000"/>
                </a:solidFill>
                <a:sym typeface="Wingdings" panose="05000000000000000000" pitchFamily="2" charset="2"/>
              </a:rPr>
              <a:t> ei pitäisi käyttää sienialtistuksen mittarina</a:t>
            </a:r>
            <a:endParaRPr lang="fi-FI" altLang="fi-FI" sz="20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rgbClr val="000000"/>
                </a:solidFill>
              </a:rPr>
              <a:t>Eri määritysmenetelmät kuvaavat eri tavoin eri lähteistä olevaa </a:t>
            </a:r>
            <a:r>
              <a:rPr lang="el-GR" altLang="fi-FI" sz="2000" dirty="0">
                <a:solidFill>
                  <a:srgbClr val="000000"/>
                </a:solidFill>
              </a:rPr>
              <a:t>β</a:t>
            </a:r>
            <a:r>
              <a:rPr lang="fi-FI" altLang="fi-FI" sz="2000" dirty="0">
                <a:solidFill>
                  <a:srgbClr val="000000"/>
                </a:solidFill>
              </a:rPr>
              <a:t>-</a:t>
            </a:r>
            <a:r>
              <a:rPr lang="fi-FI" altLang="fi-FI" sz="2000" dirty="0" err="1">
                <a:solidFill>
                  <a:srgbClr val="000000"/>
                </a:solidFill>
              </a:rPr>
              <a:t>glukaania</a:t>
            </a:r>
            <a:r>
              <a:rPr lang="fi-FI" altLang="fi-FI" sz="2000" dirty="0">
                <a:solidFill>
                  <a:srgbClr val="000000"/>
                </a:solidFill>
              </a:rPr>
              <a:t> </a:t>
            </a:r>
            <a:r>
              <a:rPr lang="fi-FI" altLang="fi-FI" sz="2000" dirty="0">
                <a:solidFill>
                  <a:srgbClr val="000000"/>
                </a:solidFill>
                <a:sym typeface="Wingdings" panose="05000000000000000000" pitchFamily="2" charset="2"/>
              </a:rPr>
              <a:t> huomioitava tulosten tulkinnassa</a:t>
            </a:r>
            <a:endParaRPr lang="fi-FI" altLang="fi-FI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rgbClr val="000000"/>
              </a:buClr>
              <a:buFontTx/>
              <a:buNone/>
            </a:pPr>
            <a:endParaRPr lang="fi-FI" altLang="fi-FI" sz="2600" dirty="0">
              <a:solidFill>
                <a:srgbClr val="000000"/>
              </a:solidFill>
            </a:endParaRPr>
          </a:p>
          <a:p>
            <a:pPr lvl="2" eaLnBrk="1" hangingPunct="1">
              <a:lnSpc>
                <a:spcPct val="100000"/>
              </a:lnSpc>
              <a:spcBef>
                <a:spcPct val="25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endParaRPr lang="fi-FI" altLang="fi-FI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lvl="2" eaLnBrk="1" hangingPunct="1">
              <a:lnSpc>
                <a:spcPct val="100000"/>
              </a:lnSpc>
              <a:spcBef>
                <a:spcPct val="25000"/>
              </a:spcBef>
              <a:buClr>
                <a:srgbClr val="000000"/>
              </a:buClr>
              <a:buFont typeface="Wingdings" panose="05000000000000000000" pitchFamily="2" charset="2"/>
              <a:buNone/>
            </a:pPr>
            <a:endParaRPr lang="fi-FI" altLang="fi-FI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rgbClr val="7BC143"/>
              </a:buClr>
            </a:pPr>
            <a:endParaRPr lang="fi-FI" altLang="fi-FI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rgbClr val="7BC143"/>
              </a:buClr>
            </a:pPr>
            <a:endParaRPr lang="fi-FI" altLang="fi-FI" sz="26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0635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EPS - </a:t>
            </a:r>
            <a:r>
              <a:rPr lang="fi-FI" altLang="fi-FI" dirty="0" err="1" smtClean="0"/>
              <a:t>extrasellulaariset</a:t>
            </a:r>
            <a:r>
              <a:rPr lang="fi-FI" altLang="fi-FI" dirty="0" smtClean="0"/>
              <a:t> polysakkaridit</a:t>
            </a:r>
            <a:endParaRPr lang="en-US" altLang="fi-FI" dirty="0" smtClean="0"/>
          </a:p>
        </p:txBody>
      </p:sp>
      <p:sp>
        <p:nvSpPr>
          <p:cNvPr id="1044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fi-FI" altLang="fi-FI" dirty="0"/>
              <a:t>S</a:t>
            </a:r>
            <a:r>
              <a:rPr lang="fi-FI" altLang="fi-FI" dirty="0" smtClean="0"/>
              <a:t>ienten kasvun yhteydessä vapautuvia pysyviä hiilihydraatteja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/>
              <a:t>T</a:t>
            </a:r>
            <a:r>
              <a:rPr lang="fi-FI" altLang="fi-FI" dirty="0" smtClean="0"/>
              <a:t>uotetut EPS yleensä spesifisiä sienien suku- tai lajitasolla</a:t>
            </a:r>
          </a:p>
          <a:p>
            <a:pPr lvl="1" eaLnBrk="1" hangingPunct="1">
              <a:lnSpc>
                <a:spcPct val="100000"/>
              </a:lnSpc>
            </a:pPr>
            <a:r>
              <a:rPr lang="fi-FI" altLang="fi-FI" dirty="0" smtClean="0"/>
              <a:t>Mitattu pääasiassa </a:t>
            </a:r>
            <a:r>
              <a:rPr lang="fi-FI" altLang="fi-FI" dirty="0" err="1" smtClean="0"/>
              <a:t>EPS:a</a:t>
            </a:r>
            <a:r>
              <a:rPr lang="fi-FI" altLang="fi-FI" dirty="0" smtClean="0"/>
              <a:t>, joka spesifinen </a:t>
            </a:r>
            <a:r>
              <a:rPr lang="fi-FI" altLang="fi-FI" i="1" dirty="0" err="1" smtClean="0"/>
              <a:t>Aspegillus-</a:t>
            </a:r>
            <a:r>
              <a:rPr lang="fi-FI" altLang="fi-FI" dirty="0" smtClean="0"/>
              <a:t> ja </a:t>
            </a:r>
            <a:r>
              <a:rPr lang="fi-FI" altLang="fi-FI" i="1" dirty="0" err="1" smtClean="0"/>
              <a:t>Penicillium-</a:t>
            </a:r>
            <a:r>
              <a:rPr lang="fi-FI" altLang="fi-FI" dirty="0" err="1" smtClean="0"/>
              <a:t>sukujen</a:t>
            </a:r>
            <a:r>
              <a:rPr lang="fi-FI" altLang="fi-FI" dirty="0" smtClean="0"/>
              <a:t> sienille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err="1" smtClean="0"/>
              <a:t>EPS-Asp/Pen</a:t>
            </a:r>
            <a:r>
              <a:rPr lang="fi-FI" altLang="fi-FI" dirty="0" smtClean="0"/>
              <a:t> käytetty sienialtistuksen markkerina, koska </a:t>
            </a:r>
            <a:r>
              <a:rPr lang="fi-FI" altLang="fi-FI" i="1" dirty="0" err="1" smtClean="0"/>
              <a:t>Aspergillus</a:t>
            </a:r>
            <a:r>
              <a:rPr lang="fi-FI" altLang="fi-FI" dirty="0" smtClean="0"/>
              <a:t> ja </a:t>
            </a:r>
            <a:r>
              <a:rPr lang="fi-FI" altLang="fi-FI" i="1" dirty="0" err="1" smtClean="0"/>
              <a:t>Penicillium</a:t>
            </a:r>
            <a:r>
              <a:rPr lang="fi-FI" altLang="fi-FI" dirty="0" smtClean="0"/>
              <a:t> sisäilman yleisimpiä sienisukuja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Ei kuitenkaan kuvaa koko sienialtistusta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/>
              <a:t>M</a:t>
            </a:r>
            <a:r>
              <a:rPr lang="fi-FI" altLang="fi-FI" dirty="0" smtClean="0"/>
              <a:t>ääritetään </a:t>
            </a:r>
            <a:r>
              <a:rPr lang="fi-FI" altLang="fi-FI" dirty="0" err="1" smtClean="0"/>
              <a:t>Enzyme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Immuno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Assay-</a:t>
            </a:r>
            <a:r>
              <a:rPr lang="fi-FI" altLang="fi-FI" dirty="0" smtClean="0"/>
              <a:t> (</a:t>
            </a:r>
            <a:r>
              <a:rPr lang="fi-FI" altLang="fi-FI" dirty="0" err="1" smtClean="0"/>
              <a:t>EIA)-menetelmällä</a:t>
            </a:r>
            <a:endParaRPr lang="fi-FI" altLang="fi-FI" dirty="0" smtClean="0"/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Ei tiedossa mitään </a:t>
            </a:r>
            <a:r>
              <a:rPr lang="fi-FI" altLang="fi-FI" dirty="0" err="1" smtClean="0"/>
              <a:t>patogeenista</a:t>
            </a:r>
            <a:r>
              <a:rPr lang="fi-FI" altLang="fi-FI" dirty="0" smtClean="0"/>
              <a:t> roolia</a:t>
            </a:r>
          </a:p>
          <a:p>
            <a:pPr lvl="1" eaLnBrk="1" hangingPunct="1">
              <a:lnSpc>
                <a:spcPct val="100000"/>
              </a:lnSpc>
            </a:pPr>
            <a:endParaRPr lang="en-US" altLang="fi-FI" sz="2200" dirty="0" smtClean="0"/>
          </a:p>
        </p:txBody>
      </p:sp>
      <p:sp>
        <p:nvSpPr>
          <p:cNvPr id="122882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B6AF54E-6172-4491-B460-C0D37E5AA922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FBCC49C-0E50-4463-B89F-86CCBCBA7F7C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22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0CD7A0A-5B97-4370-81A9-CEFAEA99DC27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1BDE512C-9865-41D2-AD9D-CCF07467710F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105476" name="Rectangle 2"/>
          <p:cNvSpPr>
            <a:spLocks noChangeArrowheads="1"/>
          </p:cNvSpPr>
          <p:nvPr/>
        </p:nvSpPr>
        <p:spPr bwMode="auto">
          <a:xfrm>
            <a:off x="395288" y="2276475"/>
            <a:ext cx="8229600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ClrTx/>
              <a:buFontTx/>
              <a:buNone/>
            </a:pPr>
            <a:endParaRPr lang="de-DE" altLang="fi-FI" sz="1800" i="1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77" name="Text Box 3"/>
          <p:cNvSpPr txBox="1">
            <a:spLocks noChangeArrowheads="1"/>
          </p:cNvSpPr>
          <p:nvPr/>
        </p:nvSpPr>
        <p:spPr bwMode="auto">
          <a:xfrm>
            <a:off x="693738" y="566663"/>
            <a:ext cx="76327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545013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45013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45013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45013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45013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45013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45013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45013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45013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2800" b="1" dirty="0">
                <a:solidFill>
                  <a:schemeClr val="accent1"/>
                </a:solidFill>
              </a:rPr>
              <a:t>Yleisimmin käytetyt </a:t>
            </a:r>
            <a:r>
              <a:rPr lang="fi-FI" altLang="fi-FI" sz="2800" b="1" dirty="0" err="1">
                <a:solidFill>
                  <a:schemeClr val="accent1"/>
                </a:solidFill>
              </a:rPr>
              <a:t>immunokemialliset</a:t>
            </a:r>
            <a:r>
              <a:rPr lang="fi-FI" altLang="fi-FI" sz="2800" b="1" dirty="0">
                <a:solidFill>
                  <a:schemeClr val="accent1"/>
                </a:solidFill>
              </a:rPr>
              <a:t> ja biologiset menetelmät</a:t>
            </a:r>
          </a:p>
        </p:txBody>
      </p:sp>
      <p:sp>
        <p:nvSpPr>
          <p:cNvPr id="105478" name="Rectangle 5"/>
          <p:cNvSpPr>
            <a:spLocks noChangeArrowheads="1"/>
          </p:cNvSpPr>
          <p:nvPr/>
        </p:nvSpPr>
        <p:spPr bwMode="auto">
          <a:xfrm>
            <a:off x="749988" y="1700808"/>
            <a:ext cx="7186612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57188" indent="-357188"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9625" indent="-2730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</a:pPr>
            <a:r>
              <a:rPr lang="fi-FI" altLang="fi-FI" sz="2000" b="1" dirty="0" err="1">
                <a:solidFill>
                  <a:srgbClr val="000000"/>
                </a:solidFill>
              </a:rPr>
              <a:t>Endotoksiini</a:t>
            </a:r>
            <a:endParaRPr lang="fi-FI" altLang="fi-FI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fi-FI" altLang="fi-FI" sz="1800" dirty="0" err="1">
                <a:solidFill>
                  <a:srgbClr val="000000"/>
                </a:solidFill>
              </a:rPr>
              <a:t>Gram</a:t>
            </a:r>
            <a:r>
              <a:rPr lang="fi-FI" altLang="fi-FI" sz="1800" dirty="0">
                <a:solidFill>
                  <a:srgbClr val="000000"/>
                </a:solidFill>
              </a:rPr>
              <a:t>-negatiivisten bakteerien </a:t>
            </a:r>
            <a:r>
              <a:rPr lang="fi-FI" altLang="fi-FI" sz="1800" dirty="0" err="1">
                <a:solidFill>
                  <a:srgbClr val="000000"/>
                </a:solidFill>
              </a:rPr>
              <a:t>endotoksiini</a:t>
            </a:r>
            <a:endParaRPr lang="fi-FI" altLang="fi-FI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fi-FI" altLang="fi-FI" sz="1800" dirty="0">
                <a:solidFill>
                  <a:srgbClr val="000000"/>
                </a:solidFill>
              </a:rPr>
              <a:t>LAL </a:t>
            </a:r>
            <a:r>
              <a:rPr lang="fi-FI" altLang="fi-FI" sz="1800" dirty="0" err="1">
                <a:solidFill>
                  <a:srgbClr val="000000"/>
                </a:solidFill>
              </a:rPr>
              <a:t>bioassay</a:t>
            </a:r>
            <a:endParaRPr lang="fi-FI" altLang="fi-FI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</a:pPr>
            <a:r>
              <a:rPr lang="fi-FI" altLang="fi-FI" sz="2000" dirty="0">
                <a:solidFill>
                  <a:srgbClr val="000000"/>
                </a:solidFill>
              </a:rPr>
              <a:t>(</a:t>
            </a:r>
            <a:r>
              <a:rPr lang="fi-FI" altLang="fi-FI" sz="2000" b="1" dirty="0">
                <a:solidFill>
                  <a:srgbClr val="000000"/>
                </a:solidFill>
              </a:rPr>
              <a:t>1-3)-</a:t>
            </a:r>
            <a:r>
              <a:rPr lang="el-GR" altLang="fi-FI" sz="2000" b="1" dirty="0">
                <a:solidFill>
                  <a:srgbClr val="000000"/>
                </a:solidFill>
              </a:rPr>
              <a:t>β</a:t>
            </a:r>
            <a:r>
              <a:rPr lang="fi-FI" altLang="fi-FI" sz="2000" b="1" dirty="0">
                <a:solidFill>
                  <a:srgbClr val="000000"/>
                </a:solidFill>
              </a:rPr>
              <a:t>-D-</a:t>
            </a:r>
            <a:r>
              <a:rPr lang="fi-FI" altLang="fi-FI" sz="2000" b="1" dirty="0" err="1">
                <a:solidFill>
                  <a:srgbClr val="000000"/>
                </a:solidFill>
              </a:rPr>
              <a:t>glukaani</a:t>
            </a:r>
            <a:endParaRPr lang="fi-FI" altLang="fi-FI" sz="2000" b="1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fi-FI" altLang="fi-FI" sz="1800" dirty="0">
                <a:solidFill>
                  <a:srgbClr val="000000"/>
                </a:solidFill>
              </a:rPr>
              <a:t>Sienten soluseinän </a:t>
            </a:r>
            <a:r>
              <a:rPr lang="el-GR" altLang="fi-FI" sz="1800" dirty="0">
                <a:solidFill>
                  <a:srgbClr val="000000"/>
                </a:solidFill>
              </a:rPr>
              <a:t>β</a:t>
            </a:r>
            <a:r>
              <a:rPr lang="fi-FI" altLang="fi-FI" sz="1800" dirty="0">
                <a:solidFill>
                  <a:srgbClr val="000000"/>
                </a:solidFill>
              </a:rPr>
              <a:t>-</a:t>
            </a:r>
            <a:r>
              <a:rPr lang="fi-FI" altLang="fi-FI" sz="1800" dirty="0" err="1">
                <a:solidFill>
                  <a:srgbClr val="000000"/>
                </a:solidFill>
              </a:rPr>
              <a:t>glukaani</a:t>
            </a:r>
            <a:endParaRPr lang="fi-FI" altLang="fi-FI" sz="18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fi-FI" altLang="fi-FI" sz="1800" dirty="0">
                <a:solidFill>
                  <a:srgbClr val="000000"/>
                </a:solidFill>
              </a:rPr>
              <a:t>Määritysmenetelmät (LAL, EIA, ELISA</a:t>
            </a:r>
            <a:r>
              <a:rPr lang="fi-FI" altLang="fi-FI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lnSpc>
                <a:spcPct val="100000"/>
              </a:lnSpc>
              <a:spcBef>
                <a:spcPct val="35000"/>
              </a:spcBef>
              <a:buClr>
                <a:schemeClr val="accent2"/>
              </a:buClr>
            </a:pPr>
            <a:r>
              <a:rPr lang="fi-FI" altLang="fi-FI" sz="2000" b="1" dirty="0">
                <a:solidFill>
                  <a:srgbClr val="000000"/>
                </a:solidFill>
              </a:rPr>
              <a:t>EPS</a:t>
            </a:r>
            <a:r>
              <a:rPr lang="fi-FI" altLang="fi-FI" sz="2000" dirty="0">
                <a:solidFill>
                  <a:srgbClr val="000000"/>
                </a:solidFill>
              </a:rPr>
              <a:t> - </a:t>
            </a:r>
            <a:r>
              <a:rPr lang="fi-FI" altLang="fi-FI" sz="2000" dirty="0" err="1">
                <a:solidFill>
                  <a:srgbClr val="000000"/>
                </a:solidFill>
              </a:rPr>
              <a:t>extracellular</a:t>
            </a:r>
            <a:r>
              <a:rPr lang="fi-FI" altLang="fi-FI" sz="2000" dirty="0">
                <a:solidFill>
                  <a:srgbClr val="000000"/>
                </a:solidFill>
              </a:rPr>
              <a:t> </a:t>
            </a:r>
            <a:r>
              <a:rPr lang="fi-FI" altLang="fi-FI" sz="2000" dirty="0" err="1">
                <a:solidFill>
                  <a:srgbClr val="000000"/>
                </a:solidFill>
              </a:rPr>
              <a:t>polysaccharide</a:t>
            </a:r>
            <a:endParaRPr lang="fi-FI" altLang="fi-FI" sz="2000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fi-FI" altLang="fi-FI" sz="1800" dirty="0">
                <a:solidFill>
                  <a:srgbClr val="000000"/>
                </a:solidFill>
              </a:rPr>
              <a:t>Sienten solujen EPS </a:t>
            </a:r>
          </a:p>
          <a:p>
            <a:pPr lvl="1" eaLnBrk="1" hangingPunct="1">
              <a:lnSpc>
                <a:spcPct val="100000"/>
              </a:lnSpc>
              <a:spcBef>
                <a:spcPct val="25000"/>
              </a:spcBef>
              <a:buClr>
                <a:schemeClr val="accent2"/>
              </a:buClr>
              <a:buFontTx/>
              <a:buChar char="•"/>
            </a:pPr>
            <a:r>
              <a:rPr lang="fi-FI" altLang="fi-FI" sz="1800" dirty="0">
                <a:solidFill>
                  <a:srgbClr val="000000"/>
                </a:solidFill>
              </a:rPr>
              <a:t>Määritysmenetelmät (EIA)</a:t>
            </a:r>
          </a:p>
        </p:txBody>
      </p:sp>
      <p:pic>
        <p:nvPicPr>
          <p:cNvPr id="105479" name="Picture 6" descr="A_sclerotioni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598" y="1889869"/>
            <a:ext cx="2375942" cy="336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28782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Yhteenveto</a:t>
            </a:r>
            <a:endParaRPr lang="en-GB" altLang="fi-FI" dirty="0" smtClean="0"/>
          </a:p>
        </p:txBody>
      </p:sp>
      <p:sp>
        <p:nvSpPr>
          <p:cNvPr id="10650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sz="1800" dirty="0"/>
              <a:t>M</a:t>
            </a:r>
            <a:r>
              <a:rPr lang="fi-FI" altLang="fi-FI" sz="1800" dirty="0" smtClean="0"/>
              <a:t>ikrobien kemialliset markkerit, </a:t>
            </a:r>
            <a:r>
              <a:rPr lang="fi-FI" altLang="fi-FI" sz="1800" dirty="0" err="1" smtClean="0"/>
              <a:t>immunokemialliset</a:t>
            </a:r>
            <a:r>
              <a:rPr lang="fi-FI" altLang="fi-FI" sz="1800" dirty="0" smtClean="0"/>
              <a:t> ja biologiset menetelmät kuvaavat mikrobialtistumista eri tavalla kuin kasvatusmenetelmät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sz="1800" dirty="0"/>
              <a:t>K</a:t>
            </a:r>
            <a:r>
              <a:rPr lang="fi-FI" altLang="fi-FI" sz="1800" dirty="0" smtClean="0"/>
              <a:t>äytetty paljon maatila- ja ei-maatilaympäristöissä, erityisesti allergia- ja astmatutkimuksissa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sz="1800" dirty="0" err="1"/>
              <a:t>E</a:t>
            </a:r>
            <a:r>
              <a:rPr lang="fi-FI" altLang="fi-FI" sz="1800" dirty="0" err="1" smtClean="0"/>
              <a:t>ndotoksiini</a:t>
            </a:r>
            <a:r>
              <a:rPr lang="fi-FI" altLang="fi-FI" sz="1800" dirty="0" smtClean="0"/>
              <a:t> eniten mitattu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sz="1800" dirty="0"/>
              <a:t>M</a:t>
            </a:r>
            <a:r>
              <a:rPr lang="fi-FI" altLang="fi-FI" sz="1800" dirty="0" smtClean="0"/>
              <a:t>enetelmiä käytetty myös jonkin verran hometaloaltistustutkimuksissa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sz="1800" dirty="0"/>
              <a:t>U</a:t>
            </a:r>
            <a:r>
              <a:rPr lang="fi-FI" altLang="fi-FI" sz="1800" dirty="0" smtClean="0"/>
              <a:t>seat eri tekijät vaikuttavat pitoisuuksiin </a:t>
            </a:r>
            <a:r>
              <a:rPr lang="fi-FI" altLang="fi-FI" sz="1800" dirty="0" smtClean="0">
                <a:sym typeface="Wingdings" panose="05000000000000000000" pitchFamily="2" charset="2"/>
              </a:rPr>
              <a:t></a:t>
            </a:r>
            <a:r>
              <a:rPr lang="fi-FI" altLang="fi-FI" sz="1800" dirty="0" smtClean="0"/>
              <a:t> tunnettava ja kontrolloitava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GB" altLang="fi-FI" sz="2400" dirty="0" smtClean="0"/>
          </a:p>
        </p:txBody>
      </p:sp>
      <p:sp>
        <p:nvSpPr>
          <p:cNvPr id="12595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67B03DE-1923-4537-904A-BAB3FCD10D89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FFED218-7C88-4959-81AA-D33508E64140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425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>
                <a:solidFill>
                  <a:srgbClr val="44697D"/>
                </a:solidFill>
              </a:rPr>
              <a:t>Saatteeksi opetusmateriaalin käyttöön</a:t>
            </a:r>
            <a:endParaRPr lang="fi-F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1000" dirty="0" smtClean="0"/>
              <a:t>Opetusmateriaalin keskeisessä osassa ovat rakennuksissa esiintyvät biologiset epäpuhtaudet. Yksittäiset luennot käsittelevät mm. mikrobiologian perusasioita, homeita ja lahoja, erilaisten rakennusten tavanomaisia </a:t>
            </a:r>
            <a:r>
              <a:rPr lang="fi-FI" sz="1000" dirty="0" err="1" smtClean="0"/>
              <a:t>mikrobistoja</a:t>
            </a:r>
            <a:r>
              <a:rPr lang="fi-FI" sz="1000" dirty="0" smtClean="0"/>
              <a:t>, mikrobien ja erilaisten mikrobiepäpuhtauksien näytteenotto- ja analysointimenetelmiä sekä tulkintaohjeita. Mikrobit ovat esimerkkinä Sisäympäristön tutkimukset ja raportointi –osuudessa. Opetusmateriaali </a:t>
            </a:r>
            <a:r>
              <a:rPr lang="fi-FI" sz="1000" dirty="0"/>
              <a:t>sisältää </a:t>
            </a:r>
            <a:r>
              <a:rPr lang="fi-FI" sz="1000" dirty="0" smtClean="0"/>
              <a:t>lisäksi yleistä </a:t>
            </a:r>
            <a:r>
              <a:rPr lang="fi-FI" sz="1000" dirty="0"/>
              <a:t>tietoa </a:t>
            </a:r>
            <a:r>
              <a:rPr lang="fi-FI" sz="1000" dirty="0" smtClean="0"/>
              <a:t>sisäympäristöstä, kemiallisista epäpuhtauksista, terveydellisen merkityksen arvioinnista, sisäilman </a:t>
            </a:r>
            <a:r>
              <a:rPr lang="fi-FI" sz="1000" dirty="0"/>
              <a:t>laadun </a:t>
            </a:r>
            <a:r>
              <a:rPr lang="fi-FI" sz="1000" dirty="0" smtClean="0"/>
              <a:t>hallinnasta korjausprosessissa sekä sisäilmasto-ongelmien hallinnasta yhteistyönä. 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 smtClean="0"/>
              <a:t>Materiaali </a:t>
            </a:r>
            <a:r>
              <a:rPr lang="fi-FI" sz="1000" dirty="0"/>
              <a:t>on tarkoitettu oppilaitosten käyttöön ja sitä voidaan hyödyntää sekä täydennys- että tutkintokoulutuksissa, jotka pätevöittävät kosteus- ja homevaurioiden korjaushankkeissa mukana olevia asiantuntijoita (rakennusterveysasiantuntijat, sisäilma-asiantuntijat, kuntotutkijat, korjaussuunnittelijat ja korjaustyönjohtajat). Opetusmateriaalia voidaan hyödyntää kokonaisuutena tai yksittäisinä aihealueina. Jos materiaalista käytetään yksittäisiä sivuja tai taulukoita, on materiaalin alkuperäinen lähde aina ilmoitettava.</a:t>
            </a:r>
          </a:p>
          <a:p>
            <a:endParaRPr lang="fi-FI" sz="1000" dirty="0"/>
          </a:p>
          <a:p>
            <a:r>
              <a:rPr lang="fi-FI" sz="1000" dirty="0" smtClean="0"/>
              <a:t>Opetusmateriaali </a:t>
            </a:r>
            <a:r>
              <a:rPr lang="fi-FI" sz="1000" dirty="0"/>
              <a:t>on </a:t>
            </a:r>
            <a:r>
              <a:rPr lang="fi-FI" sz="1000" dirty="0" smtClean="0"/>
              <a:t>tehty </a:t>
            </a:r>
            <a:r>
              <a:rPr lang="fi-FI" sz="1000" dirty="0"/>
              <a:t>kosteus- ja hometalkoiden </a:t>
            </a:r>
            <a:r>
              <a:rPr lang="fi-FI" sz="1000" dirty="0" smtClean="0"/>
              <a:t>käyttöön. </a:t>
            </a:r>
            <a:r>
              <a:rPr lang="fi-FI" sz="1000" dirty="0"/>
              <a:t>Opetusmateriaalin </a:t>
            </a:r>
            <a:r>
              <a:rPr lang="fi-FI" sz="1000" dirty="0" smtClean="0"/>
              <a:t>sisältöä ovat koonneet ja muokanneet  ja siitä vastaavat Marjut Reiman Työterveyslaitoksesta, Anne Hyvärinen Terveyden- ja hyvinvoinnin laitokselta sekä Hannu Viitanen.</a:t>
            </a:r>
            <a:endParaRPr lang="fi-FI" sz="1000" dirty="0"/>
          </a:p>
          <a:p>
            <a:endParaRPr lang="fi-FI" sz="1000" dirty="0"/>
          </a:p>
          <a:p>
            <a:r>
              <a:rPr lang="fi-FI" sz="1000" dirty="0"/>
              <a:t>Aineiston sisältöä saa muokata vain </a:t>
            </a:r>
            <a:r>
              <a:rPr lang="fi-FI" sz="1000" dirty="0" smtClean="0"/>
              <a:t>tekijöiden </a:t>
            </a:r>
            <a:r>
              <a:rPr lang="fi-FI" sz="1000" dirty="0"/>
              <a:t>luvalla. Opetusmateriaalissa mahdollisesti olevista virheistä tai puutteista toivotaan palautetta suoraan </a:t>
            </a:r>
            <a:r>
              <a:rPr lang="fi-FI" sz="1000" dirty="0" smtClean="0"/>
              <a:t>tekijöille. </a:t>
            </a:r>
            <a:r>
              <a:rPr lang="fi-FI" sz="1000" dirty="0"/>
              <a:t>Asialliset ja yksilöidyt korjausehdotukset huomioidaan seuraavan päivityksen yhteydessä.</a:t>
            </a:r>
          </a:p>
          <a:p>
            <a:endParaRPr lang="fi-FI" sz="1000" dirty="0"/>
          </a:p>
          <a:p>
            <a:pPr marL="273050" lvl="1" indent="0">
              <a:buNone/>
            </a:pPr>
            <a:r>
              <a:rPr lang="fi-FI" sz="1000" dirty="0"/>
              <a:t>Lisätietoa / palautteet</a:t>
            </a:r>
            <a:r>
              <a:rPr lang="fi-FI" sz="1000" dirty="0" smtClean="0"/>
              <a:t>:</a:t>
            </a:r>
          </a:p>
          <a:p>
            <a:pPr marL="273050" lvl="1" indent="0">
              <a:buNone/>
            </a:pPr>
            <a:endParaRPr lang="fi-FI" sz="1000" dirty="0"/>
          </a:p>
          <a:p>
            <a:pPr marL="273050" lvl="1" indent="0">
              <a:buNone/>
            </a:pPr>
            <a:r>
              <a:rPr lang="fi-FI" sz="1000" dirty="0" smtClean="0"/>
              <a:t>Marjut Reiman	Anne Hyvärinen		Hannu Viitanen</a:t>
            </a:r>
          </a:p>
          <a:p>
            <a:pPr marL="273050" lvl="1" indent="0">
              <a:buNone/>
            </a:pPr>
            <a:r>
              <a:rPr lang="fi-FI" sz="1000" dirty="0" smtClean="0">
                <a:hlinkClick r:id="rId2"/>
              </a:rPr>
              <a:t>marjut.reiman@ttl.fi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3"/>
              </a:rPr>
              <a:t>anne.hyvarinen@thl.fi</a:t>
            </a:r>
            <a:r>
              <a:rPr lang="fi-FI" sz="1000" dirty="0" smtClean="0"/>
              <a:t>	</a:t>
            </a:r>
            <a:r>
              <a:rPr lang="fi-FI" sz="1000" dirty="0" smtClean="0">
                <a:hlinkClick r:id="rId4"/>
              </a:rPr>
              <a:t>hannu.viitanen@luukku.com</a:t>
            </a:r>
            <a:endParaRPr lang="fi-FI" sz="1000" dirty="0" smtClean="0"/>
          </a:p>
          <a:p>
            <a:pPr marL="273050" lvl="1" indent="0">
              <a:buNone/>
            </a:pPr>
            <a:endParaRPr lang="fi-FI" sz="1000" dirty="0"/>
          </a:p>
          <a:p>
            <a:pPr marL="0" indent="0">
              <a:buNone/>
            </a:pPr>
            <a:endParaRPr lang="fi-FI" sz="10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4338174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Yhteenveto</a:t>
            </a:r>
          </a:p>
        </p:txBody>
      </p:sp>
      <p:sp>
        <p:nvSpPr>
          <p:cNvPr id="10752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dirty="0"/>
              <a:t>S</a:t>
            </a:r>
            <a:r>
              <a:rPr lang="fi-FI" altLang="fi-FI" dirty="0" smtClean="0"/>
              <a:t>oveltuvat kuvaamaan altistustasoja erilaisissa ympäristöissä, ennen/jälkeen tilanteissa </a:t>
            </a:r>
            <a:br>
              <a:rPr lang="fi-FI" altLang="fi-FI" dirty="0" smtClean="0"/>
            </a:br>
            <a:r>
              <a:rPr lang="fi-FI" altLang="fi-FI" dirty="0" smtClean="0">
                <a:sym typeface="Wingdings" panose="05000000000000000000" pitchFamily="2" charset="2"/>
              </a:rPr>
              <a:t> </a:t>
            </a:r>
            <a:r>
              <a:rPr lang="fi-FI" altLang="fi-FI" dirty="0" smtClean="0"/>
              <a:t>epidemiologisiin ja interventiotutkimuksiin				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Eivät sovellu mikrobikasvun toteamiseen, terveysvalvonnan tarpeisiin, vain tutkimuskäytössä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Eivät tuo tietoa mikrobilajistosta (paitsi EPS osittain)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fi-FI" altLang="fi-FI" sz="2400" dirty="0" smtClean="0"/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fi-FI" altLang="fi-FI" sz="1200" dirty="0" smtClean="0"/>
              <a:t> </a:t>
            </a:r>
          </a:p>
        </p:txBody>
      </p:sp>
      <p:sp>
        <p:nvSpPr>
          <p:cNvPr id="12697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D93EC09-1CD2-44C0-9AD2-0D88D4060E03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C293EF81-6992-43B3-A6C3-2E680FA28493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112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5"/>
          <p:cNvSpPr>
            <a:spLocks noGrp="1"/>
          </p:cNvSpPr>
          <p:nvPr>
            <p:ph type="title"/>
          </p:nvPr>
        </p:nvSpPr>
        <p:spPr>
          <a:xfrm>
            <a:off x="468313" y="2636838"/>
            <a:ext cx="8207375" cy="10080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r>
              <a:rPr lang="fi-FI" altLang="fi-FI" dirty="0" err="1" smtClean="0">
                <a:solidFill>
                  <a:schemeClr val="bg1"/>
                </a:solidFill>
              </a:rPr>
              <a:t>Mycometer-menetelmä</a:t>
            </a:r>
            <a:endParaRPr lang="fi-FI" altLang="fi-FI" dirty="0" smtClean="0">
              <a:solidFill>
                <a:schemeClr val="bg1"/>
              </a:solidFill>
            </a:endParaRPr>
          </a:p>
        </p:txBody>
      </p:sp>
      <p:sp>
        <p:nvSpPr>
          <p:cNvPr id="135170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8D66C74-4AC3-4963-BF1C-A12118E7434D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35171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CDBD5B3-6E4F-4BFC-A2A7-79359E5CF427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26535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Taustaa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smtClean="0"/>
              <a:t>Kosteusvaurion havaitsemiseen käytetyt laboratoriomenetelmät (viljely) tunnistavat homesienet </a:t>
            </a:r>
            <a:br>
              <a:rPr lang="fi-FI" altLang="fi-FI" dirty="0" smtClean="0"/>
            </a:br>
            <a:r>
              <a:rPr lang="fi-FI" altLang="fi-FI" dirty="0" smtClean="0"/>
              <a:t>ryhmä-, suku- tai lajitasolle</a:t>
            </a:r>
          </a:p>
          <a:p>
            <a:r>
              <a:rPr lang="fi-FI" altLang="fi-FI" dirty="0" smtClean="0"/>
              <a:t>On esitetty, että vaurion korjaamisen kannalta sienilajien tunteminen ei ole välttämätöntä </a:t>
            </a:r>
          </a:p>
          <a:p>
            <a:pPr marL="266700" lvl="1" indent="0">
              <a:buNone/>
            </a:pPr>
            <a:r>
              <a:rPr lang="fi-FI" altLang="fi-FI" dirty="0" smtClean="0">
                <a:sym typeface="Wingdings" panose="05000000000000000000" pitchFamily="2" charset="2"/>
              </a:rPr>
              <a:t> </a:t>
            </a:r>
            <a:r>
              <a:rPr lang="fi-FI" altLang="fi-FI" dirty="0" smtClean="0"/>
              <a:t>entsyymiaktiivisuuteen perustuva menetelmä riittävä </a:t>
            </a:r>
            <a:br>
              <a:rPr lang="fi-FI" altLang="fi-FI" dirty="0" smtClean="0"/>
            </a:br>
            <a:r>
              <a:rPr lang="fi-FI" altLang="fi-FI" dirty="0" smtClean="0"/>
              <a:t>     kertomaan  mikrobikontaminaation laajuudesta?</a:t>
            </a:r>
          </a:p>
          <a:p>
            <a:r>
              <a:rPr lang="fi-FI" altLang="fi-FI" dirty="0" smtClean="0"/>
              <a:t>Tanskassa kehitetty </a:t>
            </a:r>
            <a:r>
              <a:rPr lang="fi-FI" altLang="fi-FI" dirty="0" err="1" smtClean="0"/>
              <a:t>Mycometer</a:t>
            </a:r>
            <a:r>
              <a:rPr lang="fi-FI" altLang="fi-FI" dirty="0" smtClean="0"/>
              <a:t> -menetelmä mittaa sienten entsyymiaktiivisuutta</a:t>
            </a:r>
          </a:p>
          <a:p>
            <a:endParaRPr lang="fi-FI" altLang="fi-FI" dirty="0" smtClean="0"/>
          </a:p>
        </p:txBody>
      </p:sp>
      <p:sp>
        <p:nvSpPr>
          <p:cNvPr id="13619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fld id="{BE87B932-1959-4F92-95DC-1D988E22F2FA}" type="slidenum">
              <a:rPr lang="fi-FI" altLang="fi-FI" sz="1000" smtClean="0"/>
              <a:pPr>
                <a:buNone/>
              </a:pPr>
              <a:t>22</a:t>
            </a:fld>
            <a:endParaRPr lang="fi-FI" altLang="fi-FI" sz="1000" dirty="0"/>
          </a:p>
        </p:txBody>
      </p:sp>
    </p:spTree>
    <p:extLst>
      <p:ext uri="{BB962C8B-B14F-4D97-AF65-F5344CB8AC3E}">
        <p14:creationId xmlns:p14="http://schemas.microsoft.com/office/powerpoint/2010/main" val="15925391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 err="1" smtClean="0"/>
              <a:t>Mycometer</a:t>
            </a:r>
            <a:r>
              <a:rPr lang="fi-FI" altLang="fi-FI" sz="2800" dirty="0" smtClean="0"/>
              <a:t>-menetelmä 1/2</a:t>
            </a:r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altLang="fi-FI" sz="1800" dirty="0" smtClean="0"/>
              <a:t>Sienten biomassa voidaan määrittää mittaamalla </a:t>
            </a:r>
            <a:br>
              <a:rPr lang="fi-FI" altLang="fi-FI" sz="1800" dirty="0" smtClean="0"/>
            </a:br>
            <a:r>
              <a:rPr lang="fi-FI" altLang="fi-FI" sz="1800" dirty="0" err="1" smtClean="0"/>
              <a:t>β-N-asetyyliheksoaminidaasi</a:t>
            </a:r>
            <a:r>
              <a:rPr lang="fi-FI" altLang="fi-FI" sz="1800" dirty="0" smtClean="0"/>
              <a:t> (NAHA) entsyymin aktiivisuutta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i-FI" altLang="fi-FI" sz="1600" dirty="0" smtClean="0"/>
              <a:t>NAHA – entsyymiä esiintyy sekä sienen rihmastossa että itiöissä ja sitä on havaittu aktiivisissa, lepotilassa ja elinkykynsä menettäneissä soluissa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i-FI" altLang="fi-FI" sz="1600" dirty="0" smtClean="0"/>
              <a:t>Eri sienissä eri määriä NAHA-entsyymiä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i-FI" altLang="fi-FI" sz="1800" b="1" dirty="0" err="1" smtClean="0"/>
              <a:t>Mycometer</a:t>
            </a:r>
            <a:r>
              <a:rPr lang="fi-FI" altLang="fi-FI" sz="1800" b="1" dirty="0" smtClean="0"/>
              <a:t>-menetelmällä mitataan </a:t>
            </a:r>
            <a:r>
              <a:rPr lang="fi-FI" altLang="fi-FI" sz="1800" b="1" dirty="0" err="1" smtClean="0"/>
              <a:t>fluorometrisesti</a:t>
            </a:r>
            <a:r>
              <a:rPr lang="fi-FI" altLang="fi-FI" sz="1800" b="1" dirty="0" smtClean="0"/>
              <a:t> NAHA-entsyymiä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fi-FI" altLang="fi-FI" sz="1600" dirty="0" smtClean="0"/>
              <a:t>Ei kerro lajistosta!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fi-FI" altLang="fi-FI" dirty="0" smtClean="0"/>
          </a:p>
        </p:txBody>
      </p:sp>
      <p:sp>
        <p:nvSpPr>
          <p:cNvPr id="1146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8FA4D036-F85D-4DB0-85DB-3CB35234BC6C}" type="datetime1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1146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i-FI" altLang="fi-FI" sz="1000" smtClean="0">
                <a:solidFill>
                  <a:srgbClr val="FFFFFF"/>
                </a:solidFill>
              </a:rPr>
              <a:t>KIINKO </a:t>
            </a:r>
          </a:p>
        </p:txBody>
      </p:sp>
      <p:sp>
        <p:nvSpPr>
          <p:cNvPr id="1146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05AF943-8B8C-460A-AB19-1E594C46B76A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pic>
        <p:nvPicPr>
          <p:cNvPr id="1105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 r="13422"/>
          <a:stretch>
            <a:fillRect/>
          </a:stretch>
        </p:blipFill>
        <p:spPr bwMode="auto">
          <a:xfrm>
            <a:off x="4427984" y="3933056"/>
            <a:ext cx="31459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05582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827088" y="371830"/>
            <a:ext cx="7489824" cy="1079500"/>
          </a:xfrm>
        </p:spPr>
        <p:txBody>
          <a:bodyPr/>
          <a:lstStyle/>
          <a:p>
            <a:r>
              <a:rPr lang="fi-FI" altLang="fi-FI" dirty="0" err="1" smtClean="0"/>
              <a:t>Mycometer</a:t>
            </a:r>
            <a:r>
              <a:rPr lang="fi-FI" altLang="fi-FI" dirty="0" smtClean="0"/>
              <a:t>-menetelmä 2/2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i-FI" dirty="0" smtClean="0"/>
              <a:t>Kertoo sienten kokonaispitoisuudesta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>
                <a:sym typeface="Wingdings" panose="05000000000000000000" pitchFamily="2" charset="2"/>
              </a:rPr>
              <a:t></a:t>
            </a:r>
            <a:r>
              <a:rPr lang="fi-FI" sz="1800" dirty="0" smtClean="0"/>
              <a:t> </a:t>
            </a:r>
            <a:r>
              <a:rPr lang="fi-FI" sz="1800" b="1" dirty="0" smtClean="0"/>
              <a:t>Ei erottele lajistoa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i-FI" dirty="0" smtClean="0"/>
              <a:t>Ei </a:t>
            </a:r>
            <a:r>
              <a:rPr lang="fi-FI" dirty="0"/>
              <a:t>pidempiaikaista kokemusta tai raja-arvoja</a:t>
            </a:r>
          </a:p>
          <a:p>
            <a:pPr lvl="1">
              <a:lnSpc>
                <a:spcPct val="100000"/>
              </a:lnSpc>
              <a:spcAft>
                <a:spcPts val="600"/>
              </a:spcAft>
              <a:defRPr/>
            </a:pPr>
            <a:r>
              <a:rPr lang="fi-FI" sz="1600" dirty="0"/>
              <a:t>Menetelmän kehittäjän luoma asteikko A-C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i-FI" dirty="0" smtClean="0"/>
              <a:t>Menetelmä </a:t>
            </a:r>
            <a:r>
              <a:rPr lang="fi-FI" dirty="0"/>
              <a:t>on herkkä havaitsemaan homeen </a:t>
            </a:r>
            <a:r>
              <a:rPr lang="fi-FI" dirty="0" smtClean="0"/>
              <a:t>entsyymiaktiivisuutta </a:t>
            </a:r>
            <a:r>
              <a:rPr lang="fi-FI" sz="1800" dirty="0" smtClean="0"/>
              <a:t/>
            </a:r>
            <a:br>
              <a:rPr lang="fi-FI" sz="1800" dirty="0" smtClean="0"/>
            </a:br>
            <a:r>
              <a:rPr lang="fi-FI" sz="1800" dirty="0" smtClean="0">
                <a:sym typeface="Wingdings" panose="05000000000000000000" pitchFamily="2" charset="2"/>
              </a:rPr>
              <a:t> </a:t>
            </a:r>
            <a:r>
              <a:rPr lang="fi-FI" sz="1800" b="1" dirty="0" smtClean="0"/>
              <a:t>Ei </a:t>
            </a:r>
            <a:r>
              <a:rPr lang="fi-FI" sz="1800" b="1" dirty="0"/>
              <a:t>havaitse hiivoja, bakteereja, </a:t>
            </a:r>
            <a:r>
              <a:rPr lang="fi-FI" sz="1800" b="1" dirty="0" err="1" smtClean="0"/>
              <a:t>aktinomykeettejä</a:t>
            </a:r>
            <a:endParaRPr lang="fi-FI" sz="1800" b="1" dirty="0"/>
          </a:p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fi-FI" sz="1600" dirty="0" smtClean="0"/>
              <a:t>Valmistajalla on erillinen menetelmä myös bakteereille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i-FI" b="1" dirty="0"/>
              <a:t>Virhelähteitä: </a:t>
            </a:r>
            <a:r>
              <a:rPr lang="fi-FI" sz="1800" dirty="0"/>
              <a:t>mm. </a:t>
            </a:r>
            <a:r>
              <a:rPr lang="fi-FI" sz="1800" dirty="0" smtClean="0"/>
              <a:t>kasveissa </a:t>
            </a:r>
            <a:r>
              <a:rPr lang="fi-FI" sz="1800" dirty="0"/>
              <a:t>ja </a:t>
            </a:r>
            <a:r>
              <a:rPr lang="fi-FI" sz="1800" dirty="0" smtClean="0"/>
              <a:t>niistä jalostetuissa </a:t>
            </a:r>
            <a:r>
              <a:rPr lang="fi-FI" sz="1800" dirty="0"/>
              <a:t>elintarvikkeissa (esim. jauhot), eläimissä (mm. hyönteisten osat), veressä, ihossa, siitepölyssä </a:t>
            </a:r>
            <a:r>
              <a:rPr lang="fi-FI" sz="1800" dirty="0" err="1"/>
              <a:t>NAHAa</a:t>
            </a:r>
            <a:endParaRPr lang="fi-FI" sz="18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endParaRPr lang="fi-FI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2B322A-0585-4C2E-877F-AC29BD37B5FE}" type="datetime1">
              <a:rPr lang="fi-FI" smtClean="0"/>
              <a:pPr>
                <a:defRPr/>
              </a:pPr>
              <a:t>15.6.2016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RTA 2015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BA347A-E769-4024-8876-78403FD216D2}" type="slidenum">
              <a:rPr lang="fi-FI" altLang="fi-FI">
                <a:solidFill>
                  <a:srgbClr val="FFFFFF"/>
                </a:solidFill>
                <a:latin typeface="Calibri" panose="020F0502020204030204" pitchFamily="34" charset="0"/>
              </a:rPr>
              <a:pPr eaLnBrk="1" hangingPunct="1"/>
              <a:t>24</a:t>
            </a:fld>
            <a:endParaRPr lang="fi-FI" altLang="fi-FI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036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827088" y="424579"/>
            <a:ext cx="7489824" cy="1079500"/>
          </a:xfrm>
        </p:spPr>
        <p:txBody>
          <a:bodyPr/>
          <a:lstStyle/>
          <a:p>
            <a:pPr eaLnBrk="1" hangingPunct="1"/>
            <a:r>
              <a:rPr lang="fi-FI" altLang="fi-FI" dirty="0" err="1" smtClean="0"/>
              <a:t>Mycometer</a:t>
            </a:r>
            <a:r>
              <a:rPr lang="fi-FI" altLang="fi-FI" dirty="0" smtClean="0"/>
              <a:t> -menetelmä</a:t>
            </a:r>
          </a:p>
        </p:txBody>
      </p:sp>
      <p:sp>
        <p:nvSpPr>
          <p:cNvPr id="112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sz="1800" dirty="0" smtClean="0"/>
              <a:t>Analyysi on riippuvainen lämpötilasta</a:t>
            </a:r>
          </a:p>
          <a:p>
            <a:pPr eaLnBrk="1" hangingPunct="1"/>
            <a:r>
              <a:rPr lang="fi-FI" altLang="fi-FI" sz="1800" dirty="0" smtClean="0"/>
              <a:t>Korkeampi lämpötila </a:t>
            </a:r>
            <a:r>
              <a:rPr lang="fi-FI" altLang="fi-FI" sz="1800" dirty="0" smtClean="0">
                <a:sym typeface="Wingdings" panose="05000000000000000000" pitchFamily="2" charset="2"/>
              </a:rPr>
              <a:t></a:t>
            </a:r>
            <a:r>
              <a:rPr lang="fi-FI" altLang="fi-FI" sz="1800" dirty="0" smtClean="0"/>
              <a:t> lyhempi reaktioaika </a:t>
            </a:r>
          </a:p>
          <a:p>
            <a:pPr eaLnBrk="1" hangingPunct="1"/>
            <a:endParaRPr lang="fi-FI" altLang="fi-FI" dirty="0" smtClean="0"/>
          </a:p>
        </p:txBody>
      </p:sp>
      <p:sp>
        <p:nvSpPr>
          <p:cNvPr id="13824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217E21AA-CCE0-4212-AB4D-C31CC50926E2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3824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mtClean="0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3824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8C3DAE4F-95F0-43CE-9EB8-DC9A562E9522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pic>
        <p:nvPicPr>
          <p:cNvPr id="1126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170" b="8212"/>
          <a:stretch>
            <a:fillRect/>
          </a:stretch>
        </p:blipFill>
        <p:spPr bwMode="auto">
          <a:xfrm>
            <a:off x="3077124" y="2860320"/>
            <a:ext cx="5635625" cy="2792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2648" name="TextBox 7"/>
          <p:cNvSpPr txBox="1">
            <a:spLocks noChangeArrowheads="1"/>
          </p:cNvSpPr>
          <p:nvPr/>
        </p:nvSpPr>
        <p:spPr bwMode="auto">
          <a:xfrm>
            <a:off x="5311775" y="5616922"/>
            <a:ext cx="22320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100" dirty="0">
                <a:solidFill>
                  <a:srgbClr val="000000"/>
                </a:solidFill>
              </a:rPr>
              <a:t>Reaktioaika (min)</a:t>
            </a:r>
          </a:p>
        </p:txBody>
      </p:sp>
      <p:sp>
        <p:nvSpPr>
          <p:cNvPr id="112649" name="TextBox 8"/>
          <p:cNvSpPr txBox="1">
            <a:spLocks noChangeArrowheads="1"/>
          </p:cNvSpPr>
          <p:nvPr/>
        </p:nvSpPr>
        <p:spPr bwMode="auto">
          <a:xfrm>
            <a:off x="3203575" y="2590999"/>
            <a:ext cx="7921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100" dirty="0">
                <a:solidFill>
                  <a:srgbClr val="000000"/>
                </a:solidFill>
              </a:rPr>
              <a:t>L</a:t>
            </a:r>
            <a:r>
              <a:rPr lang="fi-FI" altLang="fi-FI" sz="1100" dirty="0" smtClean="0">
                <a:solidFill>
                  <a:srgbClr val="000000"/>
                </a:solidFill>
              </a:rPr>
              <a:t>ämpötila</a:t>
            </a:r>
            <a:endParaRPr lang="fi-FI" altLang="fi-FI" sz="1100" dirty="0">
              <a:solidFill>
                <a:srgbClr val="000000"/>
              </a:solidFill>
            </a:endParaRPr>
          </a:p>
        </p:txBody>
      </p:sp>
      <p:pic>
        <p:nvPicPr>
          <p:cNvPr id="1126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75" y="2678933"/>
            <a:ext cx="2166658" cy="304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3927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 smtClean="0"/>
              <a:t>Pintanäyte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smtClean="0"/>
              <a:t>Otetaan 3x3 cm alalta</a:t>
            </a:r>
          </a:p>
          <a:p>
            <a:r>
              <a:rPr lang="fi-FI" altLang="fi-FI" dirty="0" smtClean="0"/>
              <a:t>Pumpulipuikolla sapluunan avulla</a:t>
            </a:r>
          </a:p>
          <a:p>
            <a:r>
              <a:rPr lang="fi-FI" altLang="fi-FI" dirty="0" err="1" smtClean="0"/>
              <a:t>Inkubointi</a:t>
            </a:r>
            <a:r>
              <a:rPr lang="fi-FI" altLang="fi-FI" dirty="0" smtClean="0"/>
              <a:t> (n. ½ h) ja </a:t>
            </a:r>
            <a:r>
              <a:rPr lang="fi-FI" altLang="fi-FI" dirty="0" err="1" smtClean="0"/>
              <a:t>spektrofotometrinen</a:t>
            </a:r>
            <a:r>
              <a:rPr lang="fi-FI" altLang="fi-FI" dirty="0" smtClean="0"/>
              <a:t> mittaus</a:t>
            </a:r>
          </a:p>
          <a:p>
            <a:r>
              <a:rPr lang="fi-FI" altLang="fi-FI" dirty="0" smtClean="0"/>
              <a:t>Saadaan tulos: ”MMS-arvo”</a:t>
            </a:r>
          </a:p>
        </p:txBody>
      </p:sp>
      <p:sp>
        <p:nvSpPr>
          <p:cNvPr id="1423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fld id="{D2ABADDF-C0FD-4219-B549-C8FAF4AD3988}" type="slidenum">
              <a:rPr lang="fi-FI" altLang="fi-FI" sz="1000" smtClean="0"/>
              <a:pPr>
                <a:buNone/>
              </a:pPr>
              <a:t>26</a:t>
            </a:fld>
            <a:endParaRPr lang="fi-FI" altLang="fi-FI" sz="1000" dirty="0"/>
          </a:p>
        </p:txBody>
      </p:sp>
      <p:pic>
        <p:nvPicPr>
          <p:cNvPr id="1136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9" y="3573016"/>
            <a:ext cx="82518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24204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Materiaalinäyte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Pieni pala materiaalia (100-300mg)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Analyysi (</a:t>
            </a:r>
            <a:r>
              <a:rPr lang="fi-FI" altLang="fi-FI" dirty="0" err="1" smtClean="0"/>
              <a:t>inkubointi</a:t>
            </a:r>
            <a:r>
              <a:rPr lang="fi-FI" altLang="fi-FI" dirty="0" smtClean="0"/>
              <a:t>) kuten pintanäytteelle</a:t>
            </a:r>
          </a:p>
          <a:p>
            <a:pPr eaLnBrk="1" hangingPunct="1">
              <a:lnSpc>
                <a:spcPct val="100000"/>
              </a:lnSpc>
            </a:pPr>
            <a:r>
              <a:rPr lang="fi-FI" altLang="fi-FI" dirty="0" smtClean="0"/>
              <a:t>Tuloksen tulkinta eroaa, eli eri asteikko!</a:t>
            </a:r>
          </a:p>
          <a:p>
            <a:pPr marL="0" indent="0" eaLnBrk="1" hangingPunct="1">
              <a:lnSpc>
                <a:spcPct val="100000"/>
              </a:lnSpc>
              <a:buNone/>
            </a:pPr>
            <a:endParaRPr lang="fi-FI" altLang="fi-FI" sz="2000" b="1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fi-FI" altLang="fi-FI" sz="2000" b="1" dirty="0" err="1" smtClean="0"/>
              <a:t>Huom</a:t>
            </a:r>
            <a:r>
              <a:rPr lang="fi-FI" altLang="fi-FI" sz="2000" b="1" dirty="0" smtClean="0"/>
              <a:t>! </a:t>
            </a:r>
            <a:r>
              <a:rPr lang="fi-FI" altLang="fi-FI" sz="2000" dirty="0" smtClean="0"/>
              <a:t>Laitteen valmistajalla materiaalinäytteille kaksi eri tulkintataulukkoa riippuen siitä, sisältääkö näyte sementtiä vai ei </a:t>
            </a:r>
          </a:p>
        </p:txBody>
      </p:sp>
      <p:sp>
        <p:nvSpPr>
          <p:cNvPr id="14438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39A65C4-D84B-4859-A33C-94A55627D513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44389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mtClean="0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4439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8B25FB2-4CC6-415A-B561-9B1504F2C990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5092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2800" dirty="0" smtClean="0"/>
              <a:t>Valmistajan luokitteluasteikko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fi-FI" b="1" dirty="0" smtClean="0"/>
              <a:t>Luokka A           ≤ x FLU</a:t>
            </a:r>
          </a:p>
          <a:p>
            <a:pPr>
              <a:lnSpc>
                <a:spcPct val="100000"/>
              </a:lnSpc>
              <a:defRPr/>
            </a:pPr>
            <a:r>
              <a:rPr lang="fi-FI" dirty="0" smtClean="0"/>
              <a:t>”puhdas”, ei homekasvua (tai likaa)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fi-FI" b="1" dirty="0" smtClean="0"/>
              <a:t>Luokka B</a:t>
            </a:r>
            <a:r>
              <a:rPr lang="fi-FI" b="1" dirty="0"/>
              <a:t> </a:t>
            </a:r>
            <a:r>
              <a:rPr lang="fi-FI" b="1" dirty="0" smtClean="0"/>
              <a:t>          ≤ y </a:t>
            </a:r>
            <a:r>
              <a:rPr lang="fi-FI" b="1" dirty="0"/>
              <a:t>FLU</a:t>
            </a:r>
            <a:endParaRPr lang="fi-FI" b="1" dirty="0" smtClean="0"/>
          </a:p>
          <a:p>
            <a:pPr>
              <a:lnSpc>
                <a:spcPct val="100000"/>
              </a:lnSpc>
              <a:defRPr/>
            </a:pPr>
            <a:r>
              <a:rPr lang="fi-FI" dirty="0"/>
              <a:t>Sienten biomassan määrä </a:t>
            </a:r>
            <a:r>
              <a:rPr lang="fi-FI" dirty="0" smtClean="0"/>
              <a:t>kohonnut</a:t>
            </a:r>
          </a:p>
          <a:p>
            <a:pPr>
              <a:lnSpc>
                <a:spcPct val="100000"/>
              </a:lnSpc>
              <a:defRPr/>
            </a:pPr>
            <a:r>
              <a:rPr lang="fi-FI" dirty="0" smtClean="0"/>
              <a:t>Pinta likainen? Pölyä (jossa sieni-itiöitä, kulkeumaa)?</a:t>
            </a:r>
          </a:p>
          <a:p>
            <a:pPr>
              <a:lnSpc>
                <a:spcPct val="100000"/>
              </a:lnSpc>
              <a:defRPr/>
            </a:pPr>
            <a:r>
              <a:rPr lang="fi-FI" dirty="0" smtClean="0"/>
              <a:t>Vanha vaurio?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fi-FI" b="1" dirty="0" smtClean="0"/>
              <a:t>Luokka C         &gt; </a:t>
            </a:r>
            <a:r>
              <a:rPr lang="fi-FI" b="1" dirty="0"/>
              <a:t>z</a:t>
            </a:r>
            <a:r>
              <a:rPr lang="fi-FI" b="1" dirty="0" smtClean="0"/>
              <a:t> FLU</a:t>
            </a:r>
          </a:p>
          <a:p>
            <a:pPr>
              <a:lnSpc>
                <a:spcPct val="100000"/>
              </a:lnSpc>
              <a:defRPr/>
            </a:pPr>
            <a:r>
              <a:rPr lang="fi-FI" dirty="0" smtClean="0"/>
              <a:t>Voimakkaasti kohonnut sienten biomassapitoisuus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endParaRPr lang="fi-FI" sz="2000" dirty="0" smtClean="0"/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fi-FI" sz="1800" dirty="0" smtClean="0"/>
              <a:t>FLU = fluoresenssiyksikkö</a:t>
            </a:r>
            <a:endParaRPr lang="fi-FI" sz="1800" dirty="0"/>
          </a:p>
        </p:txBody>
      </p:sp>
      <p:sp>
        <p:nvSpPr>
          <p:cNvPr id="1157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D26AB183-48C5-4ACB-A3E5-D8A5F503D15A}" type="datetime1">
              <a:rPr lang="fi-FI" altLang="fi-FI" sz="1000" smtClean="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rgbClr val="FFFFFF"/>
              </a:solidFill>
            </a:endParaRPr>
          </a:p>
        </p:txBody>
      </p:sp>
      <p:sp>
        <p:nvSpPr>
          <p:cNvPr id="1157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fi-FI" altLang="fi-FI" sz="1000" smtClean="0">
                <a:solidFill>
                  <a:srgbClr val="FFFFFF"/>
                </a:solidFill>
              </a:rPr>
              <a:t>KIINKO </a:t>
            </a:r>
          </a:p>
        </p:txBody>
      </p:sp>
      <p:sp>
        <p:nvSpPr>
          <p:cNvPr id="1157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F5D8A70-25CD-4C54-9178-6644BFDF957C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67744" y="1700808"/>
            <a:ext cx="287685" cy="288330"/>
          </a:xfrm>
          <a:prstGeom prst="rect">
            <a:avLst/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115720" name="Rectangle 8"/>
          <p:cNvSpPr>
            <a:spLocks noChangeArrowheads="1"/>
          </p:cNvSpPr>
          <p:nvPr/>
        </p:nvSpPr>
        <p:spPr bwMode="auto">
          <a:xfrm>
            <a:off x="2251733" y="3853675"/>
            <a:ext cx="283569" cy="288429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2275811" y="2420888"/>
            <a:ext cx="287685" cy="28828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fi-FI" altLang="fi-FI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95778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Pintanäyte – valmistajan antama tulosten tulkinta</a:t>
            </a:r>
          </a:p>
        </p:txBody>
      </p:sp>
      <p:sp>
        <p:nvSpPr>
          <p:cNvPr id="14336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CE61E5E9-4438-471B-9FB8-CC26AE9C8023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4336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mtClean="0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43366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EA975C1-BFBC-45C3-88B3-195DFD06BDB0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pic>
        <p:nvPicPr>
          <p:cNvPr id="1167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416800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524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Sisällysluettelo</a:t>
            </a:r>
            <a:endParaRPr lang="fi-FI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 smtClean="0"/>
              <a:t>1 Biologiset epäpuhtaudet</a:t>
            </a:r>
          </a:p>
          <a:p>
            <a:pPr marL="0" indent="0">
              <a:buNone/>
            </a:pPr>
            <a:r>
              <a:rPr lang="fi-FI" sz="1200" dirty="0"/>
              <a:t>1.1 </a:t>
            </a:r>
            <a:r>
              <a:rPr lang="fi-FI" sz="1200" dirty="0" smtClean="0"/>
              <a:t>Johdanto sisäympäristökokonaisuuteen - opetussisältö</a:t>
            </a:r>
          </a:p>
          <a:p>
            <a:pPr marL="0" indent="0">
              <a:buNone/>
            </a:pPr>
            <a:r>
              <a:rPr lang="fi-FI" sz="1200" dirty="0" smtClean="0"/>
              <a:t>1.2 Mikrobiologian orientaatio</a:t>
            </a:r>
          </a:p>
          <a:p>
            <a:pPr marL="0" indent="0">
              <a:buNone/>
            </a:pPr>
            <a:r>
              <a:rPr lang="fi-FI" sz="1200" dirty="0" smtClean="0"/>
              <a:t>1.3 Mikrobiologian perusteet</a:t>
            </a:r>
          </a:p>
          <a:p>
            <a:pPr marL="0" indent="0">
              <a:buNone/>
            </a:pPr>
            <a:r>
              <a:rPr lang="fi-FI" sz="1200" dirty="0" smtClean="0"/>
              <a:t>1.4 Mikrobien elinkaari homehtuminen </a:t>
            </a:r>
            <a:r>
              <a:rPr lang="fi-FI" sz="1200" dirty="0"/>
              <a:t>ja </a:t>
            </a:r>
            <a:r>
              <a:rPr lang="fi-FI" sz="1200" dirty="0" smtClean="0"/>
              <a:t>lahoaminen</a:t>
            </a:r>
          </a:p>
          <a:p>
            <a:pPr marL="0" indent="0">
              <a:buNone/>
            </a:pPr>
            <a:r>
              <a:rPr lang="fi-FI" sz="1200" dirty="0" smtClean="0"/>
              <a:t>1.5 Materiaalien </a:t>
            </a:r>
            <a:r>
              <a:rPr lang="fi-FI" sz="1200" dirty="0"/>
              <a:t>ja pintojen </a:t>
            </a:r>
            <a:r>
              <a:rPr lang="fi-FI" sz="1200" dirty="0" smtClean="0"/>
              <a:t>mikrobisto</a:t>
            </a:r>
          </a:p>
          <a:p>
            <a:pPr marL="0" indent="0">
              <a:buNone/>
            </a:pPr>
            <a:r>
              <a:rPr lang="fi-FI" sz="1200" dirty="0"/>
              <a:t>1.6  Puun homeet ja </a:t>
            </a:r>
            <a:r>
              <a:rPr lang="fi-FI" sz="1200" dirty="0" smtClean="0"/>
              <a:t>lahot</a:t>
            </a:r>
          </a:p>
          <a:p>
            <a:pPr marL="0" indent="0">
              <a:buNone/>
            </a:pPr>
            <a:r>
              <a:rPr lang="fi-FI" sz="1200" dirty="0"/>
              <a:t>1.7 Rakenteiden vauriot ja </a:t>
            </a:r>
            <a:r>
              <a:rPr lang="fi-FI" sz="1200" dirty="0" smtClean="0"/>
              <a:t>vioittuminen</a:t>
            </a:r>
          </a:p>
          <a:p>
            <a:pPr marL="0" indent="0">
              <a:buNone/>
            </a:pPr>
            <a:r>
              <a:rPr lang="fi-FI" sz="1200" dirty="0" smtClean="0"/>
              <a:t>1.8.1 Ilman </a:t>
            </a:r>
            <a:r>
              <a:rPr lang="fi-FI" sz="1200" dirty="0"/>
              <a:t>mikrobisto asunnoissa, kouluissa ja </a:t>
            </a:r>
            <a:r>
              <a:rPr lang="fi-FI" sz="1200" dirty="0" smtClean="0"/>
              <a:t>päiväkodeissa</a:t>
            </a:r>
          </a:p>
          <a:p>
            <a:pPr marL="0" indent="0">
              <a:buNone/>
            </a:pPr>
            <a:r>
              <a:rPr lang="fi-FI" sz="1200" dirty="0" smtClean="0"/>
              <a:t>1.8.2 Ilman </a:t>
            </a:r>
            <a:r>
              <a:rPr lang="fi-FI" sz="1200" dirty="0"/>
              <a:t>mikrobisto tuotannollisissa ympäristöissä ja </a:t>
            </a:r>
            <a:r>
              <a:rPr lang="fi-FI" sz="1200" dirty="0" smtClean="0"/>
              <a:t>toimistoissa</a:t>
            </a:r>
          </a:p>
          <a:p>
            <a:pPr marL="0" indent="0">
              <a:buNone/>
            </a:pPr>
            <a:r>
              <a:rPr lang="fi-FI" sz="1200" dirty="0" smtClean="0"/>
              <a:t>1.9 Kosteusvauriorakennusten mikrobilajistoa</a:t>
            </a:r>
          </a:p>
          <a:p>
            <a:pPr marL="0" indent="0">
              <a:buNone/>
            </a:pPr>
            <a:r>
              <a:rPr lang="fi-FI" sz="1200" dirty="0"/>
              <a:t>1.10.1 </a:t>
            </a:r>
            <a:r>
              <a:rPr lang="fi-FI" sz="1200" dirty="0" err="1" smtClean="0"/>
              <a:t>Mykotoksiinit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1.10.2 </a:t>
            </a:r>
            <a:r>
              <a:rPr lang="fi-FI" sz="1200" dirty="0" err="1" smtClean="0"/>
              <a:t>MVOCit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/>
              <a:t>1.10.3 </a:t>
            </a:r>
            <a:r>
              <a:rPr lang="fi-FI" sz="1200" dirty="0" err="1" smtClean="0"/>
              <a:t>Endotoksiinit</a:t>
            </a:r>
            <a:endParaRPr lang="fi-FI" sz="1200" dirty="0" smtClean="0"/>
          </a:p>
          <a:p>
            <a:pPr marL="0" indent="0">
              <a:buNone/>
            </a:pPr>
            <a:r>
              <a:rPr lang="fi-FI" sz="1200" dirty="0" smtClean="0">
                <a:solidFill>
                  <a:srgbClr val="FF0000"/>
                </a:solidFill>
              </a:rPr>
              <a:t>1.10.4 Muut </a:t>
            </a:r>
            <a:r>
              <a:rPr lang="fi-FI" sz="1200" dirty="0">
                <a:solidFill>
                  <a:srgbClr val="FF0000"/>
                </a:solidFill>
              </a:rPr>
              <a:t>mikrobien </a:t>
            </a:r>
            <a:r>
              <a:rPr lang="fi-FI" sz="1200" dirty="0" smtClean="0">
                <a:solidFill>
                  <a:srgbClr val="FF0000"/>
                </a:solidFill>
              </a:rPr>
              <a:t>rakennekomponentit</a:t>
            </a:r>
          </a:p>
          <a:p>
            <a:pPr marL="0" indent="0">
              <a:buNone/>
            </a:pPr>
            <a:r>
              <a:rPr lang="fi-FI" sz="1200" dirty="0" smtClean="0"/>
              <a:t>1.11 Muut </a:t>
            </a:r>
            <a:r>
              <a:rPr lang="fi-FI" sz="1200" dirty="0"/>
              <a:t>sisäilman kannalta erityiset </a:t>
            </a:r>
            <a:r>
              <a:rPr lang="fi-FI" sz="1200" dirty="0" smtClean="0"/>
              <a:t>mikrobit</a:t>
            </a:r>
          </a:p>
          <a:p>
            <a:pPr marL="0" indent="0">
              <a:buNone/>
            </a:pPr>
            <a:r>
              <a:rPr lang="fi-FI" sz="1200" dirty="0" smtClean="0"/>
              <a:t>1.12 Punkit </a:t>
            </a:r>
            <a:r>
              <a:rPr lang="fi-FI" sz="1200" dirty="0"/>
              <a:t>ja </a:t>
            </a:r>
            <a:r>
              <a:rPr lang="fi-FI" sz="1200" dirty="0" smtClean="0"/>
              <a:t>allergeenit</a:t>
            </a:r>
          </a:p>
          <a:p>
            <a:pPr marL="0" indent="0">
              <a:buNone/>
            </a:pPr>
            <a:r>
              <a:rPr lang="fi-FI" sz="1200" dirty="0" smtClean="0"/>
              <a:t>1.13 Sisätilojen tuholaiset</a:t>
            </a:r>
          </a:p>
          <a:p>
            <a:pPr marL="0" indent="0">
              <a:buNone/>
            </a:pPr>
            <a:r>
              <a:rPr lang="fi-FI" sz="1200" b="1" dirty="0"/>
              <a:t>2 Kemialliset </a:t>
            </a:r>
            <a:r>
              <a:rPr lang="fi-FI" sz="1200" b="1" dirty="0" smtClean="0"/>
              <a:t>epäpuhtaudet – opetussisältö</a:t>
            </a:r>
          </a:p>
          <a:p>
            <a:pPr marL="0" indent="0">
              <a:buNone/>
            </a:pPr>
            <a:r>
              <a:rPr lang="fi-FI" sz="1200" b="1" dirty="0"/>
              <a:t>3 Terveydellisen merkityksen </a:t>
            </a:r>
            <a:r>
              <a:rPr lang="fi-FI" sz="1200" b="1" dirty="0" smtClean="0"/>
              <a:t>arviointi – opetussisältö</a:t>
            </a:r>
          </a:p>
          <a:p>
            <a:pPr marL="0" indent="0">
              <a:buNone/>
            </a:pPr>
            <a:endParaRPr lang="fi-FI" sz="1000" dirty="0" smtClean="0"/>
          </a:p>
          <a:p>
            <a:pPr marL="0" indent="0">
              <a:buNone/>
            </a:pPr>
            <a:endParaRPr lang="fi-FI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1200" b="1" dirty="0"/>
              <a:t>4 Sisäympäristön tutkimukset ja raportointi</a:t>
            </a:r>
          </a:p>
          <a:p>
            <a:pPr marL="0" indent="0">
              <a:buNone/>
            </a:pPr>
            <a:r>
              <a:rPr lang="fi-FI" sz="1200" dirty="0"/>
              <a:t>4.1 Tutkimusstrategian laatiminen</a:t>
            </a:r>
          </a:p>
          <a:p>
            <a:pPr marL="0" indent="0">
              <a:buNone/>
            </a:pPr>
            <a:r>
              <a:rPr lang="fi-FI" sz="1200" dirty="0"/>
              <a:t>4.2 Näytteenotto mikrobiologisiin analyyseihin</a:t>
            </a:r>
          </a:p>
          <a:p>
            <a:pPr marL="0" indent="0">
              <a:buNone/>
            </a:pPr>
            <a:r>
              <a:rPr lang="fi-FI" sz="1200" dirty="0"/>
              <a:t>4.3 Mikrobien analysointi</a:t>
            </a:r>
          </a:p>
          <a:p>
            <a:pPr marL="0" indent="0">
              <a:buNone/>
            </a:pPr>
            <a:r>
              <a:rPr lang="fi-FI" sz="1200" dirty="0"/>
              <a:t>4.4 Mikrobien ohjearvot ja tulosten tulkinta</a:t>
            </a:r>
          </a:p>
          <a:p>
            <a:pPr marL="0" indent="0">
              <a:buNone/>
            </a:pPr>
            <a:r>
              <a:rPr lang="fi-FI" sz="1200" dirty="0"/>
              <a:t>4.5 Riskinarviointi</a:t>
            </a:r>
          </a:p>
          <a:p>
            <a:pPr marL="0" indent="0">
              <a:buNone/>
            </a:pPr>
            <a:r>
              <a:rPr lang="fi-FI" sz="1200" dirty="0"/>
              <a:t>4.6 Sisäympäristön tutkimukset ja raportointi</a:t>
            </a:r>
          </a:p>
          <a:p>
            <a:pPr marL="0" indent="0">
              <a:buNone/>
            </a:pPr>
            <a:r>
              <a:rPr lang="fi-FI" sz="1200" b="1" dirty="0" smtClean="0"/>
              <a:t>5 </a:t>
            </a:r>
            <a:r>
              <a:rPr lang="fi-FI" sz="1200" b="1" dirty="0"/>
              <a:t>Sisäilman laadun hallinta </a:t>
            </a:r>
            <a:r>
              <a:rPr lang="fi-FI" sz="1200" b="1" dirty="0" smtClean="0"/>
              <a:t>korjausprosessissa</a:t>
            </a:r>
          </a:p>
          <a:p>
            <a:pPr marL="0" indent="0">
              <a:buNone/>
            </a:pPr>
            <a:r>
              <a:rPr lang="fi-FI" sz="1200" dirty="0"/>
              <a:t>5.1 Homekorjaustyömaan kosteuden ja puhtauden </a:t>
            </a:r>
            <a:r>
              <a:rPr lang="fi-FI" sz="1200" dirty="0" smtClean="0"/>
              <a:t>hallinta – opetussisältö</a:t>
            </a:r>
          </a:p>
          <a:p>
            <a:pPr marL="0" indent="0">
              <a:buNone/>
            </a:pPr>
            <a:r>
              <a:rPr lang="fi-FI" sz="1200" dirty="0" smtClean="0"/>
              <a:t>5.2 Homekorjauksen työsuojelunäkökohdat – opetussisältö</a:t>
            </a:r>
          </a:p>
          <a:p>
            <a:pPr marL="0" indent="0">
              <a:buNone/>
            </a:pPr>
            <a:r>
              <a:rPr lang="fi-FI" sz="1200" dirty="0" smtClean="0"/>
              <a:t>5.3 Siivous- ja homesiivous</a:t>
            </a:r>
          </a:p>
          <a:p>
            <a:pPr marL="0" indent="0">
              <a:buNone/>
            </a:pPr>
            <a:r>
              <a:rPr lang="fi-FI" sz="1200" dirty="0" smtClean="0"/>
              <a:t>5.4 Rakenteiden toimivuus</a:t>
            </a:r>
          </a:p>
          <a:p>
            <a:pPr marL="0" indent="0">
              <a:buNone/>
            </a:pPr>
            <a:r>
              <a:rPr lang="fi-FI" sz="1200" b="1" dirty="0"/>
              <a:t>6. Sisäilmasto-ongelmien hallinta </a:t>
            </a:r>
            <a:r>
              <a:rPr lang="fi-FI" sz="1200" b="1" dirty="0" smtClean="0"/>
              <a:t>yhteistyönä</a:t>
            </a:r>
          </a:p>
          <a:p>
            <a:pPr marL="0" indent="0">
              <a:buNone/>
            </a:pPr>
            <a:r>
              <a:rPr lang="fi-FI" sz="1200" dirty="0" smtClean="0"/>
              <a:t>6.1 Toimintamallit </a:t>
            </a:r>
            <a:r>
              <a:rPr lang="fi-FI" sz="1200" dirty="0"/>
              <a:t>sisäilmasto-ongelmien </a:t>
            </a:r>
            <a:r>
              <a:rPr lang="fi-FI" sz="1200" dirty="0" smtClean="0"/>
              <a:t>ratkaisemisessa – opetussisältö</a:t>
            </a:r>
          </a:p>
          <a:p>
            <a:pPr marL="0" indent="0">
              <a:buNone/>
            </a:pPr>
            <a:r>
              <a:rPr lang="fi-FI" sz="1200" dirty="0" smtClean="0"/>
              <a:t>6.2 Sisäilmaryhmätoiminta – opetussisältö</a:t>
            </a:r>
          </a:p>
          <a:p>
            <a:pPr marL="0" indent="0">
              <a:buNone/>
            </a:pPr>
            <a:r>
              <a:rPr lang="fi-FI" sz="1200" dirty="0" smtClean="0"/>
              <a:t>6.3 Viranomaistoiminta </a:t>
            </a:r>
            <a:r>
              <a:rPr lang="fi-FI" sz="1200" dirty="0"/>
              <a:t>ja </a:t>
            </a:r>
            <a:r>
              <a:rPr lang="fi-FI" sz="1200" dirty="0" smtClean="0"/>
              <a:t>yhteistyö – opetussisältö</a:t>
            </a:r>
          </a:p>
          <a:p>
            <a:pPr marL="0" indent="0">
              <a:buNone/>
            </a:pPr>
            <a:r>
              <a:rPr lang="fi-FI" sz="1200" dirty="0" smtClean="0"/>
              <a:t>6.4 Viestintä</a:t>
            </a:r>
            <a:r>
              <a:rPr lang="fi-FI" sz="1200" dirty="0"/>
              <a:t>, ml. </a:t>
            </a:r>
            <a:r>
              <a:rPr lang="fi-FI" sz="1200" dirty="0" smtClean="0"/>
              <a:t>Riskiviestintä - opetussisältö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6461972"/>
      </p:ext>
    </p:extLst>
  </p:cSld>
  <p:clrMapOvr>
    <a:masterClrMapping/>
  </p:clrMapOvr>
  <p:transition spd="med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796538" y="235879"/>
            <a:ext cx="7489824" cy="1079500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800" dirty="0" smtClean="0"/>
              <a:t>Materiaalinäyte – valmistajan antama tulosten tulkinta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45412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9F3DB41-E827-470C-A33B-EE4DD4A11962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45413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mtClean="0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45414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0614D728-39EC-499C-83BB-903B310F5B92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grpSp>
        <p:nvGrpSpPr>
          <p:cNvPr id="2" name="Ryhmä 1"/>
          <p:cNvGrpSpPr/>
          <p:nvPr/>
        </p:nvGrpSpPr>
        <p:grpSpPr>
          <a:xfrm>
            <a:off x="899592" y="1320364"/>
            <a:ext cx="7057741" cy="4751616"/>
            <a:chOff x="395288" y="1268413"/>
            <a:chExt cx="8289925" cy="5241925"/>
          </a:xfrm>
        </p:grpSpPr>
        <p:pic>
          <p:nvPicPr>
            <p:cNvPr id="1177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1268413"/>
              <a:ext cx="5303837" cy="280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776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6175" y="3530600"/>
              <a:ext cx="4999038" cy="297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843213" y="1700213"/>
              <a:ext cx="649287" cy="5048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940425" y="4076700"/>
              <a:ext cx="647700" cy="5048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492500" y="1557338"/>
              <a:ext cx="15113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575425" y="3789363"/>
              <a:ext cx="1957388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68199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Ilmanäyte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dirty="0" smtClean="0"/>
              <a:t>Valmistajan suositus ilmanäytteenotosta perustuu aggressiiviseen näytteenottoon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dirty="0" smtClean="0"/>
              <a:t>Kerätään 300-600 litraa ilmaa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fi-FI" sz="2000" dirty="0" smtClean="0"/>
              <a:t>Keräys suodattimelle</a:t>
            </a:r>
          </a:p>
          <a:p>
            <a:pPr lvl="1" eaLnBrk="1" hangingPunct="1">
              <a:lnSpc>
                <a:spcPct val="100000"/>
              </a:lnSpc>
              <a:defRPr/>
            </a:pPr>
            <a:r>
              <a:rPr lang="fi-FI" sz="2000" dirty="0" smtClean="0"/>
              <a:t>Keräysaika yleensä n. puoli tuntia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dirty="0" smtClean="0"/>
              <a:t>Analysoidaan (</a:t>
            </a:r>
            <a:r>
              <a:rPr lang="fi-FI" dirty="0" err="1" smtClean="0"/>
              <a:t>inkubointi</a:t>
            </a:r>
            <a:r>
              <a:rPr lang="fi-FI" dirty="0" smtClean="0"/>
              <a:t>) ja mittaus </a:t>
            </a:r>
            <a:r>
              <a:rPr lang="fi-FI" dirty="0" err="1" smtClean="0"/>
              <a:t>fluorometrisesti</a:t>
            </a:r>
            <a:endParaRPr lang="fi-FI" dirty="0" smtClean="0"/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endParaRPr lang="fi-FI" dirty="0" smtClean="0"/>
          </a:p>
        </p:txBody>
      </p:sp>
      <p:sp>
        <p:nvSpPr>
          <p:cNvPr id="146436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8680F27F-99AE-4E2F-9355-324E55608701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46437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mtClean="0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4643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74BC6B87-C4DB-4D24-A328-8B071D1BF860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fi-FI" altLang="fi-FI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6769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361156" y="911272"/>
            <a:ext cx="8207375" cy="1008063"/>
          </a:xfrm>
        </p:spPr>
        <p:txBody>
          <a:bodyPr>
            <a:normAutofit fontScale="90000"/>
          </a:bodyPr>
          <a:lstStyle/>
          <a:p>
            <a:r>
              <a:rPr lang="fi-FI" altLang="fi-FI" sz="2800" dirty="0" err="1" smtClean="0"/>
              <a:t>Mycometer</a:t>
            </a:r>
            <a:r>
              <a:rPr lang="fi-FI" altLang="fi-FI" sz="2800" dirty="0" smtClean="0"/>
              <a:t> – edut ja heikkoudet</a:t>
            </a:r>
            <a:br>
              <a:rPr lang="fi-FI" altLang="fi-FI" sz="2800" dirty="0" smtClean="0"/>
            </a:br>
            <a:r>
              <a:rPr lang="fi-FI" altLang="fi-FI" sz="2700" dirty="0" smtClean="0"/>
              <a:t/>
            </a:r>
            <a:br>
              <a:rPr lang="fi-FI" altLang="fi-FI" sz="2700" dirty="0" smtClean="0"/>
            </a:br>
            <a:r>
              <a:rPr lang="fi-FI" sz="1800" b="0" dirty="0" smtClean="0"/>
              <a:t>Menetelmä </a:t>
            </a:r>
            <a:r>
              <a:rPr lang="fi-FI" sz="1800" b="0" dirty="0"/>
              <a:t>on herkkä havaitsemaan homeen entsyymiaktiivisuutta </a:t>
            </a:r>
            <a:br>
              <a:rPr lang="fi-FI" sz="1800" b="0" dirty="0"/>
            </a:br>
            <a:r>
              <a:rPr lang="fi-FI" sz="1800" b="0" dirty="0">
                <a:sym typeface="Wingdings" panose="05000000000000000000" pitchFamily="2" charset="2"/>
              </a:rPr>
              <a:t> </a:t>
            </a:r>
            <a:r>
              <a:rPr lang="fi-FI" sz="1800" b="0" dirty="0" smtClean="0"/>
              <a:t>Ei </a:t>
            </a:r>
            <a:r>
              <a:rPr lang="fi-FI" sz="1800" b="0" dirty="0"/>
              <a:t>havaitse hiivoja, bakteereja, </a:t>
            </a:r>
            <a:r>
              <a:rPr lang="fi-FI" sz="1800" b="0" dirty="0" err="1" smtClean="0"/>
              <a:t>aktinomykeettejä</a:t>
            </a:r>
            <a:endParaRPr lang="fi-FI" altLang="fi-FI" sz="2700" dirty="0" smtClean="0">
              <a:solidFill>
                <a:srgbClr val="519B2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4733" y="1919335"/>
            <a:ext cx="4032250" cy="4392612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fi-FI" sz="1800" b="1" dirty="0" smtClean="0">
                <a:solidFill>
                  <a:schemeClr val="accent2"/>
                </a:solidFill>
              </a:rPr>
              <a:t>+</a:t>
            </a:r>
            <a:r>
              <a:rPr lang="fi-FI" sz="1800" dirty="0" smtClean="0"/>
              <a:t> </a:t>
            </a:r>
          </a:p>
          <a:p>
            <a:pPr>
              <a:defRPr/>
            </a:pPr>
            <a:r>
              <a:rPr lang="fi-FI" sz="1800" dirty="0" smtClean="0"/>
              <a:t>Kenttäkäyttöinen (pieni, kevyt)</a:t>
            </a:r>
          </a:p>
          <a:p>
            <a:pPr>
              <a:defRPr/>
            </a:pPr>
            <a:r>
              <a:rPr lang="fi-FI" sz="1800" dirty="0" smtClean="0"/>
              <a:t>Nopea (tulos jo kentällä)</a:t>
            </a:r>
          </a:p>
          <a:p>
            <a:pPr>
              <a:defRPr/>
            </a:pPr>
            <a:r>
              <a:rPr lang="fi-FI" sz="1800" dirty="0" smtClean="0"/>
              <a:t>Käy eri näytetyypeille (pinta-, ilma-, materiaalinäytteet)</a:t>
            </a:r>
            <a:endParaRPr lang="fi-FI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00560" y="1844972"/>
            <a:ext cx="4535487" cy="410527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i-FI" b="1" dirty="0" smtClean="0">
                <a:solidFill>
                  <a:schemeClr val="accent2"/>
                </a:solidFill>
              </a:rPr>
              <a:t>-</a:t>
            </a:r>
            <a:endParaRPr lang="fi-FI" sz="1800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fi-FI" sz="1800" dirty="0" smtClean="0"/>
              <a:t>Ei riittävästi käyttökokemusta</a:t>
            </a:r>
          </a:p>
          <a:p>
            <a:pPr marL="536575" lvl="1" indent="0">
              <a:buFontTx/>
              <a:buNone/>
              <a:defRPr/>
            </a:pPr>
            <a:r>
              <a:rPr lang="fi-FI" sz="1400" dirty="0" smtClean="0"/>
              <a:t>Ei asumisterveysasetuksen mukainen menetelmä!</a:t>
            </a:r>
          </a:p>
          <a:p>
            <a:pPr marL="536575" lvl="1" indent="0">
              <a:buFontTx/>
              <a:buNone/>
              <a:defRPr/>
            </a:pPr>
            <a:r>
              <a:rPr lang="fi-FI" sz="1400" dirty="0" smtClean="0"/>
              <a:t>Ei suomalaisia vertailuaineistoa vielä </a:t>
            </a:r>
            <a:endParaRPr lang="fi-FI" sz="1400" dirty="0"/>
          </a:p>
          <a:p>
            <a:pPr>
              <a:defRPr/>
            </a:pPr>
            <a:r>
              <a:rPr lang="fi-FI" sz="1800" dirty="0" smtClean="0"/>
              <a:t>Reagenssit melko hinnakkaita</a:t>
            </a:r>
          </a:p>
          <a:p>
            <a:pPr>
              <a:defRPr/>
            </a:pPr>
            <a:r>
              <a:rPr lang="fi-FI" sz="1800" dirty="0" smtClean="0"/>
              <a:t>Entsyymiä </a:t>
            </a:r>
            <a:r>
              <a:rPr lang="fi-FI" sz="1800" dirty="0"/>
              <a:t>voi esiintyä mm</a:t>
            </a:r>
            <a:r>
              <a:rPr lang="fi-FI" sz="1800" dirty="0" smtClean="0"/>
              <a:t>. kasveissa </a:t>
            </a:r>
            <a:r>
              <a:rPr lang="fi-FI" sz="1800" dirty="0"/>
              <a:t>ja niistä saaduissa elintarvikkeissa (esim. jauhot</a:t>
            </a:r>
            <a:r>
              <a:rPr lang="fi-FI" sz="1800" dirty="0" smtClean="0"/>
              <a:t>), eläimissä </a:t>
            </a:r>
            <a:r>
              <a:rPr lang="fi-FI" sz="1800" dirty="0"/>
              <a:t>(mm. hyönteisten osat</a:t>
            </a:r>
            <a:r>
              <a:rPr lang="fi-FI" sz="1800" dirty="0" smtClean="0"/>
              <a:t>), veressä, ihossa, ihossa, siitepölyssä </a:t>
            </a:r>
            <a:endParaRPr lang="fi-FI" dirty="0" smtClean="0"/>
          </a:p>
        </p:txBody>
      </p:sp>
      <p:sp>
        <p:nvSpPr>
          <p:cNvPr id="11674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69A8C052-CCA2-48FD-950D-226563C4B7A1}" type="datetime1">
              <a:rPr lang="fi-FI" altLang="fi-FI" sz="1000" smtClean="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1167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i-FI" altLang="fi-FI" sz="1000" smtClean="0">
                <a:solidFill>
                  <a:schemeClr val="bg1"/>
                </a:solidFill>
              </a:rPr>
              <a:t>KIINKO </a:t>
            </a:r>
          </a:p>
        </p:txBody>
      </p:sp>
      <p:sp>
        <p:nvSpPr>
          <p:cNvPr id="1167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lnSpc>
                <a:spcPct val="85000"/>
              </a:lnSpc>
              <a:spcBef>
                <a:spcPct val="35000"/>
              </a:spcBef>
              <a:buClr>
                <a:schemeClr val="accent1"/>
              </a:buClr>
              <a:buChar char="•"/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lnSpc>
                <a:spcPct val="85000"/>
              </a:lnSpc>
              <a:spcBef>
                <a:spcPct val="25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lnSpc>
                <a:spcPct val="85000"/>
              </a:lnSpc>
              <a:spcBef>
                <a:spcPct val="25000"/>
              </a:spcBef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533AD55A-2DDE-44C3-9775-48EB2D2C0F8E}" type="slidenum">
              <a:rPr lang="fi-FI" altLang="fi-FI" sz="1000" smtClean="0">
                <a:solidFill>
                  <a:schemeClr val="bg1"/>
                </a:solidFill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pic>
        <p:nvPicPr>
          <p:cNvPr id="1167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27" y="3960925"/>
            <a:ext cx="2357808" cy="224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7368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Tutkimuksia mycometer-menetelmästä</a:t>
            </a:r>
            <a:endParaRPr lang="fi-FI" altLang="fi-FI" dirty="0" smtClean="0"/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altLang="fi-FI" smtClean="0"/>
              <a:t>Airborne fungal cell fragments in homes in relation to total fungal biomass. Adhikan A, Indoor Air 2012; </a:t>
            </a:r>
          </a:p>
          <a:p>
            <a:r>
              <a:rPr lang="fi-FI" altLang="fi-FI" smtClean="0"/>
              <a:t>Nocturnal asthma and domestic exposure to fungi. Terčelj M,. Indoor + Built Env. 2012;.</a:t>
            </a:r>
          </a:p>
          <a:p>
            <a:r>
              <a:rPr lang="fi-FI" altLang="fi-FI" smtClean="0"/>
              <a:t>Enzyme measurements for risk evaluations in sewage treatment plants. Rylander R. Open J Publ Health, Jun 2012.</a:t>
            </a:r>
          </a:p>
          <a:p>
            <a:r>
              <a:rPr lang="fi-FI" altLang="fi-FI" smtClean="0"/>
              <a:t>Beyond LEED, Pre and Post Occupancy Evaluations for New Buildings. P Buckmaster. Synergist, May 2011. </a:t>
            </a:r>
          </a:p>
          <a:p>
            <a:r>
              <a:rPr lang="fi-FI" altLang="fi-FI" smtClean="0"/>
              <a:t>Airborne enzyme in homes of patients with sarcoidosis. Terčelj M, Env Health 2011; 10; 8-13.</a:t>
            </a:r>
          </a:p>
          <a:p>
            <a:r>
              <a:rPr lang="fi-FI" altLang="fi-FI" smtClean="0"/>
              <a:t>Airborne enzyme measurements for the identification of mouldy buildings. Rylander R, J Environ Monit, 2010; 12:2161-2164.</a:t>
            </a:r>
          </a:p>
          <a:p>
            <a:r>
              <a:rPr lang="fi-FI" altLang="fi-FI" smtClean="0"/>
              <a:t>Fluorometric detection and estimation of fungal biomass on cultural heritage materials. Journal of Microbiological Methods 80 (2010) 178–182, R Mitchell 2010.</a:t>
            </a:r>
          </a:p>
          <a:p>
            <a:r>
              <a:rPr lang="fi-FI" altLang="fi-FI" smtClean="0"/>
              <a:t>Airborne enzyme measurements to detect indoor mould exposure. J of Env Mon, V.12, p.2161–2164. R. Rylander, et al. 2010.</a:t>
            </a:r>
          </a:p>
          <a:p>
            <a:r>
              <a:rPr lang="fi-FI" altLang="fi-FI" smtClean="0"/>
              <a:t>Successful Mold Growth Remediation in HVAC Systems. P Buckmaster. Occupational Health and Safety, 2008. </a:t>
            </a:r>
          </a:p>
          <a:p>
            <a:r>
              <a:rPr lang="fi-FI" altLang="fi-FI" smtClean="0"/>
              <a:t>Quantifying Mold Biomass on Gypsum Board: Comparison of Ergosterol and Beta-N-Acetylhexosaminidase as Mold Biomass Parameters. Applied and Environmental Microbiology. M.Reeslev,. 2003.  </a:t>
            </a:r>
          </a:p>
          <a:p>
            <a:r>
              <a:rPr lang="fi-FI" altLang="fi-FI" smtClean="0"/>
              <a:t>Analytical Instrument Performance Criteria: Application of a Fluorometric Method for the Detection of Mold in Indoor Environments. Applied Occupational and Environmental Hygiene. D Krause,. 2003.  </a:t>
            </a:r>
          </a:p>
          <a:p>
            <a:r>
              <a:rPr lang="fi-FI" altLang="fi-FI" smtClean="0"/>
              <a:t>Application of a Fluorometric Method for the Detection of Mold in Indoor Environments. D. Krause. Applied Occupational and Environmental Hygiene 2003</a:t>
            </a:r>
          </a:p>
          <a:p>
            <a:r>
              <a:rPr lang="fi-FI" altLang="fi-FI" smtClean="0"/>
              <a:t>Nagase Activity in Airborne Biomass Dust and Relationship between Nagase Concentrations and Fungal Spores. Aerobiologia A.M., Madsen. 2003. </a:t>
            </a:r>
          </a:p>
          <a:p>
            <a:r>
              <a:rPr lang="fi-FI" altLang="fi-FI" smtClean="0"/>
              <a:t>The Mycometer™-Test: A New Rapid Method for Detection and Quantification of Mold in Buildings. Proceedings of Healthy Buildings 2000, Vol. 1, p.589-590. M.Reeslev and M. Miller. 2000. </a:t>
            </a:r>
          </a:p>
          <a:p>
            <a:r>
              <a:rPr lang="fi-FI" altLang="fi-FI" smtClean="0"/>
              <a:t>Fluorogenic Substrates to Measure Fungal Presence and Activity in Soil. Appl. Environ. Microbiol. 64:613-617. M. Miller,1998.</a:t>
            </a:r>
          </a:p>
          <a:p>
            <a:endParaRPr lang="fi-FI" altLang="fi-FI" smtClean="0"/>
          </a:p>
        </p:txBody>
      </p:sp>
      <p:sp>
        <p:nvSpPr>
          <p:cNvPr id="1474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fld id="{9E18381C-CF98-47A4-8892-EB9CA0C98927}" type="slidenum">
              <a:rPr lang="fi-FI" altLang="fi-FI" sz="1000" smtClean="0"/>
              <a:pPr>
                <a:buNone/>
              </a:pPr>
              <a:t>33</a:t>
            </a:fld>
            <a:endParaRPr lang="fi-FI" altLang="fi-FI" sz="1000" dirty="0"/>
          </a:p>
        </p:txBody>
      </p:sp>
    </p:spTree>
    <p:extLst>
      <p:ext uri="{BB962C8B-B14F-4D97-AF65-F5344CB8AC3E}">
        <p14:creationId xmlns:p14="http://schemas.microsoft.com/office/powerpoint/2010/main" val="87787531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mtClean="0"/>
              <a:t>Tutkimuksia </a:t>
            </a:r>
            <a:endParaRPr lang="fi-FI" altLang="fi-FI" dirty="0" smtClean="0"/>
          </a:p>
        </p:txBody>
      </p:sp>
      <p:sp>
        <p:nvSpPr>
          <p:cNvPr id="1218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altLang="fi-FI" dirty="0" err="1" smtClean="0"/>
              <a:t>Reeslev</a:t>
            </a:r>
            <a:r>
              <a:rPr lang="fi-FI" altLang="fi-FI" dirty="0" smtClean="0"/>
              <a:t> ym. 2003</a:t>
            </a:r>
          </a:p>
          <a:p>
            <a:pPr lvl="1"/>
            <a:r>
              <a:rPr lang="fi-FI" altLang="fi-FI" dirty="0"/>
              <a:t>k</a:t>
            </a:r>
            <a:r>
              <a:rPr lang="fi-FI" altLang="fi-FI" dirty="0" smtClean="0"/>
              <a:t>ipsilevyllä entsyymiaktiivisuus </a:t>
            </a:r>
            <a:br>
              <a:rPr lang="fi-FI" altLang="fi-FI" dirty="0" smtClean="0"/>
            </a:br>
            <a:r>
              <a:rPr lang="fi-FI" altLang="fi-FI" dirty="0" smtClean="0"/>
              <a:t>(S. </a:t>
            </a:r>
            <a:r>
              <a:rPr lang="fi-FI" altLang="fi-FI" dirty="0" err="1" smtClean="0"/>
              <a:t>chartarum</a:t>
            </a:r>
            <a:r>
              <a:rPr lang="fi-FI" altLang="fi-FI" dirty="0" smtClean="0"/>
              <a:t>), </a:t>
            </a:r>
            <a:r>
              <a:rPr lang="fi-FI" altLang="fi-FI" dirty="0" err="1" smtClean="0"/>
              <a:t>ergosteroli</a:t>
            </a:r>
            <a:r>
              <a:rPr lang="fi-FI" altLang="fi-FI" dirty="0" smtClean="0"/>
              <a:t> ja </a:t>
            </a:r>
            <a:br>
              <a:rPr lang="fi-FI" altLang="fi-FI" dirty="0" smtClean="0"/>
            </a:br>
            <a:r>
              <a:rPr lang="fi-FI" altLang="fi-FI" dirty="0" smtClean="0"/>
              <a:t>biomassan tiheys</a:t>
            </a:r>
          </a:p>
        </p:txBody>
      </p:sp>
      <p:sp>
        <p:nvSpPr>
          <p:cNvPr id="1484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fld id="{A834F821-4989-4FBE-A91C-51EE507D226B}" type="slidenum">
              <a:rPr lang="fi-FI" altLang="fi-FI" sz="1000" smtClean="0"/>
              <a:pPr>
                <a:buNone/>
              </a:pPr>
              <a:t>34</a:t>
            </a:fld>
            <a:endParaRPr lang="fi-FI" altLang="fi-FI" sz="1000" dirty="0"/>
          </a:p>
        </p:txBody>
      </p:sp>
      <p:pic>
        <p:nvPicPr>
          <p:cNvPr id="1218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56115"/>
            <a:ext cx="3480688" cy="495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38338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Tutkimuksia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fi-FI" dirty="0" err="1" smtClean="0"/>
              <a:t>Rylander</a:t>
            </a:r>
            <a:r>
              <a:rPr lang="fi-FI" dirty="0" smtClean="0"/>
              <a:t> ym. 2010 ”</a:t>
            </a:r>
            <a:r>
              <a:rPr lang="en-US" i="1" dirty="0" smtClean="0"/>
              <a:t>Airborne </a:t>
            </a:r>
            <a:r>
              <a:rPr lang="en-US" i="1" dirty="0"/>
              <a:t>enzyme measurements to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detect </a:t>
            </a:r>
            <a:r>
              <a:rPr lang="en-US" i="1" dirty="0"/>
              <a:t>indoor </a:t>
            </a:r>
            <a:r>
              <a:rPr lang="en-US" i="1" dirty="0" err="1" smtClean="0"/>
              <a:t>mould</a:t>
            </a:r>
            <a:r>
              <a:rPr lang="en-US" i="1" dirty="0" smtClean="0"/>
              <a:t> exposure</a:t>
            </a:r>
            <a:r>
              <a:rPr lang="en-US" dirty="0" smtClean="0"/>
              <a:t>”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lang="fi-FI" altLang="fi-FI" dirty="0"/>
              <a:t>Erotteli </a:t>
            </a:r>
            <a:r>
              <a:rPr lang="fi-FI" altLang="fi-FI" dirty="0" smtClean="0"/>
              <a:t>kosteusvaurioituneet </a:t>
            </a:r>
            <a:r>
              <a:rPr lang="fi-FI" altLang="fi-FI" dirty="0"/>
              <a:t>ja </a:t>
            </a:r>
            <a:r>
              <a:rPr lang="fi-FI" altLang="fi-FI" dirty="0" smtClean="0"/>
              <a:t>ei-kosteusvaurioituneet kodit </a:t>
            </a:r>
            <a:r>
              <a:rPr lang="fi-FI" altLang="fi-FI" dirty="0"/>
              <a:t>suhteellisen hyvin</a:t>
            </a:r>
          </a:p>
          <a:p>
            <a:pPr marL="0" indent="0" eaLnBrk="1" hangingPunct="1">
              <a:lnSpc>
                <a:spcPct val="100000"/>
              </a:lnSpc>
              <a:buFontTx/>
              <a:buNone/>
              <a:defRPr/>
            </a:pPr>
            <a:endParaRPr lang="fi-FI" dirty="0"/>
          </a:p>
        </p:txBody>
      </p:sp>
      <p:sp>
        <p:nvSpPr>
          <p:cNvPr id="149509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734DA2D-6051-467B-BE1A-FA523B1B282C}" type="datetime1">
              <a:rPr lang="fi-FI" altLang="fi-FI" smtClean="0">
                <a:solidFill>
                  <a:srgbClr val="FFFFFF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rgbClr val="FFFFFF"/>
              </a:solidFill>
            </a:endParaRPr>
          </a:p>
        </p:txBody>
      </p:sp>
      <p:sp>
        <p:nvSpPr>
          <p:cNvPr id="149510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mtClean="0">
                <a:solidFill>
                  <a:srgbClr val="FFFFFF"/>
                </a:solidFill>
              </a:rPr>
              <a:t>Esityksen nimi / Tekijä</a:t>
            </a:r>
          </a:p>
        </p:txBody>
      </p:sp>
      <p:sp>
        <p:nvSpPr>
          <p:cNvPr id="14951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09EBCD8-4E5A-410F-BA1E-495044D1E44C}" type="slidenum">
              <a:rPr lang="fi-FI" altLang="fi-FI" sz="1000">
                <a:solidFill>
                  <a:srgbClr val="FFFFFF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fi-FI" altLang="fi-FI" sz="1000">
              <a:solidFill>
                <a:srgbClr val="FFFFFF"/>
              </a:solidFill>
            </a:endParaRPr>
          </a:p>
        </p:txBody>
      </p:sp>
      <p:pic>
        <p:nvPicPr>
          <p:cNvPr id="1228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090863"/>
            <a:ext cx="53070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0324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Yhteenveto </a:t>
            </a:r>
            <a:r>
              <a:rPr lang="fi-FI" dirty="0" err="1"/>
              <a:t>Mycometer-menetelmästä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Ei asumisterveysasetuksen mukainen menetelmä</a:t>
            </a:r>
          </a:p>
          <a:p>
            <a:r>
              <a:rPr lang="fi-FI" dirty="0" smtClean="0"/>
              <a:t>Ei toistaiseksi suomalaista vertailuaineistoa</a:t>
            </a:r>
          </a:p>
          <a:p>
            <a:r>
              <a:rPr lang="fi-FI" dirty="0"/>
              <a:t>Kenttäkäyttöinen, nopea </a:t>
            </a:r>
            <a:r>
              <a:rPr lang="fi-FI" dirty="0" smtClean="0"/>
              <a:t>menetelmä</a:t>
            </a:r>
          </a:p>
          <a:p>
            <a:r>
              <a:rPr lang="fi-FI" dirty="0" smtClean="0"/>
              <a:t>Tulos perustuu valmistajan luomaan luokitteluun</a:t>
            </a:r>
          </a:p>
          <a:p>
            <a:r>
              <a:rPr lang="fi-FI" dirty="0"/>
              <a:t>Aika- ja lämpötilariippuvainen </a:t>
            </a:r>
            <a:r>
              <a:rPr lang="fi-FI" dirty="0" smtClean="0"/>
              <a:t>menetelmä</a:t>
            </a:r>
          </a:p>
          <a:p>
            <a:r>
              <a:rPr lang="fi-FI" dirty="0" smtClean="0"/>
              <a:t>Virhelähteitä runsaasti </a:t>
            </a:r>
            <a:r>
              <a:rPr lang="fi-FI" dirty="0" err="1" smtClean="0"/>
              <a:t>NAHA-entsyymille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5521306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 mikrobien rakennekomponentit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Betaglukaanit</a:t>
            </a:r>
            <a:r>
              <a:rPr lang="fi-FI" dirty="0" smtClean="0"/>
              <a:t>, </a:t>
            </a:r>
            <a:r>
              <a:rPr lang="fi-FI" dirty="0" err="1" smtClean="0"/>
              <a:t>ergosteroli</a:t>
            </a:r>
            <a:r>
              <a:rPr lang="fi-FI" dirty="0" smtClean="0"/>
              <a:t>, </a:t>
            </a:r>
            <a:r>
              <a:rPr lang="fi-FI" dirty="0" err="1" smtClean="0"/>
              <a:t>muramiinihappo</a:t>
            </a:r>
            <a:r>
              <a:rPr lang="fi-FI" dirty="0" smtClean="0"/>
              <a:t>, 3-OH-rasvahapot</a:t>
            </a:r>
          </a:p>
          <a:p>
            <a:r>
              <a:rPr lang="fi-FI" dirty="0" err="1" smtClean="0"/>
              <a:t>Mycometer-menetelmä</a:t>
            </a:r>
            <a:endParaRPr lang="fi-FI" dirty="0" smtClean="0"/>
          </a:p>
          <a:p>
            <a:endParaRPr lang="fi-FI" dirty="0"/>
          </a:p>
          <a:p>
            <a:pPr lvl="1"/>
            <a:r>
              <a:rPr lang="fi-FI" altLang="fi-FI" sz="2000" dirty="0">
                <a:cs typeface="Times New Roman" panose="02020603050405020304" pitchFamily="18" charset="0"/>
              </a:rPr>
              <a:t>M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itä </a:t>
            </a:r>
            <a:r>
              <a:rPr lang="fi-FI" altLang="fi-FI" sz="2000" dirty="0">
                <a:cs typeface="Times New Roman" panose="02020603050405020304" pitchFamily="18" charset="0"/>
              </a:rPr>
              <a:t>ne 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ovat</a:t>
            </a:r>
            <a:endParaRPr lang="fi-FI" altLang="fi-FI" sz="2000" dirty="0">
              <a:cs typeface="Times New Roman" panose="02020603050405020304" pitchFamily="18" charset="0"/>
            </a:endParaRPr>
          </a:p>
          <a:p>
            <a:pPr lvl="1"/>
            <a:r>
              <a:rPr lang="fi-FI" altLang="fi-FI" sz="2000" dirty="0">
                <a:cs typeface="Times New Roman" panose="02020603050405020304" pitchFamily="18" charset="0"/>
              </a:rPr>
              <a:t>M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issä </a:t>
            </a:r>
            <a:r>
              <a:rPr lang="fi-FI" altLang="fi-FI" sz="2000" dirty="0">
                <a:cs typeface="Times New Roman" panose="02020603050405020304" pitchFamily="18" charset="0"/>
              </a:rPr>
              <a:t>niitä 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esiintyy </a:t>
            </a:r>
            <a:endParaRPr lang="fi-FI" altLang="fi-FI" sz="2000" dirty="0">
              <a:cs typeface="Times New Roman" panose="02020603050405020304" pitchFamily="18" charset="0"/>
            </a:endParaRPr>
          </a:p>
          <a:p>
            <a:pPr lvl="1"/>
            <a:r>
              <a:rPr lang="fi-FI" altLang="fi-FI" sz="2000" dirty="0">
                <a:cs typeface="Times New Roman" panose="02020603050405020304" pitchFamily="18" charset="0"/>
              </a:rPr>
              <a:t>M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ikä </a:t>
            </a:r>
            <a:r>
              <a:rPr lang="fi-FI" altLang="fi-FI" sz="2000" dirty="0">
                <a:cs typeface="Times New Roman" panose="02020603050405020304" pitchFamily="18" charset="0"/>
              </a:rPr>
              <a:t>niiden merkitys on sisäilman 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kannalta</a:t>
            </a:r>
            <a:endParaRPr lang="fi-FI" altLang="fi-FI" sz="2000" dirty="0">
              <a:cs typeface="Times New Roman" panose="02020603050405020304" pitchFamily="18" charset="0"/>
            </a:endParaRPr>
          </a:p>
          <a:p>
            <a:pPr lvl="1"/>
            <a:r>
              <a:rPr lang="fi-FI" altLang="fi-FI" sz="2000" dirty="0">
                <a:cs typeface="Times New Roman" panose="02020603050405020304" pitchFamily="18" charset="0"/>
              </a:rPr>
              <a:t>M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iten </a:t>
            </a:r>
            <a:r>
              <a:rPr lang="fi-FI" altLang="fi-FI" sz="2000" dirty="0">
                <a:cs typeface="Times New Roman" panose="02020603050405020304" pitchFamily="18" charset="0"/>
              </a:rPr>
              <a:t>näytteet 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otetaan</a:t>
            </a:r>
            <a:endParaRPr lang="fi-FI" altLang="fi-FI" sz="2000" dirty="0">
              <a:cs typeface="Times New Roman" panose="02020603050405020304" pitchFamily="18" charset="0"/>
            </a:endParaRPr>
          </a:p>
          <a:p>
            <a:pPr lvl="1"/>
            <a:r>
              <a:rPr lang="fi-FI" altLang="fi-FI" sz="2000" dirty="0">
                <a:cs typeface="Times New Roman" panose="02020603050405020304" pitchFamily="18" charset="0"/>
              </a:rPr>
              <a:t>M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iten </a:t>
            </a:r>
            <a:r>
              <a:rPr lang="fi-FI" altLang="fi-FI" sz="2000" dirty="0">
                <a:cs typeface="Times New Roman" panose="02020603050405020304" pitchFamily="18" charset="0"/>
              </a:rPr>
              <a:t>ne analysoidaan ja </a:t>
            </a:r>
          </a:p>
          <a:p>
            <a:pPr lvl="1"/>
            <a:r>
              <a:rPr lang="fi-FI" altLang="fi-FI" sz="2000" dirty="0">
                <a:cs typeface="Times New Roman" panose="02020603050405020304" pitchFamily="18" charset="0"/>
              </a:rPr>
              <a:t>M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iten </a:t>
            </a:r>
            <a:r>
              <a:rPr lang="fi-FI" altLang="fi-FI" sz="2000" dirty="0">
                <a:cs typeface="Times New Roman" panose="02020603050405020304" pitchFamily="18" charset="0"/>
              </a:rPr>
              <a:t>tulokset </a:t>
            </a:r>
            <a:r>
              <a:rPr lang="fi-FI" altLang="fi-FI" sz="2000" dirty="0" smtClean="0">
                <a:cs typeface="Times New Roman" panose="02020603050405020304" pitchFamily="18" charset="0"/>
              </a:rPr>
              <a:t>tulkitaan</a:t>
            </a:r>
            <a:endParaRPr lang="fi-FI" altLang="fi-FI" sz="2000" dirty="0"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89899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899196" y="3214855"/>
            <a:ext cx="4032250" cy="914508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dirty="0" smtClean="0">
                <a:solidFill>
                  <a:schemeClr val="tx1"/>
                </a:solidFill>
              </a:rPr>
              <a:t>Bakteerien </a:t>
            </a:r>
            <a:br>
              <a:rPr lang="fi-FI" altLang="fi-FI" sz="2400" dirty="0" smtClean="0">
                <a:solidFill>
                  <a:schemeClr val="tx1"/>
                </a:solidFill>
              </a:rPr>
            </a:br>
            <a:r>
              <a:rPr lang="fi-FI" altLang="fi-FI" sz="2400" dirty="0" smtClean="0">
                <a:solidFill>
                  <a:schemeClr val="tx1"/>
                </a:solidFill>
              </a:rPr>
              <a:t>kemialliset markkerit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sz="half" idx="1"/>
          </p:nvPr>
        </p:nvSpPr>
        <p:spPr>
          <a:xfrm>
            <a:off x="899113" y="4215956"/>
            <a:ext cx="3327066" cy="1654968"/>
          </a:xfrm>
        </p:spPr>
        <p:txBody>
          <a:bodyPr/>
          <a:lstStyle/>
          <a:p>
            <a:pPr eaLnBrk="1" hangingPunct="1"/>
            <a:r>
              <a:rPr lang="fi-FI" altLang="fi-FI" sz="1800" dirty="0" err="1" smtClean="0"/>
              <a:t>Muramiinihappo</a:t>
            </a:r>
            <a:endParaRPr lang="fi-FI" altLang="fi-FI" sz="1800" dirty="0" smtClean="0"/>
          </a:p>
          <a:p>
            <a:r>
              <a:rPr lang="fi-FI" altLang="fi-FI" sz="1800" dirty="0" smtClean="0"/>
              <a:t>3-hydroksirasvahapot (3-OHFA), </a:t>
            </a:r>
            <a:r>
              <a:rPr lang="fi-FI" altLang="fi-FI" sz="1800" dirty="0" err="1" smtClean="0"/>
              <a:t>Lipopolysakkaridi</a:t>
            </a:r>
            <a:endParaRPr lang="fi-FI" altLang="fi-FI" sz="1800" dirty="0" smtClean="0"/>
          </a:p>
          <a:p>
            <a:pPr eaLnBrk="1" hangingPunct="1"/>
            <a:r>
              <a:rPr lang="fi-FI" altLang="fi-FI" sz="1800" dirty="0" err="1" smtClean="0"/>
              <a:t>Endotoksiini</a:t>
            </a:r>
            <a:endParaRPr lang="fi-FI" altLang="fi-FI" dirty="0" smtClean="0"/>
          </a:p>
          <a:p>
            <a:pPr eaLnBrk="1" hangingPunct="1"/>
            <a:endParaRPr lang="fi-FI" altLang="fi-FI" dirty="0" smtClean="0"/>
          </a:p>
        </p:txBody>
      </p:sp>
      <p:sp>
        <p:nvSpPr>
          <p:cNvPr id="98308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05D14C3-7048-4282-B61B-E032CA0EB958}" type="datetime1">
              <a:rPr lang="fi-FI" altLang="fi-FI" smtClean="0">
                <a:solidFill>
                  <a:schemeClr val="bg1"/>
                </a:solidFill>
              </a:rPr>
              <a:pPr eaLnBrk="1" hangingPunct="1">
                <a:defRPr/>
              </a:pPr>
              <a:t>15.6.2016</a:t>
            </a:fld>
            <a:endParaRPr lang="fi-FI" altLang="fi-FI" smtClean="0">
              <a:solidFill>
                <a:schemeClr val="bg1"/>
              </a:solidFill>
            </a:endParaRPr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580FFAE-1F56-44B0-B074-0B7414793AC5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sp>
        <p:nvSpPr>
          <p:cNvPr id="82950" name="Content Placeholder 2"/>
          <p:cNvSpPr>
            <a:spLocks noGrp="1"/>
          </p:cNvSpPr>
          <p:nvPr>
            <p:ph sz="half" idx="2"/>
          </p:nvPr>
        </p:nvSpPr>
        <p:spPr>
          <a:xfrm>
            <a:off x="4858418" y="4290943"/>
            <a:ext cx="4033838" cy="1570654"/>
          </a:xfrm>
        </p:spPr>
        <p:txBody>
          <a:bodyPr/>
          <a:lstStyle/>
          <a:p>
            <a:pPr eaLnBrk="1" hangingPunct="1"/>
            <a:r>
              <a:rPr lang="fi-FI" altLang="fi-FI" sz="1800" dirty="0" err="1" smtClean="0"/>
              <a:t>Ergosteroli</a:t>
            </a:r>
            <a:endParaRPr lang="fi-FI" altLang="fi-FI" sz="1800" dirty="0" smtClean="0"/>
          </a:p>
          <a:p>
            <a:pPr eaLnBrk="1" hangingPunct="1"/>
            <a:r>
              <a:rPr lang="fi-FI" altLang="fi-FI" sz="1800" dirty="0" err="1" smtClean="0"/>
              <a:t>Glukaani</a:t>
            </a:r>
            <a:r>
              <a:rPr lang="fi-FI" altLang="fi-FI" sz="1800" dirty="0" smtClean="0"/>
              <a:t> (</a:t>
            </a:r>
            <a:r>
              <a:rPr lang="el-GR" altLang="fi-FI" sz="1800" dirty="0" smtClean="0"/>
              <a:t>β</a:t>
            </a:r>
            <a:r>
              <a:rPr lang="fi-FI" altLang="fi-FI" sz="1800" dirty="0" smtClean="0"/>
              <a:t> 1-&gt;3 </a:t>
            </a:r>
            <a:r>
              <a:rPr lang="fi-FI" altLang="fi-FI" sz="1800" dirty="0" err="1" smtClean="0"/>
              <a:t>glucan</a:t>
            </a:r>
            <a:r>
              <a:rPr lang="fi-FI" altLang="fi-FI" sz="1800" dirty="0" smtClean="0"/>
              <a:t>)</a:t>
            </a:r>
          </a:p>
          <a:p>
            <a:pPr eaLnBrk="1" hangingPunct="1"/>
            <a:r>
              <a:rPr lang="fi-FI" altLang="fi-FI" sz="1800" dirty="0" err="1" smtClean="0"/>
              <a:t>Extracellular</a:t>
            </a:r>
            <a:r>
              <a:rPr lang="fi-FI" altLang="fi-FI" sz="1800" dirty="0" smtClean="0"/>
              <a:t> </a:t>
            </a:r>
            <a:r>
              <a:rPr lang="fi-FI" altLang="fi-FI" sz="1800" dirty="0" err="1" smtClean="0"/>
              <a:t>polysaccharide</a:t>
            </a:r>
            <a:r>
              <a:rPr lang="fi-FI" altLang="fi-FI" sz="1800" dirty="0" smtClean="0"/>
              <a:t> (EPS)</a:t>
            </a:r>
          </a:p>
          <a:p>
            <a:pPr eaLnBrk="1" hangingPunct="1"/>
            <a:endParaRPr lang="fi-FI" altLang="fi-FI" dirty="0" smtClean="0"/>
          </a:p>
        </p:txBody>
      </p:sp>
      <p:sp>
        <p:nvSpPr>
          <p:cNvPr id="8" name="Rectangle 7"/>
          <p:cNvSpPr/>
          <p:nvPr/>
        </p:nvSpPr>
        <p:spPr>
          <a:xfrm>
            <a:off x="4871890" y="3402127"/>
            <a:ext cx="4025900" cy="72019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  <a:defRPr/>
            </a:pPr>
            <a:r>
              <a:rPr lang="fi-FI" sz="2400" b="1" dirty="0">
                <a:latin typeface="+mj-lt"/>
                <a:ea typeface="+mj-ea"/>
                <a:cs typeface="+mj-cs"/>
              </a:rPr>
              <a:t>Sienten </a:t>
            </a:r>
            <a:r>
              <a:rPr lang="fi-FI" sz="2400" b="1" dirty="0" smtClean="0">
                <a:latin typeface="+mj-lt"/>
                <a:ea typeface="+mj-ea"/>
                <a:cs typeface="+mj-cs"/>
              </a:rPr>
              <a:t>kemialliset markkerit</a:t>
            </a:r>
            <a:endParaRPr lang="fi-FI" sz="24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388938" y="2637154"/>
            <a:ext cx="3972694" cy="374424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31392" y="201777"/>
            <a:ext cx="82073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altLang="fi-FI" sz="3000" kern="0" dirty="0" smtClean="0"/>
              <a:t>Mikrobien kemialliset markkerit</a:t>
            </a:r>
            <a:endParaRPr lang="en-US" altLang="fi-FI" sz="3000" kern="0" dirty="0" smtClean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065" y="1349487"/>
            <a:ext cx="86407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7188" indent="-357188" algn="l" rtl="0" eaLnBrk="0" fontAlgn="base" hangingPunct="0">
              <a:lnSpc>
                <a:spcPct val="95000"/>
              </a:lnSpc>
              <a:spcBef>
                <a:spcPts val="900"/>
              </a:spcBef>
              <a:spcAft>
                <a:spcPct val="0"/>
              </a:spcAft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5113" algn="l" rtl="0" eaLnBrk="0" fontAlgn="base" hangingPunct="0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900113" indent="-274638" algn="l" rtl="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165225" indent="-265113" algn="l" rtl="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30338" indent="-265113" algn="l" rtl="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608263" indent="-265113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3065463" indent="-265113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522663" indent="-265113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979863" indent="-265113" algn="l" rtl="0" eaLnBrk="1" fontAlgn="base" hangingPunct="1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chemeClr val="accent2"/>
              </a:buClr>
              <a:defRPr/>
            </a:pPr>
            <a:r>
              <a:rPr lang="fi-FI" altLang="fi-FI" sz="2000" kern="0" dirty="0"/>
              <a:t>M</a:t>
            </a:r>
            <a:r>
              <a:rPr lang="fi-FI" altLang="fi-FI" sz="2000" kern="0" dirty="0" smtClean="0"/>
              <a:t>ikrobi</a:t>
            </a:r>
            <a:r>
              <a:rPr lang="fi-FI" altLang="fi-FI" sz="2000" kern="0" noProof="1" smtClean="0"/>
              <a:t>s</a:t>
            </a:r>
            <a:r>
              <a:rPr lang="fi-FI" altLang="fi-FI" sz="2000" kern="0" dirty="0" err="1" smtClean="0"/>
              <a:t>olujen</a:t>
            </a:r>
            <a:r>
              <a:rPr lang="fi-FI" altLang="fi-FI" sz="2000" kern="0" dirty="0" smtClean="0"/>
              <a:t> rakennekomponentteja</a:t>
            </a:r>
            <a:endParaRPr lang="en-US" altLang="fi-FI" sz="2000" kern="0" dirty="0" smtClean="0"/>
          </a:p>
          <a:p>
            <a:pPr eaLnBrk="1" hangingPunct="1">
              <a:buClr>
                <a:schemeClr val="accent2"/>
              </a:buClr>
              <a:defRPr/>
            </a:pPr>
            <a:r>
              <a:rPr lang="en-US" altLang="fi-FI" sz="2000" kern="0" dirty="0" err="1"/>
              <a:t>L</a:t>
            </a:r>
            <a:r>
              <a:rPr lang="en-US" altLang="fi-FI" sz="2000" kern="0" dirty="0" err="1" smtClean="0"/>
              <a:t>ähes</a:t>
            </a:r>
            <a:r>
              <a:rPr lang="en-US" altLang="fi-FI" sz="2000" kern="0" dirty="0" smtClean="0"/>
              <a:t> </a:t>
            </a:r>
            <a:r>
              <a:rPr lang="en-US" altLang="fi-FI" sz="2000" kern="0" dirty="0" err="1" smtClean="0"/>
              <a:t>riippumattomia</a:t>
            </a:r>
            <a:r>
              <a:rPr lang="en-US" altLang="fi-FI" sz="2000" kern="0" dirty="0" smtClean="0"/>
              <a:t> </a:t>
            </a:r>
            <a:r>
              <a:rPr lang="en-US" altLang="fi-FI" sz="2000" kern="0" dirty="0" err="1" smtClean="0"/>
              <a:t>mikrobin</a:t>
            </a:r>
            <a:r>
              <a:rPr lang="en-US" altLang="fi-FI" sz="2000" kern="0" dirty="0" smtClean="0"/>
              <a:t> </a:t>
            </a:r>
            <a:r>
              <a:rPr lang="en-US" altLang="fi-FI" sz="2000" kern="0" dirty="0" err="1" smtClean="0"/>
              <a:t>elinkyvystä</a:t>
            </a:r>
            <a:r>
              <a:rPr lang="en-US" altLang="fi-FI" sz="2000" kern="0" dirty="0" smtClean="0"/>
              <a:t> tai </a:t>
            </a:r>
            <a:r>
              <a:rPr lang="en-US" altLang="fi-FI" sz="2000" kern="0" dirty="0" err="1" smtClean="0"/>
              <a:t>kasvualustasta</a:t>
            </a:r>
            <a:endParaRPr lang="en-US" altLang="fi-FI" sz="2000" kern="0" dirty="0"/>
          </a:p>
          <a:p>
            <a:pPr eaLnBrk="1" hangingPunct="1">
              <a:buClr>
                <a:schemeClr val="accent2"/>
              </a:buClr>
              <a:defRPr/>
            </a:pPr>
            <a:r>
              <a:rPr lang="en-US" altLang="fi-FI" sz="2000" kern="0" dirty="0" err="1"/>
              <a:t>K</a:t>
            </a:r>
            <a:r>
              <a:rPr lang="en-US" altLang="fi-FI" sz="2000" kern="0" dirty="0" err="1" smtClean="0"/>
              <a:t>uvaa</a:t>
            </a:r>
            <a:r>
              <a:rPr lang="en-US" altLang="fi-FI" sz="2000" kern="0" dirty="0" smtClean="0"/>
              <a:t> </a:t>
            </a:r>
            <a:r>
              <a:rPr lang="en-US" altLang="fi-FI" sz="2000" kern="0" dirty="0" err="1" smtClean="0"/>
              <a:t>mikrobiryhmän</a:t>
            </a:r>
            <a:r>
              <a:rPr lang="en-US" altLang="fi-FI" sz="2000" kern="0" dirty="0" smtClean="0"/>
              <a:t> </a:t>
            </a:r>
            <a:r>
              <a:rPr lang="en-US" altLang="fi-FI" sz="2000" kern="0" dirty="0" err="1" smtClean="0"/>
              <a:t>biomassaa</a:t>
            </a:r>
            <a:r>
              <a:rPr lang="en-US" altLang="fi-FI" sz="2000" kern="0" dirty="0" smtClean="0"/>
              <a:t>, </a:t>
            </a:r>
            <a:r>
              <a:rPr lang="en-US" altLang="fi-FI" sz="2000" kern="0" dirty="0" err="1" smtClean="0"/>
              <a:t>ei</a:t>
            </a:r>
            <a:r>
              <a:rPr lang="en-US" altLang="fi-FI" sz="2000" kern="0" dirty="0" smtClean="0"/>
              <a:t> </a:t>
            </a:r>
            <a:r>
              <a:rPr lang="en-US" altLang="fi-FI" sz="2000" kern="0" dirty="0" err="1" smtClean="0"/>
              <a:t>biologista</a:t>
            </a:r>
            <a:r>
              <a:rPr lang="en-US" altLang="fi-FI" sz="2000" kern="0" dirty="0" smtClean="0"/>
              <a:t> </a:t>
            </a:r>
            <a:r>
              <a:rPr lang="en-US" altLang="fi-FI" sz="2000" kern="0" dirty="0" err="1" smtClean="0"/>
              <a:t>aktiivisuutta</a:t>
            </a:r>
            <a:endParaRPr lang="en-US" altLang="fi-FI" sz="2000" kern="0" dirty="0" smtClean="0"/>
          </a:p>
          <a:p>
            <a:pPr eaLnBrk="1" hangingPunct="1">
              <a:defRPr/>
            </a:pPr>
            <a:endParaRPr lang="en-US" altLang="fi-FI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391185053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dirty="0" err="1" smtClean="0"/>
              <a:t>Muramiinihappo</a:t>
            </a:r>
            <a:r>
              <a:rPr lang="fi-FI" altLang="fi-FI" dirty="0" smtClean="0"/>
              <a:t> (</a:t>
            </a:r>
            <a:r>
              <a:rPr lang="fi-FI" altLang="fi-FI" dirty="0" err="1" smtClean="0"/>
              <a:t>Muac</a:t>
            </a:r>
            <a:r>
              <a:rPr lang="fi-FI" altLang="fi-FI" dirty="0" smtClean="0"/>
              <a:t>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dirty="0" err="1"/>
              <a:t>A</a:t>
            </a:r>
            <a:r>
              <a:rPr lang="fi-FI" altLang="fi-FI" dirty="0" err="1" smtClean="0"/>
              <a:t>minosokeri</a:t>
            </a:r>
            <a:r>
              <a:rPr lang="fi-FI" altLang="fi-FI" dirty="0" smtClean="0"/>
              <a:t> bakteerien </a:t>
            </a:r>
            <a:r>
              <a:rPr lang="fi-FI" altLang="fi-FI" dirty="0" err="1" smtClean="0"/>
              <a:t>peptidoglykaaneissa</a:t>
            </a:r>
            <a:r>
              <a:rPr lang="fi-FI" altLang="fi-FI" dirty="0" smtClean="0"/>
              <a:t> (PG)</a:t>
            </a:r>
          </a:p>
          <a:p>
            <a:pPr eaLnBrk="1" hangingPunct="1">
              <a:defRPr/>
            </a:pPr>
            <a:r>
              <a:rPr lang="fi-FI" altLang="fi-FI" dirty="0" err="1"/>
              <a:t>P</a:t>
            </a:r>
            <a:r>
              <a:rPr lang="fi-FI" altLang="fi-FI" dirty="0" err="1" smtClean="0"/>
              <a:t>eptidoglykaania</a:t>
            </a:r>
            <a:r>
              <a:rPr lang="fi-FI" altLang="fi-FI" dirty="0" smtClean="0"/>
              <a:t> on kaikkien bakteerien soluseinässä</a:t>
            </a:r>
          </a:p>
          <a:p>
            <a:pPr lvl="1" eaLnBrk="1" hangingPunct="1">
              <a:defRPr/>
            </a:pPr>
            <a:r>
              <a:rPr lang="fi-FI" altLang="fi-FI" b="1" dirty="0" err="1" smtClean="0"/>
              <a:t>Gram</a:t>
            </a:r>
            <a:r>
              <a:rPr lang="fi-FI" altLang="fi-FI" b="1" dirty="0" smtClean="0"/>
              <a:t>+: 40-80% soluseinästä</a:t>
            </a:r>
          </a:p>
          <a:p>
            <a:pPr lvl="1" eaLnBrk="1" hangingPunct="1">
              <a:defRPr/>
            </a:pPr>
            <a:r>
              <a:rPr lang="fi-FI" altLang="fi-FI" dirty="0" err="1" smtClean="0"/>
              <a:t>Gram-</a:t>
            </a:r>
            <a:r>
              <a:rPr lang="fi-FI" altLang="fi-FI" dirty="0" smtClean="0"/>
              <a:t>: 2-10% soluseinästä</a:t>
            </a:r>
          </a:p>
          <a:p>
            <a:pPr marL="0" indent="0" eaLnBrk="1" hangingPunct="1">
              <a:buFontTx/>
              <a:buNone/>
              <a:defRPr/>
            </a:pPr>
            <a:r>
              <a:rPr lang="fi-FI" altLang="fi-FI" dirty="0" smtClean="0">
                <a:sym typeface="Wingdings" panose="05000000000000000000" pitchFamily="2" charset="2"/>
              </a:rPr>
              <a:t/>
            </a:r>
            <a:br>
              <a:rPr lang="fi-FI" altLang="fi-FI" dirty="0" smtClean="0">
                <a:sym typeface="Wingdings" panose="05000000000000000000" pitchFamily="2" charset="2"/>
              </a:rPr>
            </a:br>
            <a:r>
              <a:rPr lang="fi-FI" altLang="fi-FI" dirty="0" smtClean="0">
                <a:sym typeface="Wingdings" panose="05000000000000000000" pitchFamily="2" charset="2"/>
              </a:rPr>
              <a:t>     </a:t>
            </a:r>
            <a:r>
              <a:rPr lang="fi-FI" altLang="fi-FI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1800" dirty="0" smtClean="0"/>
              <a:t>käytetty kuvaamaan </a:t>
            </a:r>
            <a:r>
              <a:rPr lang="fi-FI" altLang="fi-FI" sz="1800" dirty="0"/>
              <a:t/>
            </a:r>
            <a:br>
              <a:rPr lang="fi-FI" altLang="fi-FI" sz="1800" dirty="0"/>
            </a:br>
            <a:r>
              <a:rPr lang="fi-FI" altLang="fi-FI" sz="1800" dirty="0" smtClean="0"/>
              <a:t>     erityisesti </a:t>
            </a:r>
            <a:r>
              <a:rPr lang="fi-FI" altLang="fi-FI" sz="1800" dirty="0" err="1" smtClean="0"/>
              <a:t>Gram-</a:t>
            </a:r>
            <a:r>
              <a:rPr lang="fi-FI" altLang="fi-FI" sz="1800" dirty="0" smtClean="0"/>
              <a:t> </a:t>
            </a:r>
            <a:br>
              <a:rPr lang="fi-FI" altLang="fi-FI" sz="1800" dirty="0" smtClean="0"/>
            </a:br>
            <a:r>
              <a:rPr lang="fi-FI" altLang="fi-FI" sz="1800" dirty="0" smtClean="0"/>
              <a:t>     positiivisten </a:t>
            </a:r>
            <a:br>
              <a:rPr lang="fi-FI" altLang="fi-FI" sz="1800" dirty="0" smtClean="0"/>
            </a:br>
            <a:r>
              <a:rPr lang="fi-FI" altLang="fi-FI" sz="1800" dirty="0" smtClean="0"/>
              <a:t>     bakteerien määrää</a:t>
            </a:r>
          </a:p>
          <a:p>
            <a:pPr eaLnBrk="1" hangingPunct="1">
              <a:buFontTx/>
              <a:buNone/>
              <a:defRPr/>
            </a:pPr>
            <a:endParaRPr lang="fi-FI" altLang="fi-FI" sz="1800" dirty="0" smtClean="0"/>
          </a:p>
          <a:p>
            <a:pPr eaLnBrk="1" hangingPunct="1">
              <a:defRPr/>
            </a:pPr>
            <a:endParaRPr lang="fi-FI" altLang="fi-FI" dirty="0" smtClean="0"/>
          </a:p>
        </p:txBody>
      </p:sp>
      <p:sp>
        <p:nvSpPr>
          <p:cNvPr id="99330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606CD981-FAE5-42AE-AFC0-40217527CF64}" type="datetime1">
              <a:rPr lang="fi-FI" altLang="fi-FI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A69CC085-FFFE-485E-A144-B42DF089EAFE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pic>
        <p:nvPicPr>
          <p:cNvPr id="83974" name="Picture 5" descr="gramposgramn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604" y="2564904"/>
            <a:ext cx="3069927" cy="270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4" descr="muramic_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85468"/>
            <a:ext cx="1799480" cy="1004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32710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307874"/>
            <a:ext cx="7489824" cy="1079500"/>
          </a:xfrm>
        </p:spPr>
        <p:txBody>
          <a:bodyPr/>
          <a:lstStyle/>
          <a:p>
            <a:pPr eaLnBrk="1" hangingPunct="1"/>
            <a:r>
              <a:rPr lang="fi-FI" altLang="fi-FI" noProof="1" smtClean="0"/>
              <a:t>Muramiinihapon analysoiminen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796750" y="2225916"/>
            <a:ext cx="7489825" cy="439261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Makromolekyylien vapauttaminen metanolyysillä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SPE-puhdistus</a:t>
            </a:r>
            <a:endParaRPr lang="fi-FI" altLang="fi-FI" sz="18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fi-FI" altLang="fi-FI" sz="1800" dirty="0">
                <a:latin typeface="Arial Unicode MS" pitchFamily="34" charset="-128"/>
              </a:rPr>
              <a:t>Pesu</a:t>
            </a:r>
            <a:r>
              <a:rPr lang="fi-FI" altLang="fi-FI" sz="1800" noProof="1">
                <a:latin typeface="Arial Unicode MS" pitchFamily="34" charset="-128"/>
              </a:rPr>
              <a:t> heksaanilla</a:t>
            </a:r>
          </a:p>
          <a:p>
            <a:pPr>
              <a:spcBef>
                <a:spcPct val="0"/>
              </a:spcBef>
            </a:pPr>
            <a:r>
              <a:rPr lang="fi-FI" altLang="fi-FI" sz="1800" dirty="0">
                <a:latin typeface="Arial Unicode MS" pitchFamily="34" charset="-128"/>
              </a:rPr>
              <a:t>Metanolifaasin </a:t>
            </a:r>
            <a:r>
              <a:rPr lang="fi-FI" altLang="fi-FI" sz="1800" noProof="1">
                <a:latin typeface="Arial Unicode MS" pitchFamily="34" charset="-128"/>
              </a:rPr>
              <a:t>SPE-puhdistus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Derivatisointi asetanhydridillä</a:t>
            </a:r>
            <a:endParaRPr lang="fi-FI" altLang="fi-FI" sz="1800" dirty="0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fi-FI" altLang="fi-FI" sz="1800" dirty="0" smtClean="0">
                <a:latin typeface="Arial Unicode MS" pitchFamily="34" charset="-128"/>
              </a:rPr>
              <a:t>SPE-puhdistus</a:t>
            </a:r>
          </a:p>
          <a:p>
            <a:pPr>
              <a:spcBef>
                <a:spcPct val="0"/>
              </a:spcBef>
              <a:buClrTx/>
            </a:pPr>
            <a:endParaRPr lang="fi-FI" altLang="fi-FI" noProof="1">
              <a:latin typeface="Arial Unicode MS" pitchFamily="34" charset="-128"/>
            </a:endParaRPr>
          </a:p>
          <a:p>
            <a:pPr>
              <a:spcBef>
                <a:spcPct val="0"/>
              </a:spcBef>
              <a:buClrTx/>
              <a:buNone/>
            </a:pPr>
            <a:r>
              <a:rPr lang="fi-FI" altLang="fi-FI" noProof="1">
                <a:latin typeface="Arial Unicode MS" pitchFamily="34" charset="-128"/>
              </a:rPr>
              <a:t>Kvantitatiivinen GC/MS-analyysi</a:t>
            </a:r>
          </a:p>
          <a:p>
            <a:pPr>
              <a:spcBef>
                <a:spcPct val="0"/>
              </a:spcBef>
            </a:pPr>
            <a:r>
              <a:rPr lang="fi-FI" altLang="fi-FI" sz="1800" dirty="0">
                <a:latin typeface="Arial Unicode MS" pitchFamily="34" charset="-128"/>
              </a:rPr>
              <a:t>MMA-d</a:t>
            </a:r>
            <a:r>
              <a:rPr lang="fi-FI" altLang="fi-FI" sz="1800" noProof="1">
                <a:latin typeface="Arial Unicode MS" pitchFamily="34" charset="-128"/>
              </a:rPr>
              <a:t>erivatisoitu muramiinihappo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Sisäisenä standardina </a:t>
            </a:r>
            <a:r>
              <a:rPr lang="fi-FI" altLang="fi-FI" sz="1800" baseline="30000" noProof="1">
                <a:latin typeface="Arial Unicode MS" pitchFamily="34" charset="-128"/>
              </a:rPr>
              <a:t>13</a:t>
            </a:r>
            <a:r>
              <a:rPr lang="fi-FI" altLang="fi-FI" sz="1800" noProof="1">
                <a:latin typeface="Arial Unicode MS" pitchFamily="34" charset="-128"/>
              </a:rPr>
              <a:t>C-leimattu syanobakteeri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EI-ionisaatio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SIM-ajo</a:t>
            </a:r>
          </a:p>
          <a:p>
            <a:pPr>
              <a:spcBef>
                <a:spcPct val="0"/>
              </a:spcBef>
              <a:buClrTx/>
            </a:pPr>
            <a:endParaRPr lang="fi-FI" altLang="fi-FI" noProof="1">
              <a:latin typeface="Arial Unicode MS" pitchFamily="34" charset="-128"/>
            </a:endParaRPr>
          </a:p>
          <a:p>
            <a:endParaRPr lang="fi-FI" dirty="0"/>
          </a:p>
        </p:txBody>
      </p:sp>
      <p:sp>
        <p:nvSpPr>
          <p:cNvPr id="100354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E8C9FD97-A636-4382-8A9B-9A633DA3742A}" type="datetime1">
              <a:rPr lang="fi-FI" altLang="fi-FI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3C881401-58C8-48A3-9978-7610E32FCAF8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pic>
        <p:nvPicPr>
          <p:cNvPr id="84996" name="Picture 2" descr="Mu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80928"/>
            <a:ext cx="2333483" cy="1367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Ryhmä 2"/>
          <p:cNvGrpSpPr/>
          <p:nvPr/>
        </p:nvGrpSpPr>
        <p:grpSpPr>
          <a:xfrm>
            <a:off x="899592" y="1474927"/>
            <a:ext cx="8068202" cy="577294"/>
            <a:chOff x="900113" y="1052513"/>
            <a:chExt cx="8068202" cy="577294"/>
          </a:xfrm>
        </p:grpSpPr>
        <p:sp>
          <p:nvSpPr>
            <p:cNvPr id="84998" name="Text Box 4"/>
            <p:cNvSpPr txBox="1">
              <a:spLocks noChangeArrowheads="1"/>
            </p:cNvSpPr>
            <p:nvPr/>
          </p:nvSpPr>
          <p:spPr bwMode="auto">
            <a:xfrm>
              <a:off x="900113" y="1260475"/>
              <a:ext cx="244792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800" noProof="1">
                  <a:solidFill>
                    <a:schemeClr val="accent2"/>
                  </a:solidFill>
                  <a:latin typeface="Arial Unicode MS" pitchFamily="34" charset="-128"/>
                </a:rPr>
                <a:t>Peptidoglykaani</a:t>
              </a:r>
              <a:endParaRPr lang="fi-FI" altLang="fi-FI" sz="1800" noProof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endParaRPr>
            </a:p>
          </p:txBody>
        </p:sp>
        <p:sp>
          <p:nvSpPr>
            <p:cNvPr id="84999" name="Line 5"/>
            <p:cNvSpPr>
              <a:spLocks noChangeShapeType="1"/>
            </p:cNvSpPr>
            <p:nvPr/>
          </p:nvSpPr>
          <p:spPr bwMode="auto">
            <a:xfrm>
              <a:off x="2916237" y="1468496"/>
              <a:ext cx="165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5000" name="Text Box 6"/>
            <p:cNvSpPr txBox="1">
              <a:spLocks noChangeArrowheads="1"/>
            </p:cNvSpPr>
            <p:nvPr/>
          </p:nvSpPr>
          <p:spPr bwMode="auto">
            <a:xfrm>
              <a:off x="3276600" y="1052513"/>
              <a:ext cx="11015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noProof="1">
                  <a:latin typeface="Arial Unicode MS" pitchFamily="34" charset="-128"/>
                </a:rPr>
                <a:t>HCl, MeOH</a:t>
              </a:r>
            </a:p>
          </p:txBody>
        </p:sp>
        <p:sp>
          <p:nvSpPr>
            <p:cNvPr id="85001" name="Rectangle 7"/>
            <p:cNvSpPr>
              <a:spLocks noChangeArrowheads="1"/>
            </p:cNvSpPr>
            <p:nvPr/>
          </p:nvSpPr>
          <p:spPr bwMode="auto">
            <a:xfrm>
              <a:off x="4685365" y="1176108"/>
              <a:ext cx="428295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600" noProof="1">
                  <a:solidFill>
                    <a:schemeClr val="accent2"/>
                  </a:solidFill>
                  <a:latin typeface="Arial Unicode MS" pitchFamily="34" charset="-128"/>
                </a:rPr>
                <a:t>M</a:t>
              </a:r>
              <a:r>
                <a:rPr lang="fi-FI" altLang="fi-FI" sz="1600" noProof="1" smtClean="0">
                  <a:solidFill>
                    <a:schemeClr val="accent2"/>
                  </a:solidFill>
                  <a:latin typeface="Arial Unicode MS" pitchFamily="34" charset="-128"/>
                </a:rPr>
                <a:t>uramiinihapon </a:t>
              </a:r>
              <a:r>
                <a:rPr lang="fi-FI" altLang="fi-FI" sz="1600" noProof="1">
                  <a:solidFill>
                    <a:schemeClr val="accent2"/>
                  </a:solidFill>
                  <a:latin typeface="Arial Unicode MS" pitchFamily="34" charset="-128"/>
                </a:rPr>
                <a:t>metyyliesteri </a:t>
              </a:r>
              <a:r>
                <a:rPr lang="fi-FI" altLang="fi-FI" sz="1600" noProof="1" smtClean="0">
                  <a:solidFill>
                    <a:schemeClr val="accent2"/>
                  </a:solidFill>
                  <a:latin typeface="Arial Unicode MS" pitchFamily="34" charset="-128"/>
                </a:rPr>
                <a:t>ja metyyliee</a:t>
              </a:r>
              <a:r>
                <a:rPr lang="fi-FI" altLang="fi-FI" sz="1600" dirty="0" smtClean="0">
                  <a:solidFill>
                    <a:schemeClr val="accent2"/>
                  </a:solidFill>
                  <a:latin typeface="Arial Unicode MS" pitchFamily="34" charset="-128"/>
                </a:rPr>
                <a:t>t</a:t>
              </a:r>
              <a:r>
                <a:rPr lang="fi-FI" altLang="fi-FI" sz="1600" noProof="1" smtClean="0">
                  <a:solidFill>
                    <a:schemeClr val="accent2"/>
                  </a:solidFill>
                  <a:latin typeface="Arial Unicode MS" pitchFamily="34" charset="-128"/>
                </a:rPr>
                <a:t>teri</a:t>
              </a:r>
              <a:endParaRPr lang="fi-FI" altLang="fi-FI" sz="1600" noProof="1">
                <a:solidFill>
                  <a:schemeClr val="accent2"/>
                </a:solidFill>
                <a:latin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780349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altLang="fi-FI" dirty="0" smtClean="0">
                <a:latin typeface="+mn-lt"/>
              </a:rPr>
              <a:t>3-Hydroksirasvahapot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fi-FI" altLang="fi-FI" sz="1800" dirty="0" smtClean="0"/>
              <a:t>C</a:t>
            </a:r>
            <a:r>
              <a:rPr lang="fi-FI" altLang="fi-FI" sz="1800" baseline="-25000" dirty="0" smtClean="0"/>
              <a:t>10</a:t>
            </a:r>
            <a:r>
              <a:rPr lang="fi-FI" altLang="fi-FI" sz="1800" dirty="0" smtClean="0"/>
              <a:t>-, C</a:t>
            </a:r>
            <a:r>
              <a:rPr lang="fi-FI" altLang="fi-FI" sz="1800" baseline="-25000" dirty="0" smtClean="0"/>
              <a:t>12</a:t>
            </a:r>
            <a:r>
              <a:rPr lang="fi-FI" altLang="fi-FI" sz="1800" dirty="0" smtClean="0"/>
              <a:t>-, C</a:t>
            </a:r>
            <a:r>
              <a:rPr lang="fi-FI" altLang="fi-FI" sz="1800" baseline="-25000" dirty="0" smtClean="0"/>
              <a:t>14</a:t>
            </a:r>
            <a:r>
              <a:rPr lang="fi-FI" altLang="fi-FI" sz="1800" dirty="0" smtClean="0"/>
              <a:t>-, C</a:t>
            </a:r>
            <a:r>
              <a:rPr lang="fi-FI" altLang="fi-FI" sz="1800" baseline="-25000" dirty="0" smtClean="0"/>
              <a:t>16</a:t>
            </a:r>
            <a:r>
              <a:rPr lang="fi-FI" altLang="fi-FI" sz="1800" dirty="0" smtClean="0"/>
              <a:t>- ja C</a:t>
            </a:r>
            <a:r>
              <a:rPr lang="fi-FI" altLang="fi-FI" sz="1800" baseline="-25000" dirty="0" smtClean="0"/>
              <a:t>18</a:t>
            </a:r>
            <a:r>
              <a:rPr lang="fi-FI" altLang="fi-FI" sz="1800" dirty="0" smtClean="0"/>
              <a:t>- 3-OHFAt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1800" dirty="0"/>
              <a:t>R</a:t>
            </a:r>
            <a:r>
              <a:rPr lang="fi-FI" altLang="fi-FI" sz="1800" dirty="0" smtClean="0"/>
              <a:t>asvahappojen koostumus vaihtelee bakteerilajeittain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1800" dirty="0" smtClean="0"/>
              <a:t>Määritelmän mukaan LPS = rasvahappojen summa/4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i-FI" altLang="fi-FI" sz="1800" dirty="0" smtClean="0"/>
              <a:t>C</a:t>
            </a:r>
            <a:r>
              <a:rPr lang="fi-FI" altLang="fi-FI" sz="1800" baseline="-25000" dirty="0" smtClean="0"/>
              <a:t>10</a:t>
            </a:r>
            <a:r>
              <a:rPr lang="fi-FI" altLang="fi-FI" sz="1800" dirty="0" smtClean="0"/>
              <a:t> - C</a:t>
            </a:r>
            <a:r>
              <a:rPr lang="fi-FI" altLang="fi-FI" sz="1800" baseline="-25000" dirty="0" smtClean="0"/>
              <a:t>14</a:t>
            </a:r>
            <a:r>
              <a:rPr lang="fi-FI" altLang="fi-FI" sz="1800" dirty="0" smtClean="0"/>
              <a:t> -3-OHFAt korreloivat parhaiten </a:t>
            </a:r>
            <a:r>
              <a:rPr lang="fi-FI" altLang="fi-FI" sz="1800" dirty="0" err="1" smtClean="0"/>
              <a:t>endotoksiiniaktiivisuuden</a:t>
            </a:r>
            <a:r>
              <a:rPr lang="fi-FI" altLang="fi-FI" sz="1800" dirty="0" smtClean="0"/>
              <a:t> kanssa</a:t>
            </a:r>
          </a:p>
          <a:p>
            <a:pPr eaLnBrk="1" hangingPunct="1">
              <a:defRPr/>
            </a:pPr>
            <a:r>
              <a:rPr lang="fi-FI" altLang="fi-FI" sz="1800" dirty="0" smtClean="0"/>
              <a:t>”Pidemmät” 3-OH </a:t>
            </a:r>
            <a:r>
              <a:rPr lang="fi-FI" altLang="fi-FI" sz="1800" dirty="0" err="1" smtClean="0"/>
              <a:t>FAs</a:t>
            </a:r>
            <a:r>
              <a:rPr lang="fi-FI" altLang="fi-FI" sz="1800" dirty="0" smtClean="0"/>
              <a:t> (C</a:t>
            </a:r>
            <a:r>
              <a:rPr lang="fi-FI" altLang="fi-FI" sz="1800" baseline="-20000" dirty="0" smtClean="0"/>
              <a:t>16:0</a:t>
            </a:r>
            <a:r>
              <a:rPr lang="fi-FI" altLang="fi-FI" sz="1800" dirty="0" smtClean="0"/>
              <a:t> - C</a:t>
            </a:r>
            <a:r>
              <a:rPr lang="fi-FI" altLang="fi-FI" sz="1800" baseline="-20000" dirty="0" smtClean="0"/>
              <a:t>18:0 </a:t>
            </a:r>
            <a:r>
              <a:rPr lang="fi-FI" altLang="fi-FI" sz="1800" baseline="-20000" dirty="0" err="1" smtClean="0"/>
              <a:t>etc</a:t>
            </a:r>
            <a:r>
              <a:rPr lang="fi-FI" altLang="fi-FI" sz="1800" dirty="0" smtClean="0"/>
              <a:t>)</a:t>
            </a:r>
            <a:r>
              <a:rPr lang="fi-FI" altLang="fi-FI" sz="1800" baseline="-20000" dirty="0" smtClean="0"/>
              <a:t> </a:t>
            </a:r>
            <a:r>
              <a:rPr lang="fi-FI" altLang="fi-FI" sz="1800" dirty="0" smtClean="0"/>
              <a:t> peräisin myös </a:t>
            </a:r>
            <a:r>
              <a:rPr lang="fi-FI" altLang="fi-FI" sz="1800" dirty="0" err="1" smtClean="0"/>
              <a:t>Gram-positiivisista</a:t>
            </a:r>
            <a:r>
              <a:rPr lang="fi-FI" altLang="fi-FI" sz="1800" dirty="0" smtClean="0"/>
              <a:t> </a:t>
            </a:r>
            <a:r>
              <a:rPr lang="fi-FI" altLang="fi-FI" sz="1800" dirty="0" err="1" smtClean="0"/>
              <a:t>aktinobakteereista</a:t>
            </a:r>
            <a:r>
              <a:rPr lang="fi-FI" altLang="fi-FI" sz="1800" dirty="0" smtClean="0"/>
              <a:t> (Sebastian </a:t>
            </a:r>
            <a:r>
              <a:rPr lang="fi-FI" altLang="fi-FI" sz="1800" i="1" dirty="0" smtClean="0"/>
              <a:t>et al.</a:t>
            </a:r>
            <a:r>
              <a:rPr lang="fi-FI" altLang="fi-FI" sz="1800" dirty="0" smtClean="0"/>
              <a:t> 2005)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altLang="fi-FI" dirty="0" smtClean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fi-FI" altLang="fi-FI" sz="1800" b="1" dirty="0" smtClean="0">
                <a:sym typeface="Wingdings" panose="05000000000000000000" pitchFamily="2" charset="2"/>
              </a:rPr>
              <a:t> </a:t>
            </a:r>
            <a:r>
              <a:rPr lang="fi-FI" altLang="fi-FI" sz="1800" b="1" dirty="0" smtClean="0"/>
              <a:t>käytetty kuvaamaan </a:t>
            </a:r>
            <a:r>
              <a:rPr lang="fi-FI" altLang="fi-FI" sz="1800" b="1" dirty="0" err="1" smtClean="0"/>
              <a:t>Gram-negatiivisten</a:t>
            </a:r>
            <a:r>
              <a:rPr lang="fi-FI" altLang="fi-FI" sz="1800" b="1" dirty="0" smtClean="0"/>
              <a:t> bakteerien määrää</a:t>
            </a:r>
          </a:p>
          <a:p>
            <a:pPr eaLnBrk="1" hangingPunct="1">
              <a:lnSpc>
                <a:spcPct val="90000"/>
              </a:lnSpc>
              <a:defRPr/>
            </a:pPr>
            <a:endParaRPr lang="fi-FI" altLang="fi-FI" dirty="0" smtClean="0"/>
          </a:p>
          <a:p>
            <a:pPr eaLnBrk="1" hangingPunct="1">
              <a:lnSpc>
                <a:spcPct val="90000"/>
              </a:lnSpc>
              <a:defRPr/>
            </a:pPr>
            <a:endParaRPr lang="fi-FI" altLang="fi-FI" dirty="0" smtClean="0"/>
          </a:p>
        </p:txBody>
      </p:sp>
      <p:sp>
        <p:nvSpPr>
          <p:cNvPr id="101378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ACD0D6AB-678A-49F9-927F-384532FF9498}" type="datetime1">
              <a:rPr lang="fi-FI" altLang="fi-FI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4DA92694-E035-4DB3-8AFE-870CF5982497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fi-FI" altLang="fi-FI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930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fi-FI" altLang="fi-FI" sz="2800" noProof="1" smtClean="0">
                <a:latin typeface="+mn-lt"/>
              </a:rPr>
              <a:t>3-Hydroksirasvahappojen analysoiminen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796538" y="2310157"/>
            <a:ext cx="7489825" cy="4392614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Makromolekyylien vapauttaminen metanolyysillä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Uutto heksaanilla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Heksaanifaasin SPE-puhdistus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Derivatisointi </a:t>
            </a:r>
            <a:r>
              <a:rPr lang="fi-FI" altLang="fi-FI" sz="1800" noProof="1" smtClean="0">
                <a:latin typeface="Arial Unicode MS" pitchFamily="34" charset="-128"/>
              </a:rPr>
              <a:t>BSTFA:lla</a:t>
            </a:r>
          </a:p>
          <a:p>
            <a:pPr>
              <a:spcBef>
                <a:spcPct val="0"/>
              </a:spcBef>
            </a:pPr>
            <a:endParaRPr lang="fi-FI" altLang="fi-FI" sz="1800" noProof="1">
              <a:latin typeface="Arial Unicode MS" pitchFamily="34" charset="-128"/>
            </a:endParaRPr>
          </a:p>
          <a:p>
            <a:pPr>
              <a:spcBef>
                <a:spcPct val="0"/>
              </a:spcBef>
              <a:buNone/>
            </a:pPr>
            <a:r>
              <a:rPr lang="fi-FI" altLang="fi-FI" noProof="1">
                <a:latin typeface="Arial Unicode MS" pitchFamily="34" charset="-128"/>
              </a:rPr>
              <a:t>Kvantitatiivinen GC/MS-analyysi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TMS-derivatisoidut 3-hydroksirasvahappojen metyyliesterit (C</a:t>
            </a:r>
            <a:r>
              <a:rPr lang="fi-FI" altLang="fi-FI" sz="1800" baseline="-25000" noProof="1">
                <a:latin typeface="Arial Unicode MS" pitchFamily="34" charset="-128"/>
              </a:rPr>
              <a:t>10</a:t>
            </a:r>
            <a:r>
              <a:rPr lang="fi-FI" altLang="fi-FI" sz="1800" baseline="-25000" dirty="0">
                <a:latin typeface="Arial Unicode MS" pitchFamily="34" charset="-128"/>
              </a:rPr>
              <a:t>:0</a:t>
            </a:r>
            <a:r>
              <a:rPr lang="fi-FI" altLang="fi-FI" sz="1800" noProof="1">
                <a:latin typeface="Arial Unicode MS" pitchFamily="34" charset="-128"/>
              </a:rPr>
              <a:t>, C</a:t>
            </a:r>
            <a:r>
              <a:rPr lang="fi-FI" altLang="fi-FI" sz="1800" baseline="-25000" noProof="1">
                <a:latin typeface="Arial Unicode MS" pitchFamily="34" charset="-128"/>
              </a:rPr>
              <a:t>12</a:t>
            </a:r>
            <a:r>
              <a:rPr lang="fi-FI" altLang="fi-FI" sz="1800" baseline="-25000" dirty="0">
                <a:latin typeface="Arial Unicode MS" pitchFamily="34" charset="-128"/>
              </a:rPr>
              <a:t>:0</a:t>
            </a:r>
            <a:r>
              <a:rPr lang="fi-FI" altLang="fi-FI" sz="1800" noProof="1">
                <a:latin typeface="Arial Unicode MS" pitchFamily="34" charset="-128"/>
              </a:rPr>
              <a:t>, C</a:t>
            </a:r>
            <a:r>
              <a:rPr lang="fi-FI" altLang="fi-FI" sz="1800" baseline="-25000" noProof="1">
                <a:latin typeface="Arial Unicode MS" pitchFamily="34" charset="-128"/>
              </a:rPr>
              <a:t>14</a:t>
            </a:r>
            <a:r>
              <a:rPr lang="fi-FI" altLang="fi-FI" sz="1800" baseline="-25000" dirty="0">
                <a:latin typeface="Arial Unicode MS" pitchFamily="34" charset="-128"/>
              </a:rPr>
              <a:t>:0</a:t>
            </a:r>
            <a:r>
              <a:rPr lang="fi-FI" altLang="fi-FI" sz="1800" noProof="1">
                <a:latin typeface="Arial Unicode MS" pitchFamily="34" charset="-128"/>
              </a:rPr>
              <a:t>, C</a:t>
            </a:r>
            <a:r>
              <a:rPr lang="fi-FI" altLang="fi-FI" sz="1800" baseline="-25000" noProof="1">
                <a:latin typeface="Arial Unicode MS" pitchFamily="34" charset="-128"/>
              </a:rPr>
              <a:t>16</a:t>
            </a:r>
            <a:r>
              <a:rPr lang="fi-FI" altLang="fi-FI" sz="1800" baseline="-25000" dirty="0">
                <a:latin typeface="Arial Unicode MS" pitchFamily="34" charset="-128"/>
              </a:rPr>
              <a:t>:0</a:t>
            </a:r>
            <a:r>
              <a:rPr lang="fi-FI" altLang="fi-FI" sz="1800" noProof="1">
                <a:latin typeface="Arial Unicode MS" pitchFamily="34" charset="-128"/>
              </a:rPr>
              <a:t>, C</a:t>
            </a:r>
            <a:r>
              <a:rPr lang="fi-FI" altLang="fi-FI" sz="1800" baseline="-25000" noProof="1">
                <a:latin typeface="Arial Unicode MS" pitchFamily="34" charset="-128"/>
              </a:rPr>
              <a:t>18</a:t>
            </a:r>
            <a:r>
              <a:rPr lang="fi-FI" altLang="fi-FI" sz="1800" baseline="-25000" dirty="0">
                <a:latin typeface="Arial Unicode MS" pitchFamily="34" charset="-128"/>
              </a:rPr>
              <a:t>:0</a:t>
            </a:r>
            <a:r>
              <a:rPr lang="fi-FI" altLang="fi-FI" sz="1800" noProof="1">
                <a:latin typeface="Arial Unicode MS" pitchFamily="34" charset="-128"/>
              </a:rPr>
              <a:t>)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Sisäisenä standardina </a:t>
            </a:r>
            <a:r>
              <a:rPr lang="fi-FI" altLang="fi-FI" sz="1800" baseline="30000" noProof="1">
                <a:latin typeface="Arial Unicode MS" pitchFamily="34" charset="-128"/>
              </a:rPr>
              <a:t>13</a:t>
            </a:r>
            <a:r>
              <a:rPr lang="fi-FI" altLang="fi-FI" sz="1800" noProof="1">
                <a:latin typeface="Arial Unicode MS" pitchFamily="34" charset="-128"/>
              </a:rPr>
              <a:t>C-leimattu syanobakteeri tai 3-OHFA </a:t>
            </a:r>
            <a:r>
              <a:rPr lang="fi-FI" altLang="fi-FI" sz="1800" dirty="0"/>
              <a:t> C</a:t>
            </a:r>
            <a:r>
              <a:rPr lang="fi-FI" altLang="fi-FI" sz="1800" baseline="-25000" dirty="0"/>
              <a:t>13 </a:t>
            </a:r>
            <a:r>
              <a:rPr lang="fi-FI" altLang="fi-FI" sz="1800" dirty="0"/>
              <a:t> -hiiliketjulla</a:t>
            </a:r>
            <a:endParaRPr lang="fi-FI" altLang="fi-FI" sz="1800" noProof="1">
              <a:latin typeface="Arial Unicode MS" pitchFamily="34" charset="-128"/>
            </a:endParaRP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EI-ionisaatio</a:t>
            </a:r>
          </a:p>
          <a:p>
            <a:pPr>
              <a:spcBef>
                <a:spcPct val="0"/>
              </a:spcBef>
            </a:pPr>
            <a:r>
              <a:rPr lang="fi-FI" altLang="fi-FI" sz="1800" noProof="1">
                <a:latin typeface="Arial Unicode MS" pitchFamily="34" charset="-128"/>
              </a:rPr>
              <a:t>SIM-ajo</a:t>
            </a:r>
            <a:r>
              <a:rPr lang="fi-FI" altLang="fi-FI" sz="1800" dirty="0"/>
              <a:t> </a:t>
            </a:r>
            <a:endParaRPr lang="fi-FI" altLang="fi-FI" sz="1800" noProof="1">
              <a:latin typeface="Arial Unicode MS" pitchFamily="34" charset="-128"/>
            </a:endParaRPr>
          </a:p>
          <a:p>
            <a:pPr>
              <a:spcBef>
                <a:spcPct val="0"/>
              </a:spcBef>
              <a:buClr>
                <a:srgbClr val="A3D47B"/>
              </a:buClr>
            </a:pPr>
            <a:endParaRPr lang="fi-FI" altLang="fi-FI" noProof="1">
              <a:latin typeface="Arial Unicode MS" pitchFamily="34" charset="-128"/>
            </a:endParaRPr>
          </a:p>
          <a:p>
            <a:endParaRPr lang="fi-FI" dirty="0"/>
          </a:p>
        </p:txBody>
      </p:sp>
      <p:sp>
        <p:nvSpPr>
          <p:cNvPr id="102402" name="Date Placeholder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fld id="{71C0C1E2-3D60-4738-92E6-5D6F78427BA1}" type="datetime1">
              <a:rPr lang="fi-FI" altLang="fi-FI" sz="10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  <a:defRPr/>
              </a:pPr>
              <a:t>15.6.2016</a:t>
            </a:fld>
            <a:endParaRPr lang="fi-FI" altLang="fi-FI" sz="1000" smtClean="0">
              <a:solidFill>
                <a:schemeClr val="bg1"/>
              </a:solidFill>
            </a:endParaRPr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5000"/>
              </a:lnSpc>
              <a:spcBef>
                <a:spcPts val="900"/>
              </a:spcBef>
              <a:buClr>
                <a:schemeClr val="accent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5000"/>
              </a:lnSpc>
              <a:spcBef>
                <a:spcPts val="6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95000"/>
              </a:lnSpc>
              <a:spcBef>
                <a:spcPts val="538"/>
              </a:spcBef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95000"/>
              </a:lnSpc>
              <a:spcBef>
                <a:spcPts val="538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5000"/>
              </a:lnSpc>
              <a:spcBef>
                <a:spcPts val="538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ts val="538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fld id="{996249FF-25AD-426D-B7E2-C60E8B3E61D8}" type="slidenum">
              <a:rPr lang="fi-FI" altLang="fi-FI" sz="1000">
                <a:solidFill>
                  <a:schemeClr val="bg1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fi-FI" altLang="fi-FI" sz="1000">
              <a:solidFill>
                <a:schemeClr val="bg1"/>
              </a:solidFill>
            </a:endParaRPr>
          </a:p>
        </p:txBody>
      </p:sp>
      <p:grpSp>
        <p:nvGrpSpPr>
          <p:cNvPr id="3" name="Ryhmä 2"/>
          <p:cNvGrpSpPr/>
          <p:nvPr/>
        </p:nvGrpSpPr>
        <p:grpSpPr>
          <a:xfrm>
            <a:off x="796538" y="1610537"/>
            <a:ext cx="7346720" cy="563514"/>
            <a:chOff x="836126" y="1476384"/>
            <a:chExt cx="7346720" cy="563514"/>
          </a:xfrm>
        </p:grpSpPr>
        <p:sp>
          <p:nvSpPr>
            <p:cNvPr id="87045" name="Text Box 3"/>
            <p:cNvSpPr txBox="1">
              <a:spLocks noChangeArrowheads="1"/>
            </p:cNvSpPr>
            <p:nvPr/>
          </p:nvSpPr>
          <p:spPr bwMode="auto">
            <a:xfrm>
              <a:off x="836126" y="1670566"/>
              <a:ext cx="79216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800" noProof="1">
                  <a:solidFill>
                    <a:schemeClr val="accent2"/>
                  </a:solidFill>
                  <a:latin typeface="Arial Unicode MS" pitchFamily="34" charset="-128"/>
                </a:rPr>
                <a:t>LPS</a:t>
              </a:r>
              <a:endParaRPr lang="fi-FI" altLang="fi-FI" sz="1800" noProof="1">
                <a:solidFill>
                  <a:schemeClr val="accent2"/>
                </a:solidFill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endParaRPr>
            </a:p>
          </p:txBody>
        </p:sp>
        <p:sp>
          <p:nvSpPr>
            <p:cNvPr id="87046" name="Line 4"/>
            <p:cNvSpPr>
              <a:spLocks noChangeShapeType="1"/>
            </p:cNvSpPr>
            <p:nvPr/>
          </p:nvSpPr>
          <p:spPr bwMode="auto">
            <a:xfrm>
              <a:off x="1640402" y="1855232"/>
              <a:ext cx="165576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7047" name="Text Box 5"/>
            <p:cNvSpPr txBox="1">
              <a:spLocks noChangeArrowheads="1"/>
            </p:cNvSpPr>
            <p:nvPr/>
          </p:nvSpPr>
          <p:spPr bwMode="auto">
            <a:xfrm>
              <a:off x="1786293" y="1476384"/>
              <a:ext cx="110158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400" noProof="1">
                  <a:latin typeface="Arial Unicode MS" pitchFamily="34" charset="-128"/>
                </a:rPr>
                <a:t>HCl, MeOH</a:t>
              </a:r>
            </a:p>
          </p:txBody>
        </p:sp>
        <p:sp>
          <p:nvSpPr>
            <p:cNvPr id="87048" name="Rectangle 6"/>
            <p:cNvSpPr>
              <a:spLocks noChangeArrowheads="1"/>
            </p:cNvSpPr>
            <p:nvPr/>
          </p:nvSpPr>
          <p:spPr bwMode="auto">
            <a:xfrm>
              <a:off x="3463208" y="1656704"/>
              <a:ext cx="47196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5000"/>
                </a:lnSpc>
                <a:spcBef>
                  <a:spcPts val="900"/>
                </a:spcBef>
                <a:buClr>
                  <a:schemeClr val="accent1"/>
                </a:buClr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5000"/>
                </a:lnSpc>
                <a:spcBef>
                  <a:spcPts val="6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5000"/>
                </a:lnSpc>
                <a:spcBef>
                  <a:spcPts val="538"/>
                </a:spcBef>
                <a:buClr>
                  <a:schemeClr val="accent1"/>
                </a:buClr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5000"/>
                </a:lnSpc>
                <a:spcBef>
                  <a:spcPts val="538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5000"/>
                </a:lnSpc>
                <a:spcBef>
                  <a:spcPts val="538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5000"/>
                </a:lnSpc>
                <a:spcBef>
                  <a:spcPts val="538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fi-FI" altLang="fi-FI" sz="1800" noProof="1">
                  <a:solidFill>
                    <a:schemeClr val="accent2"/>
                  </a:solidFill>
                  <a:latin typeface="Arial Unicode MS" pitchFamily="34" charset="-128"/>
                </a:rPr>
                <a:t>3-hydroksirasvahappojen metyyliesterit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50187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Ho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Kosteus ja hometalko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Ho">
      <a:dk1>
        <a:sysClr val="windowText" lastClr="000000"/>
      </a:dk1>
      <a:lt1>
        <a:sysClr val="window" lastClr="FFFFFF"/>
      </a:lt1>
      <a:dk2>
        <a:srgbClr val="92CDDC"/>
      </a:dk2>
      <a:lt2>
        <a:srgbClr val="ECDEBB"/>
      </a:lt2>
      <a:accent1>
        <a:srgbClr val="44697D"/>
      </a:accent1>
      <a:accent2>
        <a:srgbClr val="C60C30"/>
      </a:accent2>
      <a:accent3>
        <a:srgbClr val="6AADE4"/>
      </a:accent3>
      <a:accent4>
        <a:srgbClr val="A6BCC6"/>
      </a:accent4>
      <a:accent5>
        <a:srgbClr val="00B2A9"/>
      </a:accent5>
      <a:accent6>
        <a:srgbClr val="9DBCB0"/>
      </a:accent6>
      <a:hlink>
        <a:srgbClr val="44697D"/>
      </a:hlink>
      <a:folHlink>
        <a:srgbClr val="F45574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KoHo.potx</Template>
  <TotalTime>1453</TotalTime>
  <Words>1587</Words>
  <Application>Microsoft Office PowerPoint</Application>
  <PresentationFormat>Näytössä katseltava diaesitys (4:3)</PresentationFormat>
  <Paragraphs>372</Paragraphs>
  <Slides>36</Slides>
  <Notes>5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46" baseType="lpstr">
      <vt:lpstr>Arial Unicode MS</vt:lpstr>
      <vt:lpstr>Arial</vt:lpstr>
      <vt:lpstr>Arial Narrow</vt:lpstr>
      <vt:lpstr>Calibri</vt:lpstr>
      <vt:lpstr>Comic Sans MS</vt:lpstr>
      <vt:lpstr>Symbol</vt:lpstr>
      <vt:lpstr>Times New Roman</vt:lpstr>
      <vt:lpstr>Wingdings</vt:lpstr>
      <vt:lpstr>KoHo</vt:lpstr>
      <vt:lpstr>Graph</vt:lpstr>
      <vt:lpstr>1.10.4 MUUT MIKROBIEN RAKENNEKOMPONENTIT, Mycometer-menetelmä</vt:lpstr>
      <vt:lpstr>Saatteeksi opetusmateriaalin käyttöön</vt:lpstr>
      <vt:lpstr>Sisällysluettelo</vt:lpstr>
      <vt:lpstr>Muut mikrobien rakennekomponentit</vt:lpstr>
      <vt:lpstr>Bakteerien  kemialliset markkerit</vt:lpstr>
      <vt:lpstr>Muramiinihappo (Muac)</vt:lpstr>
      <vt:lpstr>Muramiinihapon analysoiminen</vt:lpstr>
      <vt:lpstr>3-Hydroksirasvahapot</vt:lpstr>
      <vt:lpstr>3-Hydroksirasvahappojen analysoiminen</vt:lpstr>
      <vt:lpstr>Esimerkki pitoisuuksiin vaikuttavista tekijöistä: kosteusvaurioiden ja maatilan vamuramiinihappopitoisuuksiin</vt:lpstr>
      <vt:lpstr>Bakteerien kemialliset markkerit</vt:lpstr>
      <vt:lpstr>Ergosteroli </vt:lpstr>
      <vt:lpstr>Ergosterolin analysoiminen</vt:lpstr>
      <vt:lpstr>Ergosterolin GC-MS kromatogrammi</vt:lpstr>
      <vt:lpstr>β-glukaani</vt:lpstr>
      <vt:lpstr>β-glukaani </vt:lpstr>
      <vt:lpstr>EPS - extrasellulaariset polysakkaridit</vt:lpstr>
      <vt:lpstr>PowerPoint-esitys</vt:lpstr>
      <vt:lpstr>Yhteenveto</vt:lpstr>
      <vt:lpstr>Yhteenveto</vt:lpstr>
      <vt:lpstr>Mycometer-menetelmä</vt:lpstr>
      <vt:lpstr>Taustaa</vt:lpstr>
      <vt:lpstr>Mycometer-menetelmä 1/2</vt:lpstr>
      <vt:lpstr>Mycometer-menetelmä 2/2</vt:lpstr>
      <vt:lpstr>Mycometer -menetelmä</vt:lpstr>
      <vt:lpstr>Pintanäyte</vt:lpstr>
      <vt:lpstr>Materiaalinäyte</vt:lpstr>
      <vt:lpstr>Valmistajan luokitteluasteikko</vt:lpstr>
      <vt:lpstr>Pintanäyte – valmistajan antama tulosten tulkinta</vt:lpstr>
      <vt:lpstr>Materiaalinäyte – valmistajan antama tulosten tulkinta</vt:lpstr>
      <vt:lpstr>Ilmanäyte</vt:lpstr>
      <vt:lpstr>Mycometer – edut ja heikkoudet  Menetelmä on herkkä havaitsemaan homeen entsyymiaktiivisuutta   Ei havaitse hiivoja, bakteereja, aktinomykeettejä</vt:lpstr>
      <vt:lpstr>Tutkimuksia mycometer-menetelmästä</vt:lpstr>
      <vt:lpstr>Tutkimuksia </vt:lpstr>
      <vt:lpstr>Tutkimuksia</vt:lpstr>
      <vt:lpstr>Yhteenveto Mycometer-menetelmästä</vt:lpstr>
    </vt:vector>
  </TitlesOfParts>
  <Manager>Ympäristöministeriö</Manager>
  <Company>aidema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Aija Kaijärvi</dc:creator>
  <cp:lastModifiedBy>Pellinen Noora</cp:lastModifiedBy>
  <cp:revision>82</cp:revision>
  <cp:lastPrinted>2016-01-28T10:22:32Z</cp:lastPrinted>
  <dcterms:created xsi:type="dcterms:W3CDTF">2012-09-14T08:23:56Z</dcterms:created>
  <dcterms:modified xsi:type="dcterms:W3CDTF">2016-06-15T09:54:20Z</dcterms:modified>
</cp:coreProperties>
</file>