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295" r:id="rId4"/>
    <p:sldId id="276" r:id="rId5"/>
    <p:sldId id="278" r:id="rId6"/>
    <p:sldId id="287" r:id="rId7"/>
    <p:sldId id="288" r:id="rId8"/>
    <p:sldId id="280" r:id="rId9"/>
    <p:sldId id="281" r:id="rId10"/>
    <p:sldId id="289" r:id="rId11"/>
    <p:sldId id="290" r:id="rId12"/>
    <p:sldId id="291" r:id="rId13"/>
    <p:sldId id="292" r:id="rId14"/>
    <p:sldId id="293" r:id="rId15"/>
    <p:sldId id="294" r:id="rId16"/>
    <p:sldId id="279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03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15.6.2016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15.6.2016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fi-FI" sz="1000" dirty="0"/>
              <a:t>- </a:t>
            </a:r>
            <a:r>
              <a:rPr lang="en-US" altLang="fi-FI" sz="1400" dirty="0" err="1"/>
              <a:t>enterobakteereilla</a:t>
            </a:r>
            <a:r>
              <a:rPr lang="en-US" altLang="fi-FI" sz="1400" dirty="0"/>
              <a:t>, </a:t>
            </a:r>
            <a:r>
              <a:rPr lang="en-US" altLang="fi-FI" sz="1400" dirty="0" err="1"/>
              <a:t>pseudomonaksilla</a:t>
            </a:r>
            <a:r>
              <a:rPr lang="en-US" altLang="fi-FI" sz="1400" dirty="0"/>
              <a:t>, </a:t>
            </a:r>
            <a:r>
              <a:rPr lang="en-US" altLang="fi-FI" sz="1400" dirty="0" err="1"/>
              <a:t>myös</a:t>
            </a:r>
            <a:r>
              <a:rPr lang="en-US" altLang="fi-FI" sz="1400" dirty="0"/>
              <a:t> </a:t>
            </a:r>
            <a:r>
              <a:rPr lang="en-US" altLang="fi-FI" sz="1400" dirty="0" err="1"/>
              <a:t>patogeenisilla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lajeilla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kuten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salmonellalla</a:t>
            </a:r>
            <a:r>
              <a:rPr lang="en-US" altLang="fi-FI" sz="1400" dirty="0"/>
              <a:t> ja </a:t>
            </a:r>
            <a:r>
              <a:rPr lang="en-US" altLang="fi-FI" sz="1400" dirty="0" err="1"/>
              <a:t>klamydialla</a:t>
            </a:r>
            <a:endParaRPr lang="en-US" altLang="fi-FI" sz="1400" dirty="0"/>
          </a:p>
          <a:p>
            <a:pPr>
              <a:lnSpc>
                <a:spcPct val="80000"/>
              </a:lnSpc>
            </a:pPr>
            <a:r>
              <a:rPr lang="en-US" altLang="fi-FI" sz="1400" dirty="0"/>
              <a:t>- </a:t>
            </a:r>
            <a:r>
              <a:rPr lang="en-US" altLang="fi-FI" sz="1400" dirty="0" err="1"/>
              <a:t>ei</a:t>
            </a:r>
            <a:r>
              <a:rPr lang="en-US" altLang="fi-FI" sz="1400" dirty="0"/>
              <a:t> gram-</a:t>
            </a:r>
            <a:r>
              <a:rPr lang="en-US" altLang="fi-FI" sz="1400" dirty="0" err="1"/>
              <a:t>psotiivisilla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bakteereilla</a:t>
            </a:r>
            <a:r>
              <a:rPr lang="en-US" altLang="fi-FI" sz="1400" dirty="0"/>
              <a:t>, </a:t>
            </a:r>
            <a:r>
              <a:rPr lang="en-US" altLang="fi-FI" sz="1400" dirty="0" err="1"/>
              <a:t>mykobakteereilla</a:t>
            </a:r>
            <a:r>
              <a:rPr lang="en-US" altLang="fi-FI" sz="1400" dirty="0"/>
              <a:t> tai </a:t>
            </a:r>
            <a:r>
              <a:rPr lang="en-US" altLang="fi-FI" sz="1400" dirty="0" err="1"/>
              <a:t>sienillä</a:t>
            </a:r>
            <a:endParaRPr lang="en-US" altLang="fi-FI" sz="1400" dirty="0"/>
          </a:p>
          <a:p>
            <a:pPr>
              <a:lnSpc>
                <a:spcPct val="80000"/>
              </a:lnSpc>
            </a:pPr>
            <a:r>
              <a:rPr lang="en-US" altLang="fi-FI" sz="1400" dirty="0"/>
              <a:t>- </a:t>
            </a:r>
            <a:r>
              <a:rPr lang="en-US" altLang="fi-FI" sz="1400" dirty="0" err="1"/>
              <a:t>joillakin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sinilevillä</a:t>
            </a:r>
            <a:endParaRPr lang="en-US" altLang="fi-FI" sz="1400" dirty="0"/>
          </a:p>
          <a:p>
            <a:pPr>
              <a:lnSpc>
                <a:spcPct val="80000"/>
              </a:lnSpc>
            </a:pPr>
            <a:r>
              <a:rPr lang="en-US" altLang="fi-FI" sz="1400" dirty="0"/>
              <a:t>- </a:t>
            </a:r>
            <a:r>
              <a:rPr lang="en-US" altLang="fi-FI" sz="1400" dirty="0" err="1"/>
              <a:t>endotoksiini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koostuu</a:t>
            </a:r>
            <a:r>
              <a:rPr lang="en-US" altLang="fi-FI" sz="1400" dirty="0"/>
              <a:t> </a:t>
            </a:r>
            <a:r>
              <a:rPr lang="en-US" altLang="fi-FI" sz="1400" dirty="0" err="1"/>
              <a:t>pääasiassa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lipopolysakkarideistä</a:t>
            </a:r>
            <a:endParaRPr lang="en-US" altLang="fi-FI" sz="1400" dirty="0"/>
          </a:p>
          <a:p>
            <a:pPr>
              <a:lnSpc>
                <a:spcPct val="80000"/>
              </a:lnSpc>
            </a:pPr>
            <a:r>
              <a:rPr lang="en-US" altLang="fi-FI" sz="1400" dirty="0"/>
              <a:t>- </a:t>
            </a:r>
            <a:r>
              <a:rPr lang="en-US" altLang="fi-FI" sz="1400" dirty="0" err="1"/>
              <a:t>lipopolysakkaridi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vastaa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endotoksiinin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biologisista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vaikutuksista</a:t>
            </a:r>
            <a:endParaRPr lang="en-US" altLang="fi-FI" sz="1400" dirty="0"/>
          </a:p>
          <a:p>
            <a:pPr>
              <a:lnSpc>
                <a:spcPct val="80000"/>
              </a:lnSpc>
            </a:pPr>
            <a:r>
              <a:rPr lang="en-US" altLang="fi-FI" sz="1400" dirty="0"/>
              <a:t>- </a:t>
            </a:r>
            <a:r>
              <a:rPr lang="en-US" altLang="fi-FI" sz="1400" dirty="0" err="1"/>
              <a:t>LPS:n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ulkokerroksen</a:t>
            </a:r>
            <a:r>
              <a:rPr lang="en-US" altLang="fi-FI" sz="1400" dirty="0"/>
              <a:t> O-</a:t>
            </a:r>
            <a:r>
              <a:rPr lang="en-US" altLang="fi-FI" sz="1400" dirty="0" err="1"/>
              <a:t>polysakkaridiketju</a:t>
            </a:r>
            <a:r>
              <a:rPr lang="en-US" altLang="fi-FI" sz="1400" dirty="0"/>
              <a:t> on gram-</a:t>
            </a:r>
            <a:r>
              <a:rPr lang="en-US" altLang="fi-FI" sz="1400" dirty="0" err="1"/>
              <a:t>negatiivisen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bakteerin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immunoreaktiivinen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pinta-antigeeni</a:t>
            </a:r>
            <a:endParaRPr lang="en-US" altLang="fi-FI" sz="1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fi-FI" sz="1400" dirty="0" err="1"/>
              <a:t>LPS:n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sisempi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kerros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sisältää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lipidi-A:n</a:t>
            </a:r>
            <a:r>
              <a:rPr lang="en-US" altLang="fi-FI" sz="1400" dirty="0"/>
              <a:t>, </a:t>
            </a:r>
            <a:r>
              <a:rPr lang="en-US" altLang="fi-FI" sz="1400" dirty="0" err="1"/>
              <a:t>joka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vastaa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endotoksiinin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toksisista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vaikutuksista</a:t>
            </a:r>
            <a:endParaRPr lang="en-US" altLang="fi-FI" sz="1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fi-FI" sz="1400" dirty="0"/>
              <a:t> </a:t>
            </a:r>
            <a:r>
              <a:rPr lang="en-US" altLang="fi-FI" sz="1400" dirty="0" err="1"/>
              <a:t>endotoksiinit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ovat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sekä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vesi</a:t>
            </a:r>
            <a:r>
              <a:rPr lang="en-US" altLang="fi-FI" sz="1400" dirty="0"/>
              <a:t>- </a:t>
            </a:r>
            <a:r>
              <a:rPr lang="en-US" altLang="fi-FI" sz="1400" dirty="0" err="1"/>
              <a:t>että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rasvaliukoisia</a:t>
            </a:r>
            <a:endParaRPr lang="en-US" altLang="fi-FI" sz="1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fi-FI" sz="1400" dirty="0"/>
              <a:t> </a:t>
            </a:r>
            <a:r>
              <a:rPr lang="en-US" altLang="fi-FI" sz="1400" dirty="0" err="1"/>
              <a:t>endotoksiinit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vapautuvat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bakteerisolusta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bakteerien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lisääntymisen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aikana</a:t>
            </a:r>
            <a:r>
              <a:rPr lang="en-US" altLang="fi-FI" sz="1400" dirty="0"/>
              <a:t> tai </a:t>
            </a:r>
            <a:r>
              <a:rPr lang="en-US" altLang="fi-FI" sz="1400" dirty="0" err="1"/>
              <a:t>solun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hajotessa</a:t>
            </a:r>
            <a:endParaRPr lang="en-US" altLang="fi-FI" sz="1400" dirty="0"/>
          </a:p>
        </p:txBody>
      </p:sp>
    </p:spTree>
    <p:extLst>
      <p:ext uri="{BB962C8B-B14F-4D97-AF65-F5344CB8AC3E}">
        <p14:creationId xmlns:p14="http://schemas.microsoft.com/office/powerpoint/2010/main" val="245561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326886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 sz="2400"/>
          </a:p>
        </p:txBody>
      </p:sp>
    </p:spTree>
    <p:extLst>
      <p:ext uri="{BB962C8B-B14F-4D97-AF65-F5344CB8AC3E}">
        <p14:creationId xmlns:p14="http://schemas.microsoft.com/office/powerpoint/2010/main" val="166608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7F10A-73D5-46D1-8792-FFCE21E64494}" type="slidenum">
              <a:rPr lang="fi-FI" altLang="fi-FI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63 publications since 2000</a:t>
            </a:r>
          </a:p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genetic background may explain part of the findings</a:t>
            </a:r>
          </a:p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endotoxin is only a surrogate marker of different type of environmental exposure</a:t>
            </a:r>
          </a:p>
        </p:txBody>
      </p:sp>
    </p:spTree>
    <p:extLst>
      <p:ext uri="{BB962C8B-B14F-4D97-AF65-F5344CB8AC3E}">
        <p14:creationId xmlns:p14="http://schemas.microsoft.com/office/powerpoint/2010/main" val="347602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F0E06-F32F-4275-86AD-20DABF2A2672}" type="slidenum">
              <a:rPr lang="fi-FI" altLang="fi-FI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. Ph, cations, chealting agenrts, agents that denaturate proteins</a:t>
            </a:r>
          </a:p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false positive results: trypsin, b-glucans</a:t>
            </a:r>
          </a:p>
        </p:txBody>
      </p:sp>
    </p:spTree>
    <p:extLst>
      <p:ext uri="{BB962C8B-B14F-4D97-AF65-F5344CB8AC3E}">
        <p14:creationId xmlns:p14="http://schemas.microsoft.com/office/powerpoint/2010/main" val="2868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31FB9-4E2C-4C2C-8CBF-EE5402575BC1}" type="slidenum">
              <a:rPr lang="fi-FI" altLang="fi-FI" sz="900"/>
              <a:pPr eaLnBrk="1" hangingPunct="1">
                <a:spcBef>
                  <a:spcPct val="0"/>
                </a:spcBef>
              </a:pPr>
              <a:t>15</a:t>
            </a:fld>
            <a:endParaRPr lang="fi-FI" altLang="fi-FI" sz="9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39303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i-FI" sz="2800" dirty="0" err="1"/>
              <a:t>Kanalat</a:t>
            </a:r>
            <a:r>
              <a:rPr lang="en-US" altLang="fi-FI" sz="2800" dirty="0"/>
              <a:t>, </a:t>
            </a:r>
            <a:r>
              <a:rPr lang="en-US" altLang="fi-FI" sz="2800" dirty="0" err="1"/>
              <a:t>sikalat</a:t>
            </a:r>
            <a:r>
              <a:rPr lang="en-US" altLang="fi-FI" sz="2800" dirty="0"/>
              <a:t> ja </a:t>
            </a:r>
            <a:r>
              <a:rPr lang="en-US" altLang="fi-FI" sz="2800" dirty="0" err="1"/>
              <a:t>navetat</a:t>
            </a:r>
            <a:endParaRPr lang="en-US" altLang="fi-FI" sz="2800" dirty="0"/>
          </a:p>
          <a:p>
            <a:r>
              <a:rPr lang="en-US" altLang="fi-FI" sz="2800" dirty="0" err="1"/>
              <a:t>Vilja</a:t>
            </a:r>
            <a:r>
              <a:rPr lang="en-US" altLang="fi-FI" sz="2800" dirty="0"/>
              <a:t>- ja </a:t>
            </a:r>
            <a:r>
              <a:rPr lang="en-US" altLang="fi-FI" sz="2800" dirty="0" err="1"/>
              <a:t>vihannestilat</a:t>
            </a:r>
            <a:endParaRPr lang="en-US" altLang="fi-FI" sz="2800" dirty="0"/>
          </a:p>
          <a:p>
            <a:r>
              <a:rPr lang="en-US" altLang="fi-FI" sz="2800" dirty="0" err="1"/>
              <a:t>Viljavarastot</a:t>
            </a:r>
            <a:r>
              <a:rPr lang="en-US" altLang="fi-FI" sz="2800" dirty="0"/>
              <a:t>, </a:t>
            </a:r>
            <a:r>
              <a:rPr lang="en-US" altLang="fi-FI" sz="2800" dirty="0" err="1"/>
              <a:t>myllyt</a:t>
            </a:r>
            <a:r>
              <a:rPr lang="en-US" altLang="fi-FI" sz="2800" dirty="0"/>
              <a:t>, </a:t>
            </a:r>
          </a:p>
          <a:p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128730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22983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57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CB24-CD17-F440-9AC8-79AABF1F21B1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61E-1885-1B48-BD2E-9FFDE50A68FD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B71-785F-1947-91C3-BCBE04A7C6AB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5C3-F04D-AD47-A083-10DA74AF1494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9E3A8F58-AC65-F64D-BB47-F45EFF49CF2D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4A1F5728-9D36-6D4A-A267-BD2AEE4D246A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CC-B7D1-B34A-90EF-3EAF00384A26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5099-46BA-3445-A8F6-220EC57BD2CF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531-9678-0244-9B08-4B365058F5BE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CE5-5943-AE44-8F98-D0649298D934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6FE4-F1BC-C849-8968-BB3D33C482BE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C0AAFAF-49FA-4A4F-90CE-1FCFF8A1CBDC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</p:sldLayoutIdLst>
  <p:transition spd="med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2" Type="http://schemas.openxmlformats.org/officeDocument/2006/relationships/hyperlink" Target="mailto:marjut.reiman@tt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u.viitanen@luukku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1.10.3 ENDOTOKSIINIT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</a:t>
            </a:r>
            <a:r>
              <a:rPr lang="fi-FI" dirty="0" smtClean="0"/>
              <a:t> H</a:t>
            </a:r>
          </a:p>
          <a:p>
            <a:r>
              <a:rPr lang="fi-FI" smtClean="0"/>
              <a:t>3+18 DIAA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LAL </a:t>
            </a:r>
            <a:r>
              <a:rPr lang="fi-FI" dirty="0" err="1" smtClean="0"/>
              <a:t>bioassay</a:t>
            </a:r>
            <a:r>
              <a:rPr lang="fi-FI" dirty="0" smtClean="0"/>
              <a:t> (ns. </a:t>
            </a:r>
            <a:r>
              <a:rPr lang="fi-FI" dirty="0" err="1" smtClean="0"/>
              <a:t>Limulus</a:t>
            </a:r>
            <a:r>
              <a:rPr lang="fi-FI" dirty="0" smtClean="0"/>
              <a:t> testi)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4464992" cy="43926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1800" dirty="0">
                <a:solidFill>
                  <a:srgbClr val="000000"/>
                </a:solidFill>
              </a:rPr>
              <a:t>Levin &amp; </a:t>
            </a:r>
            <a:r>
              <a:rPr lang="fi-FI" altLang="fi-FI" sz="1800" dirty="0" err="1">
                <a:solidFill>
                  <a:srgbClr val="000000"/>
                </a:solidFill>
              </a:rPr>
              <a:t>Bang</a:t>
            </a:r>
            <a:r>
              <a:rPr lang="fi-FI" altLang="fi-FI" sz="1800" dirty="0">
                <a:solidFill>
                  <a:srgbClr val="000000"/>
                </a:solidFill>
              </a:rPr>
              <a:t>, 1976: </a:t>
            </a:r>
            <a:r>
              <a:rPr lang="fi-FI" altLang="fi-FI" sz="1800" dirty="0" err="1">
                <a:solidFill>
                  <a:srgbClr val="000000"/>
                </a:solidFill>
              </a:rPr>
              <a:t>endotoksiini</a:t>
            </a:r>
            <a:r>
              <a:rPr lang="fi-FI" altLang="fi-FI" sz="1800" dirty="0">
                <a:solidFill>
                  <a:srgbClr val="000000"/>
                </a:solidFill>
              </a:rPr>
              <a:t> saa aikaan </a:t>
            </a:r>
            <a:r>
              <a:rPr lang="fi-FI" altLang="fi-FI" sz="1800" i="1" dirty="0" err="1">
                <a:solidFill>
                  <a:srgbClr val="000000"/>
                </a:solidFill>
              </a:rPr>
              <a:t>Limulus</a:t>
            </a:r>
            <a:r>
              <a:rPr lang="fi-FI" altLang="fi-FI" sz="1800" i="1" dirty="0">
                <a:solidFill>
                  <a:srgbClr val="000000"/>
                </a:solidFill>
              </a:rPr>
              <a:t> </a:t>
            </a:r>
            <a:r>
              <a:rPr lang="fi-FI" altLang="fi-FI" sz="1800" i="1" dirty="0" err="1">
                <a:solidFill>
                  <a:srgbClr val="000000"/>
                </a:solidFill>
              </a:rPr>
              <a:t>polyphemus</a:t>
            </a:r>
            <a:r>
              <a:rPr lang="fi-FI" altLang="fi-FI" sz="1800" dirty="0">
                <a:solidFill>
                  <a:srgbClr val="000000"/>
                </a:solidFill>
              </a:rPr>
              <a:t>  </a:t>
            </a:r>
            <a:r>
              <a:rPr lang="fi-FI" altLang="fi-FI" sz="1800" dirty="0" smtClean="0">
                <a:solidFill>
                  <a:srgbClr val="000000"/>
                </a:solidFill>
              </a:rPr>
              <a:t/>
            </a:r>
            <a:br>
              <a:rPr lang="fi-FI" altLang="fi-FI" sz="1800" dirty="0" smtClean="0">
                <a:solidFill>
                  <a:srgbClr val="000000"/>
                </a:solidFill>
              </a:rPr>
            </a:br>
            <a:r>
              <a:rPr lang="fi-FI" altLang="fi-FI" sz="1800" dirty="0">
                <a:solidFill>
                  <a:srgbClr val="000000"/>
                </a:solidFill>
              </a:rPr>
              <a:t>-</a:t>
            </a:r>
            <a:r>
              <a:rPr lang="fi-FI" altLang="fi-FI" sz="1800" dirty="0" smtClean="0">
                <a:solidFill>
                  <a:srgbClr val="000000"/>
                </a:solidFill>
              </a:rPr>
              <a:t>taskuravun verisolujen hyytymisen </a:t>
            </a:r>
            <a:endParaRPr lang="fi-FI" altLang="fi-FI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i-FI" altLang="fi-FI" sz="1800" dirty="0" err="1" smtClean="0">
                <a:solidFill>
                  <a:srgbClr val="000000"/>
                </a:solidFill>
              </a:rPr>
              <a:t>Limulus</a:t>
            </a:r>
            <a:r>
              <a:rPr lang="fi-FI" altLang="fi-FI" sz="1800" dirty="0" smtClean="0">
                <a:solidFill>
                  <a:srgbClr val="000000"/>
                </a:solidFill>
              </a:rPr>
              <a:t>-testi </a:t>
            </a:r>
            <a:r>
              <a:rPr lang="fi-FI" altLang="fi-FI" sz="1800" dirty="0">
                <a:solidFill>
                  <a:srgbClr val="000000"/>
                </a:solidFill>
              </a:rPr>
              <a:t>perustuu tähän havaintoon ja se on laajasti mm. </a:t>
            </a:r>
            <a:r>
              <a:rPr lang="fi-FI" altLang="fi-FI" sz="1800" dirty="0" smtClean="0">
                <a:solidFill>
                  <a:srgbClr val="000000"/>
                </a:solidFill>
              </a:rPr>
              <a:t>lääketeollisuuden </a:t>
            </a:r>
            <a:r>
              <a:rPr lang="fi-FI" altLang="fi-FI" sz="1800" dirty="0">
                <a:solidFill>
                  <a:srgbClr val="000000"/>
                </a:solidFill>
              </a:rPr>
              <a:t>käytössä</a:t>
            </a:r>
          </a:p>
          <a:p>
            <a:endParaRPr lang="fi-FI" dirty="0"/>
          </a:p>
        </p:txBody>
      </p:sp>
      <p:sp>
        <p:nvSpPr>
          <p:cNvPr id="1054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24E84D3B-2420-4012-BB0B-219F8F4B6346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9D2FD2C-D99C-4139-B322-6BC5F1190DF1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395288" y="1557338"/>
            <a:ext cx="82296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fi-FI" sz="1800" i="1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8752"/>
            <a:ext cx="2952328" cy="22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168901" y="3986208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fi-FI" altLang="fi-FI" sz="1400" i="1" dirty="0" err="1" smtClean="0">
                <a:solidFill>
                  <a:srgbClr val="000000"/>
                </a:solidFill>
                <a:latin typeface="+mn-lt"/>
                <a:cs typeface="+mn-cs"/>
              </a:rPr>
              <a:t>Limulus</a:t>
            </a:r>
            <a:r>
              <a:rPr lang="fi-FI" altLang="fi-FI" sz="1400" i="1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fi-FI" altLang="fi-FI" sz="1400" i="1" dirty="0" err="1" smtClean="0">
                <a:solidFill>
                  <a:srgbClr val="000000"/>
                </a:solidFill>
                <a:latin typeface="+mn-lt"/>
                <a:cs typeface="+mn-cs"/>
              </a:rPr>
              <a:t>polyphemus</a:t>
            </a:r>
            <a:r>
              <a:rPr lang="fi-FI" altLang="fi-FI" sz="1400" i="1" dirty="0" smtClean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fi-FI" altLang="fi-FI" sz="1400" dirty="0" smtClean="0">
                <a:solidFill>
                  <a:srgbClr val="000000"/>
                </a:solidFill>
                <a:latin typeface="+mn-lt"/>
                <a:cs typeface="+mn-cs"/>
              </a:rPr>
              <a:t>- taskurapu</a:t>
            </a:r>
          </a:p>
        </p:txBody>
      </p:sp>
    </p:spTree>
    <p:extLst>
      <p:ext uri="{BB962C8B-B14F-4D97-AF65-F5344CB8AC3E}">
        <p14:creationId xmlns:p14="http://schemas.microsoft.com/office/powerpoint/2010/main" val="1542445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3748" y="188640"/>
            <a:ext cx="7489824" cy="1079500"/>
          </a:xfrm>
        </p:spPr>
        <p:txBody>
          <a:bodyPr/>
          <a:lstStyle/>
          <a:p>
            <a:r>
              <a:rPr lang="fi-FI" dirty="0" smtClean="0"/>
              <a:t>LAL </a:t>
            </a:r>
            <a:r>
              <a:rPr lang="fi-FI" dirty="0" err="1" smtClean="0"/>
              <a:t>bioassay</a:t>
            </a:r>
            <a:r>
              <a:rPr lang="fi-FI" dirty="0" smtClean="0"/>
              <a:t> – tekniset rajoitukset</a:t>
            </a:r>
            <a:endParaRPr lang="fi-FI" dirty="0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827087" y="1535143"/>
            <a:ext cx="7489825" cy="43926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fi-FI" b="1" dirty="0" smtClean="0"/>
              <a:t>Herkkä häiriöille </a:t>
            </a:r>
            <a:r>
              <a:rPr lang="fi-FI" altLang="fi-FI" b="1" dirty="0" smtClean="0">
                <a:sym typeface="Wingdings" panose="05000000000000000000" pitchFamily="2" charset="2"/>
              </a:rPr>
              <a:t> </a:t>
            </a:r>
            <a:r>
              <a:rPr lang="fi-FI" altLang="fi-FI" b="1" dirty="0" err="1" smtClean="0"/>
              <a:t>inhibiitio</a:t>
            </a:r>
            <a:r>
              <a:rPr lang="fi-FI" altLang="fi-FI" b="1" dirty="0" smtClean="0"/>
              <a:t> tai vahvistuminen</a:t>
            </a:r>
          </a:p>
          <a:p>
            <a:pPr lvl="1">
              <a:lnSpc>
                <a:spcPct val="100000"/>
              </a:lnSpc>
            </a:pPr>
            <a:r>
              <a:rPr lang="fi-FI" altLang="fi-FI" dirty="0" err="1" smtClean="0"/>
              <a:t>näytematriksin</a:t>
            </a:r>
            <a:r>
              <a:rPr lang="fi-FI" altLang="fi-FI" dirty="0" smtClean="0"/>
              <a:t> komponentit voivat häiritä menetelmää, menetelmä on testattava jokaiselle eri näytetyypille</a:t>
            </a:r>
          </a:p>
          <a:p>
            <a:pPr>
              <a:lnSpc>
                <a:spcPct val="100000"/>
              </a:lnSpc>
            </a:pPr>
            <a:r>
              <a:rPr lang="fi-FI" altLang="fi-FI" b="1" dirty="0" err="1" smtClean="0"/>
              <a:t>Epäspesifisyys</a:t>
            </a:r>
            <a:endParaRPr lang="fi-FI" altLang="fi-FI" b="1" dirty="0" smtClean="0"/>
          </a:p>
          <a:p>
            <a:pPr lvl="1">
              <a:lnSpc>
                <a:spcPct val="100000"/>
              </a:lnSpc>
            </a:pPr>
            <a:r>
              <a:rPr lang="fi-FI" altLang="fi-FI" dirty="0" smtClean="0">
                <a:solidFill>
                  <a:srgbClr val="000000"/>
                </a:solidFill>
              </a:rPr>
              <a:t>tunnetaan useita LAL reaktiivisia aineita (mm. </a:t>
            </a:r>
            <a:r>
              <a:rPr lang="fi-FI" altLang="fi-FI" dirty="0" err="1" smtClean="0">
                <a:solidFill>
                  <a:srgbClr val="000000"/>
                </a:solidFill>
              </a:rPr>
              <a:t>trypsiini</a:t>
            </a:r>
            <a:r>
              <a:rPr lang="fi-FI" altLang="fi-FI" dirty="0" smtClean="0">
                <a:solidFill>
                  <a:srgbClr val="000000"/>
                </a:solidFill>
              </a:rPr>
              <a:t>, sienten </a:t>
            </a:r>
            <a:r>
              <a:rPr lang="el-GR" altLang="fi-FI" dirty="0" smtClean="0">
                <a:solidFill>
                  <a:srgbClr val="000000"/>
                </a:solidFill>
              </a:rPr>
              <a:t>β</a:t>
            </a:r>
            <a:r>
              <a:rPr lang="fi-FI" altLang="fi-FI" dirty="0" smtClean="0">
                <a:solidFill>
                  <a:srgbClr val="000000"/>
                </a:solidFill>
              </a:rPr>
              <a:t>-1,3-glukaanit,  </a:t>
            </a:r>
            <a:r>
              <a:rPr lang="fi-FI" altLang="fi-FI" dirty="0" err="1" smtClean="0">
                <a:solidFill>
                  <a:srgbClr val="000000"/>
                </a:solidFill>
              </a:rPr>
              <a:t>Gram</a:t>
            </a:r>
            <a:r>
              <a:rPr lang="fi-FI" altLang="fi-FI" dirty="0" smtClean="0">
                <a:solidFill>
                  <a:srgbClr val="000000"/>
                </a:solidFill>
              </a:rPr>
              <a:t>-positiivinen </a:t>
            </a:r>
            <a:r>
              <a:rPr lang="fi-FI" altLang="fi-FI" dirty="0" err="1" smtClean="0">
                <a:solidFill>
                  <a:srgbClr val="000000"/>
                </a:solidFill>
              </a:rPr>
              <a:t>petidoglykaani</a:t>
            </a:r>
            <a:r>
              <a:rPr lang="fi-FI" altLang="fi-FI" dirty="0" smtClean="0">
                <a:solidFill>
                  <a:srgbClr val="000000"/>
                </a:solidFill>
              </a:rPr>
              <a:t>, selluloosa, ...)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Laboratorioiden välinen </a:t>
            </a:r>
            <a:r>
              <a:rPr lang="fi-FI" altLang="fi-FI" b="1" dirty="0" smtClean="0"/>
              <a:t>toistettavuus</a:t>
            </a:r>
            <a:r>
              <a:rPr lang="fi-FI" altLang="fi-FI" dirty="0" smtClean="0"/>
              <a:t> on huono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Reagenssin eri </a:t>
            </a:r>
            <a:r>
              <a:rPr lang="fi-FI" altLang="fi-FI" b="1" dirty="0" smtClean="0"/>
              <a:t>valmistuserien välinen vaihtelu </a:t>
            </a:r>
            <a:r>
              <a:rPr lang="fi-FI" altLang="fi-FI" dirty="0" smtClean="0"/>
              <a:t>suurta </a:t>
            </a:r>
            <a:r>
              <a:rPr lang="fi-FI" altLang="fi-FI" dirty="0" smtClean="0">
                <a:sym typeface="Wingdings" panose="05000000000000000000" pitchFamily="2" charset="2"/>
              </a:rPr>
              <a:t> menetelmän toistettavuus ja herkkyys kärsii</a:t>
            </a:r>
            <a:endParaRPr lang="fi-FI" altLang="fi-FI" dirty="0" smtClean="0"/>
          </a:p>
        </p:txBody>
      </p:sp>
      <p:sp>
        <p:nvSpPr>
          <p:cNvPr id="1064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B1337A5C-46D6-4FCD-A934-56E3D60DE23D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B4A8E33-5DEF-49D7-80E3-54A292231F51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59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smtClean="0"/>
              <a:t>LAL </a:t>
            </a:r>
            <a:r>
              <a:rPr lang="fi-FI" altLang="fi-FI" sz="2800" dirty="0" err="1" smtClean="0"/>
              <a:t>bioassay</a:t>
            </a:r>
            <a:r>
              <a:rPr lang="fi-FI" altLang="fi-FI" sz="2800" dirty="0" smtClean="0"/>
              <a:t> – ”tieteelliset” rajoitukset 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altLang="fi-FI" b="1" dirty="0" smtClean="0"/>
              <a:t>Vain </a:t>
            </a:r>
            <a:r>
              <a:rPr lang="fi-FI" altLang="fi-FI" b="1" dirty="0" err="1" smtClean="0"/>
              <a:t>Gram</a:t>
            </a:r>
            <a:r>
              <a:rPr lang="fi-FI" altLang="fi-FI" b="1" dirty="0" smtClean="0"/>
              <a:t>-negatiivisten bakteerien indikaattori!</a:t>
            </a:r>
          </a:p>
          <a:p>
            <a:pPr lvl="1">
              <a:lnSpc>
                <a:spcPct val="100000"/>
              </a:lnSpc>
            </a:pPr>
            <a:r>
              <a:rPr lang="fi-FI" altLang="fi-FI" sz="2000" dirty="0" err="1"/>
              <a:t>E</a:t>
            </a:r>
            <a:r>
              <a:rPr lang="fi-FI" altLang="fi-FI" sz="2000" dirty="0" err="1" smtClean="0"/>
              <a:t>ndotoksiiniaktiivisuutta</a:t>
            </a:r>
            <a:r>
              <a:rPr lang="fi-FI" altLang="fi-FI" sz="2000" dirty="0" smtClean="0"/>
              <a:t> </a:t>
            </a:r>
            <a:r>
              <a:rPr lang="fi-FI" altLang="fi-FI" sz="2000" dirty="0" smtClean="0"/>
              <a:t>on joskus käytetty suorana bakteeri/mikrobialtistuksen mittarina</a:t>
            </a:r>
          </a:p>
          <a:p>
            <a:pPr lvl="1">
              <a:lnSpc>
                <a:spcPct val="100000"/>
              </a:lnSpc>
            </a:pPr>
            <a:r>
              <a:rPr lang="fi-FI" altLang="fi-FI" sz="2000" dirty="0" err="1" smtClean="0"/>
              <a:t>Gram</a:t>
            </a:r>
            <a:r>
              <a:rPr lang="fi-FI" altLang="fi-FI" sz="2000" dirty="0" smtClean="0"/>
              <a:t>-positiivisia bakteereja esiintyy yleensä enemmän sisäympäristöissä</a:t>
            </a:r>
          </a:p>
          <a:p>
            <a:pPr>
              <a:lnSpc>
                <a:spcPct val="100000"/>
              </a:lnSpc>
            </a:pPr>
            <a:r>
              <a:rPr lang="fi-FI" altLang="fi-FI" b="1" dirty="0" err="1" smtClean="0"/>
              <a:t>Gram</a:t>
            </a:r>
            <a:r>
              <a:rPr lang="fi-FI" altLang="fi-FI" b="1" dirty="0" smtClean="0"/>
              <a:t>-negatiivinen </a:t>
            </a:r>
            <a:r>
              <a:rPr lang="fi-FI" altLang="fi-FI" b="1" dirty="0" smtClean="0">
                <a:sym typeface="Symbol" panose="05050102010706020507" pitchFamily="18" charset="2"/>
              </a:rPr>
              <a:t> </a:t>
            </a:r>
            <a:r>
              <a:rPr lang="fi-FI" altLang="fi-FI" b="1" dirty="0" smtClean="0"/>
              <a:t> </a:t>
            </a:r>
            <a:r>
              <a:rPr lang="fi-FI" altLang="fi-FI" b="1" dirty="0" err="1" smtClean="0"/>
              <a:t>Gram</a:t>
            </a:r>
            <a:r>
              <a:rPr lang="fi-FI" altLang="fi-FI" b="1" dirty="0" smtClean="0"/>
              <a:t>-negatiivinen</a:t>
            </a:r>
          </a:p>
          <a:p>
            <a:pPr lvl="1">
              <a:lnSpc>
                <a:spcPct val="100000"/>
              </a:lnSpc>
            </a:pPr>
            <a:r>
              <a:rPr lang="fi-FI" altLang="fi-FI" sz="2000" dirty="0" smtClean="0"/>
              <a:t>LPS vaihtelee eri </a:t>
            </a:r>
            <a:r>
              <a:rPr lang="fi-FI" altLang="fi-FI" sz="2000" dirty="0" err="1" smtClean="0"/>
              <a:t>Gram</a:t>
            </a:r>
            <a:r>
              <a:rPr lang="fi-FI" altLang="fi-FI" sz="2000" dirty="0" smtClean="0"/>
              <a:t>-negatiivisten bakteerien välillä </a:t>
            </a:r>
            <a:r>
              <a:rPr lang="fi-FI" altLang="fi-FI" sz="2000" dirty="0" smtClean="0">
                <a:sym typeface="Wingdings" panose="05000000000000000000" pitchFamily="2" charset="2"/>
              </a:rPr>
              <a:t> voi </a:t>
            </a:r>
            <a:r>
              <a:rPr lang="fi-FI" altLang="fi-FI" sz="2000" dirty="0" smtClean="0"/>
              <a:t>vaikuttaa biologisiin ominaisuuksiin</a:t>
            </a:r>
          </a:p>
          <a:p>
            <a:pPr>
              <a:lnSpc>
                <a:spcPct val="100000"/>
              </a:lnSpc>
            </a:pPr>
            <a:r>
              <a:rPr lang="fi-FI" altLang="fi-FI" b="1" dirty="0" smtClean="0"/>
              <a:t>Testi mittaa enemmänkin bioaktiivisuutta kuin </a:t>
            </a:r>
            <a:r>
              <a:rPr lang="fi-FI" altLang="fi-FI" b="1" dirty="0" err="1" smtClean="0"/>
              <a:t>LPS:n</a:t>
            </a:r>
            <a:r>
              <a:rPr lang="fi-FI" altLang="fi-FI" b="1" dirty="0" smtClean="0"/>
              <a:t> kokonaismäärää</a:t>
            </a:r>
          </a:p>
          <a:p>
            <a:pPr lvl="1">
              <a:lnSpc>
                <a:spcPct val="100000"/>
              </a:lnSpc>
            </a:pPr>
            <a:r>
              <a:rPr lang="fi-FI" altLang="fi-FI" sz="2000" dirty="0" smtClean="0"/>
              <a:t>Onko taskuravun bioaktiivisuus relevantti mittari </a:t>
            </a:r>
            <a:r>
              <a:rPr lang="fi-FI" altLang="fi-FI" sz="2000" dirty="0" err="1" smtClean="0"/>
              <a:t>LPS:n</a:t>
            </a:r>
            <a:r>
              <a:rPr lang="fi-FI" altLang="fi-FI" sz="2000" dirty="0" smtClean="0"/>
              <a:t> mittaamiseksi ihmisissä?</a:t>
            </a:r>
          </a:p>
          <a:p>
            <a:pPr lvl="1">
              <a:lnSpc>
                <a:spcPct val="100000"/>
              </a:lnSpc>
            </a:pPr>
            <a:endParaRPr lang="fi-FI" altLang="fi-FI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7F63B-3BD9-48A1-89A1-37D2EF9ACED8}" type="datetime1">
              <a:rPr lang="fi-FI" altLang="fi-FI" smtClean="0"/>
              <a:pPr>
                <a:defRPr/>
              </a:pPr>
              <a:t>15.6.2016</a:t>
            </a:fld>
            <a:endParaRPr lang="fi-FI" alt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469B8-E670-458E-B4BF-215E4434C6EB}" type="slidenum">
              <a:rPr lang="fi-FI" altLang="fi-FI">
                <a:solidFill>
                  <a:srgbClr val="FFFFFF"/>
                </a:solidFill>
              </a:rPr>
              <a:pPr eaLnBrk="1" hangingPunct="1"/>
              <a:t>12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2909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Altistuminen…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Kemialliset markkerit kuvaavat mikrobialtistumisen eroja erilaisissa ympäristöissä ja tilanteissa; </a:t>
            </a:r>
            <a:r>
              <a:rPr lang="fi-FI" altLang="fi-FI" dirty="0" err="1" smtClean="0"/>
              <a:t>endotoksiini</a:t>
            </a:r>
            <a:r>
              <a:rPr lang="fi-FI" altLang="fi-FI" dirty="0" smtClean="0"/>
              <a:t> kuvaa epäsuorasti altistumista </a:t>
            </a:r>
            <a:r>
              <a:rPr lang="fi-FI" altLang="fi-FI" dirty="0" err="1" smtClean="0"/>
              <a:t>Gram</a:t>
            </a:r>
            <a:r>
              <a:rPr lang="fi-FI" altLang="fi-FI" dirty="0" smtClean="0"/>
              <a:t>-negatiivisille bakteereille, mutta suorasti </a:t>
            </a:r>
            <a:r>
              <a:rPr lang="fi-FI" altLang="fi-FI" dirty="0" err="1" smtClean="0"/>
              <a:t>endotoksiinille</a:t>
            </a:r>
            <a:r>
              <a:rPr lang="fi-FI" altLang="fi-FI" dirty="0" smtClean="0"/>
              <a:t>, jonka tiedetään suurina pitoisuuksina aiheuttavan haitallisia terveysvaikutuksia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Altistumisen arviointi koostuu näytteenotosta ja analyysistä, joiden merkitys tuloksen oikeellisuuden kannalta on </a:t>
            </a:r>
            <a:r>
              <a:rPr lang="fi-FI" altLang="fi-FI" dirty="0" err="1" smtClean="0"/>
              <a:t>endotoksiinianalytiikassa</a:t>
            </a:r>
            <a:r>
              <a:rPr lang="fi-FI" altLang="fi-FI" dirty="0" smtClean="0"/>
              <a:t> erityisen suuri.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Ilmanäytteiden ongelma on suuri vaihtelu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Pölynäytteet on integroitu näyte pidemmältä ajalta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Pölynäytteen toistettavuus?</a:t>
            </a:r>
          </a:p>
        </p:txBody>
      </p:sp>
      <p:sp>
        <p:nvSpPr>
          <p:cNvPr id="11059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EEF83DA1-469F-42DE-B3D4-667D1A54A483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E6AE53D-2BC1-4CD2-B83F-12A6A6B07E7F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9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Esimerkkejä altistumistutkimuksista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b="1" dirty="0" err="1" smtClean="0"/>
              <a:t>Endotoksiini</a:t>
            </a:r>
            <a:r>
              <a:rPr lang="fi-FI" altLang="fi-FI" dirty="0" smtClean="0"/>
              <a:t>: 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sz="2000" dirty="0" smtClean="0"/>
              <a:t>Runsas </a:t>
            </a:r>
            <a:r>
              <a:rPr lang="fi-FI" altLang="fi-FI" sz="2000" dirty="0" err="1" smtClean="0"/>
              <a:t>endotoksiinialtistuminen</a:t>
            </a:r>
            <a:r>
              <a:rPr lang="fi-FI" altLang="fi-FI" sz="2000" dirty="0" smtClean="0"/>
              <a:t> varhaislapsuudessa suojaa allergisilta sairauksilta (Braun-</a:t>
            </a:r>
            <a:r>
              <a:rPr lang="fi-FI" altLang="fi-FI" sz="2000" dirty="0" err="1" smtClean="0"/>
              <a:t>Fahrländer</a:t>
            </a:r>
            <a:r>
              <a:rPr lang="fi-FI" altLang="fi-FI" sz="2000" dirty="0" smtClean="0"/>
              <a:t> 2002)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sz="2000" dirty="0" smtClean="0"/>
              <a:t>Käsittelemättömässä maidossa (</a:t>
            </a:r>
            <a:r>
              <a:rPr lang="fi-FI" altLang="fi-FI" sz="2000" dirty="0" err="1" smtClean="0"/>
              <a:t>farm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milk</a:t>
            </a:r>
            <a:r>
              <a:rPr lang="fi-FI" altLang="fi-FI" sz="2000" dirty="0" smtClean="0"/>
              <a:t>) ja kaupan maidossa ei juurikaan eroa </a:t>
            </a:r>
            <a:r>
              <a:rPr lang="fi-FI" altLang="fi-FI" sz="2000" dirty="0" err="1" smtClean="0"/>
              <a:t>endotoksiinin</a:t>
            </a:r>
            <a:r>
              <a:rPr lang="fi-FI" altLang="fi-FI" sz="2000" dirty="0" smtClean="0"/>
              <a:t> osalta (</a:t>
            </a:r>
            <a:r>
              <a:rPr lang="fi-FI" altLang="fi-FI" sz="2000" dirty="0" err="1" smtClean="0"/>
              <a:t>Pasture</a:t>
            </a:r>
            <a:r>
              <a:rPr lang="fi-FI" altLang="fi-FI" sz="2000" dirty="0" smtClean="0"/>
              <a:t> -tutkimus: </a:t>
            </a:r>
            <a:r>
              <a:rPr lang="fi-FI" altLang="fi-FI" sz="2000" dirty="0" err="1" smtClean="0"/>
              <a:t>Gehring</a:t>
            </a:r>
            <a:r>
              <a:rPr lang="fi-FI" altLang="fi-FI" sz="2000" dirty="0" smtClean="0"/>
              <a:t> ym. 2008)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sz="2000" dirty="0" smtClean="0"/>
              <a:t>Työilman </a:t>
            </a:r>
            <a:r>
              <a:rPr lang="fi-FI" altLang="fi-FI" sz="2000" dirty="0" err="1" smtClean="0"/>
              <a:t>endotoksiinipitoisuuden</a:t>
            </a:r>
            <a:r>
              <a:rPr lang="fi-FI" altLang="fi-FI" sz="2000" dirty="0" smtClean="0"/>
              <a:t> ylittäessä 25 </a:t>
            </a:r>
            <a:r>
              <a:rPr lang="fi-FI" altLang="fi-FI" sz="2000" dirty="0" err="1" smtClean="0"/>
              <a:t>ng</a:t>
            </a:r>
            <a:r>
              <a:rPr lang="fi-FI" altLang="fi-FI" sz="2000" dirty="0" smtClean="0"/>
              <a:t>/m3 työntekijöiden hengitystieoireilu lisääntyi (Laitinen 1999)</a:t>
            </a:r>
          </a:p>
        </p:txBody>
      </p:sp>
      <p:sp>
        <p:nvSpPr>
          <p:cNvPr id="111620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F597284-4CB6-4647-B56C-34E7519F8A79}" type="datetime1">
              <a:rPr lang="fi-FI" altLang="fi-FI" smtClean="0">
                <a:solidFill>
                  <a:schemeClr val="bg1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11162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chemeClr val="bg1"/>
                </a:solidFill>
              </a:rPr>
              <a:t>Esityksen nimi / Tekijä</a:t>
            </a:r>
          </a:p>
        </p:txBody>
      </p:sp>
      <p:sp>
        <p:nvSpPr>
          <p:cNvPr id="1116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5B9B1AD-4B0F-41D2-AA83-4707737C2FFA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778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2E8A2B6A-2571-417B-9708-BA7F26C29E85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4E05A66-9835-4F6E-8F5B-5BC2001EFAF5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611188" y="1628775"/>
            <a:ext cx="7343775" cy="4176713"/>
            <a:chOff x="-3" y="-3"/>
            <a:chExt cx="4473" cy="3270"/>
          </a:xfrm>
        </p:grpSpPr>
        <p:grpSp>
          <p:nvGrpSpPr>
            <p:cNvPr id="95239" name="Group 3"/>
            <p:cNvGrpSpPr>
              <a:grpSpLocks/>
            </p:cNvGrpSpPr>
            <p:nvPr/>
          </p:nvGrpSpPr>
          <p:grpSpPr bwMode="auto">
            <a:xfrm>
              <a:off x="0" y="0"/>
              <a:ext cx="4467" cy="3264"/>
              <a:chOff x="0" y="0"/>
              <a:chExt cx="4467" cy="3264"/>
            </a:xfrm>
          </p:grpSpPr>
          <p:grpSp>
            <p:nvGrpSpPr>
              <p:cNvPr id="9524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887" cy="864"/>
                <a:chOff x="0" y="0"/>
                <a:chExt cx="1887" cy="864"/>
              </a:xfrm>
            </p:grpSpPr>
            <p:sp>
              <p:nvSpPr>
                <p:cNvPr id="95311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801" cy="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 b="1" dirty="0"/>
                    <a:t>Näyte (n)</a:t>
                  </a:r>
                  <a:endParaRPr lang="fi-FI" altLang="fi-FI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1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87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2" name="Group 7"/>
              <p:cNvGrpSpPr>
                <a:grpSpLocks/>
              </p:cNvGrpSpPr>
              <p:nvPr/>
            </p:nvGrpSpPr>
            <p:grpSpPr bwMode="auto">
              <a:xfrm>
                <a:off x="1887" y="0"/>
                <a:ext cx="935" cy="864"/>
                <a:chOff x="1887" y="0"/>
                <a:chExt cx="935" cy="864"/>
              </a:xfrm>
            </p:grpSpPr>
            <p:sp>
              <p:nvSpPr>
                <p:cNvPr id="95309" name="Rectangle 8"/>
                <p:cNvSpPr>
                  <a:spLocks noChangeArrowheads="1"/>
                </p:cNvSpPr>
                <p:nvPr/>
              </p:nvSpPr>
              <p:spPr bwMode="auto">
                <a:xfrm>
                  <a:off x="1930" y="0"/>
                  <a:ext cx="849" cy="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000" b="1"/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 b="1"/>
                    <a:t>Kotien välinen vaihtelu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10" name="Rectangle 9"/>
                <p:cNvSpPr>
                  <a:spLocks noChangeArrowheads="1"/>
                </p:cNvSpPr>
                <p:nvPr/>
              </p:nvSpPr>
              <p:spPr bwMode="auto">
                <a:xfrm>
                  <a:off x="1887" y="0"/>
                  <a:ext cx="935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3" name="Group 10"/>
              <p:cNvGrpSpPr>
                <a:grpSpLocks/>
              </p:cNvGrpSpPr>
              <p:nvPr/>
            </p:nvGrpSpPr>
            <p:grpSpPr bwMode="auto">
              <a:xfrm>
                <a:off x="2822" y="0"/>
                <a:ext cx="935" cy="864"/>
                <a:chOff x="2822" y="0"/>
                <a:chExt cx="935" cy="864"/>
              </a:xfrm>
            </p:grpSpPr>
            <p:sp>
              <p:nvSpPr>
                <p:cNvPr id="953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865" y="0"/>
                  <a:ext cx="849" cy="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000" b="1"/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 b="1"/>
                    <a:t>Kotien sisäinen vaihtelu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822" y="0"/>
                  <a:ext cx="935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4" name="Group 13"/>
              <p:cNvGrpSpPr>
                <a:grpSpLocks/>
              </p:cNvGrpSpPr>
              <p:nvPr/>
            </p:nvGrpSpPr>
            <p:grpSpPr bwMode="auto">
              <a:xfrm>
                <a:off x="3757" y="0"/>
                <a:ext cx="710" cy="864"/>
                <a:chOff x="3757" y="0"/>
                <a:chExt cx="710" cy="864"/>
              </a:xfrm>
            </p:grpSpPr>
            <p:sp>
              <p:nvSpPr>
                <p:cNvPr id="95305" name="Rectangle 14"/>
                <p:cNvSpPr>
                  <a:spLocks noChangeArrowheads="1"/>
                </p:cNvSpPr>
                <p:nvPr/>
              </p:nvSpPr>
              <p:spPr bwMode="auto">
                <a:xfrm>
                  <a:off x="3800" y="0"/>
                  <a:ext cx="624" cy="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 b="1"/>
                    <a:t>ICC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06" name="Rectangle 15"/>
                <p:cNvSpPr>
                  <a:spLocks noChangeArrowheads="1"/>
                </p:cNvSpPr>
                <p:nvPr/>
              </p:nvSpPr>
              <p:spPr bwMode="auto">
                <a:xfrm>
                  <a:off x="3757" y="0"/>
                  <a:ext cx="710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5" name="Group 16"/>
              <p:cNvGrpSpPr>
                <a:grpSpLocks/>
              </p:cNvGrpSpPr>
              <p:nvPr/>
            </p:nvGrpSpPr>
            <p:grpSpPr bwMode="auto">
              <a:xfrm>
                <a:off x="0" y="864"/>
                <a:ext cx="1887" cy="480"/>
                <a:chOff x="0" y="864"/>
                <a:chExt cx="1887" cy="480"/>
              </a:xfrm>
            </p:grpSpPr>
            <p:sp>
              <p:nvSpPr>
                <p:cNvPr id="95303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864"/>
                  <a:ext cx="180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r"/>
                      <a:tab pos="3060700" algn="ctr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r"/>
                      <a:tab pos="3060700" algn="ctr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sänkypöly (49)</a:t>
                  </a:r>
                  <a:endParaRPr lang="fi-FI" altLang="fi-FI" sz="11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304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18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6" name="Group 19"/>
              <p:cNvGrpSpPr>
                <a:grpSpLocks/>
              </p:cNvGrpSpPr>
              <p:nvPr/>
            </p:nvGrpSpPr>
            <p:grpSpPr bwMode="auto">
              <a:xfrm>
                <a:off x="1887" y="864"/>
                <a:ext cx="935" cy="480"/>
                <a:chOff x="1887" y="864"/>
                <a:chExt cx="935" cy="480"/>
              </a:xfrm>
            </p:grpSpPr>
            <p:sp>
              <p:nvSpPr>
                <p:cNvPr id="95301" name="Rectangle 20"/>
                <p:cNvSpPr>
                  <a:spLocks noChangeArrowheads="1"/>
                </p:cNvSpPr>
                <p:nvPr/>
              </p:nvSpPr>
              <p:spPr bwMode="auto">
                <a:xfrm>
                  <a:off x="1930" y="86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1.35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302" name="Rectangle 21"/>
                <p:cNvSpPr>
                  <a:spLocks noChangeArrowheads="1"/>
                </p:cNvSpPr>
                <p:nvPr/>
              </p:nvSpPr>
              <p:spPr bwMode="auto">
                <a:xfrm>
                  <a:off x="1887" y="86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7" name="Group 22"/>
              <p:cNvGrpSpPr>
                <a:grpSpLocks/>
              </p:cNvGrpSpPr>
              <p:nvPr/>
            </p:nvGrpSpPr>
            <p:grpSpPr bwMode="auto">
              <a:xfrm>
                <a:off x="2822" y="864"/>
                <a:ext cx="935" cy="480"/>
                <a:chOff x="2822" y="864"/>
                <a:chExt cx="935" cy="480"/>
              </a:xfrm>
            </p:grpSpPr>
            <p:sp>
              <p:nvSpPr>
                <p:cNvPr id="95299" name="Rectangle 23"/>
                <p:cNvSpPr>
                  <a:spLocks noChangeArrowheads="1"/>
                </p:cNvSpPr>
                <p:nvPr/>
              </p:nvSpPr>
              <p:spPr bwMode="auto">
                <a:xfrm>
                  <a:off x="2865" y="86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0.69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30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22" y="86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8" name="Group 25"/>
              <p:cNvGrpSpPr>
                <a:grpSpLocks/>
              </p:cNvGrpSpPr>
              <p:nvPr/>
            </p:nvGrpSpPr>
            <p:grpSpPr bwMode="auto">
              <a:xfrm>
                <a:off x="3757" y="864"/>
                <a:ext cx="710" cy="480"/>
                <a:chOff x="3757" y="864"/>
                <a:chExt cx="710" cy="480"/>
              </a:xfrm>
            </p:grpSpPr>
            <p:sp>
              <p:nvSpPr>
                <p:cNvPr id="95297" name="Rectangle 26"/>
                <p:cNvSpPr>
                  <a:spLocks noChangeArrowheads="1"/>
                </p:cNvSpPr>
                <p:nvPr/>
              </p:nvSpPr>
              <p:spPr bwMode="auto">
                <a:xfrm>
                  <a:off x="3800" y="864"/>
                  <a:ext cx="6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66 %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298" name="Rectangle 27"/>
                <p:cNvSpPr>
                  <a:spLocks noChangeArrowheads="1"/>
                </p:cNvSpPr>
                <p:nvPr/>
              </p:nvSpPr>
              <p:spPr bwMode="auto">
                <a:xfrm>
                  <a:off x="3757" y="864"/>
                  <a:ext cx="71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49" name="Group 28"/>
              <p:cNvGrpSpPr>
                <a:grpSpLocks/>
              </p:cNvGrpSpPr>
              <p:nvPr/>
            </p:nvGrpSpPr>
            <p:grpSpPr bwMode="auto">
              <a:xfrm>
                <a:off x="0" y="1344"/>
                <a:ext cx="1887" cy="480"/>
                <a:chOff x="0" y="1344"/>
                <a:chExt cx="1887" cy="480"/>
              </a:xfrm>
            </p:grpSpPr>
            <p:sp>
              <p:nvSpPr>
                <p:cNvPr id="95295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344"/>
                  <a:ext cx="180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lattiapöly (49)</a:t>
                  </a: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96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344"/>
                  <a:ext cx="18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0" name="Group 31"/>
              <p:cNvGrpSpPr>
                <a:grpSpLocks/>
              </p:cNvGrpSpPr>
              <p:nvPr/>
            </p:nvGrpSpPr>
            <p:grpSpPr bwMode="auto">
              <a:xfrm>
                <a:off x="1887" y="1344"/>
                <a:ext cx="935" cy="480"/>
                <a:chOff x="1887" y="1344"/>
                <a:chExt cx="935" cy="480"/>
              </a:xfrm>
            </p:grpSpPr>
            <p:sp>
              <p:nvSpPr>
                <p:cNvPr id="95293" name="Rectangle 32"/>
                <p:cNvSpPr>
                  <a:spLocks noChangeArrowheads="1"/>
                </p:cNvSpPr>
                <p:nvPr/>
              </p:nvSpPr>
              <p:spPr bwMode="auto">
                <a:xfrm>
                  <a:off x="1930" y="134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0.69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94" name="Rectangle 33"/>
                <p:cNvSpPr>
                  <a:spLocks noChangeArrowheads="1"/>
                </p:cNvSpPr>
                <p:nvPr/>
              </p:nvSpPr>
              <p:spPr bwMode="auto">
                <a:xfrm>
                  <a:off x="1887" y="134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1" name="Group 34"/>
              <p:cNvGrpSpPr>
                <a:grpSpLocks/>
              </p:cNvGrpSpPr>
              <p:nvPr/>
            </p:nvGrpSpPr>
            <p:grpSpPr bwMode="auto">
              <a:xfrm>
                <a:off x="2822" y="1344"/>
                <a:ext cx="935" cy="480"/>
                <a:chOff x="2822" y="1344"/>
                <a:chExt cx="935" cy="480"/>
              </a:xfrm>
            </p:grpSpPr>
            <p:sp>
              <p:nvSpPr>
                <p:cNvPr id="95291" name="Rectangle 35"/>
                <p:cNvSpPr>
                  <a:spLocks noChangeArrowheads="1"/>
                </p:cNvSpPr>
                <p:nvPr/>
              </p:nvSpPr>
              <p:spPr bwMode="auto">
                <a:xfrm>
                  <a:off x="2865" y="134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0.65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92" name="Rectangle 36"/>
                <p:cNvSpPr>
                  <a:spLocks noChangeArrowheads="1"/>
                </p:cNvSpPr>
                <p:nvPr/>
              </p:nvSpPr>
              <p:spPr bwMode="auto">
                <a:xfrm>
                  <a:off x="2822" y="134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2" name="Group 37"/>
              <p:cNvGrpSpPr>
                <a:grpSpLocks/>
              </p:cNvGrpSpPr>
              <p:nvPr/>
            </p:nvGrpSpPr>
            <p:grpSpPr bwMode="auto">
              <a:xfrm>
                <a:off x="3757" y="1344"/>
                <a:ext cx="710" cy="480"/>
                <a:chOff x="3757" y="1344"/>
                <a:chExt cx="710" cy="480"/>
              </a:xfrm>
            </p:grpSpPr>
            <p:sp>
              <p:nvSpPr>
                <p:cNvPr id="95289" name="Rectangle 38"/>
                <p:cNvSpPr>
                  <a:spLocks noChangeArrowheads="1"/>
                </p:cNvSpPr>
                <p:nvPr/>
              </p:nvSpPr>
              <p:spPr bwMode="auto">
                <a:xfrm>
                  <a:off x="3800" y="1344"/>
                  <a:ext cx="6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52 %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90" name="Rectangle 39"/>
                <p:cNvSpPr>
                  <a:spLocks noChangeArrowheads="1"/>
                </p:cNvSpPr>
                <p:nvPr/>
              </p:nvSpPr>
              <p:spPr bwMode="auto">
                <a:xfrm>
                  <a:off x="3757" y="1344"/>
                  <a:ext cx="71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3" name="Group 40"/>
              <p:cNvGrpSpPr>
                <a:grpSpLocks/>
              </p:cNvGrpSpPr>
              <p:nvPr/>
            </p:nvGrpSpPr>
            <p:grpSpPr bwMode="auto">
              <a:xfrm>
                <a:off x="0" y="1824"/>
                <a:ext cx="1887" cy="480"/>
                <a:chOff x="0" y="1824"/>
                <a:chExt cx="1887" cy="480"/>
              </a:xfrm>
            </p:grpSpPr>
            <p:sp>
              <p:nvSpPr>
                <p:cNvPr id="95287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1824"/>
                  <a:ext cx="180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pölypussipöly (48)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88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824"/>
                  <a:ext cx="18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4" name="Group 43"/>
              <p:cNvGrpSpPr>
                <a:grpSpLocks/>
              </p:cNvGrpSpPr>
              <p:nvPr/>
            </p:nvGrpSpPr>
            <p:grpSpPr bwMode="auto">
              <a:xfrm>
                <a:off x="1887" y="1824"/>
                <a:ext cx="935" cy="480"/>
                <a:chOff x="1887" y="1824"/>
                <a:chExt cx="935" cy="480"/>
              </a:xfrm>
            </p:grpSpPr>
            <p:sp>
              <p:nvSpPr>
                <p:cNvPr id="95285" name="Rectangle 44"/>
                <p:cNvSpPr>
                  <a:spLocks noChangeArrowheads="1"/>
                </p:cNvSpPr>
                <p:nvPr/>
              </p:nvSpPr>
              <p:spPr bwMode="auto">
                <a:xfrm>
                  <a:off x="1930" y="182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0.20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86" name="Rectangle 45"/>
                <p:cNvSpPr>
                  <a:spLocks noChangeArrowheads="1"/>
                </p:cNvSpPr>
                <p:nvPr/>
              </p:nvSpPr>
              <p:spPr bwMode="auto">
                <a:xfrm>
                  <a:off x="1887" y="182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5" name="Group 46"/>
              <p:cNvGrpSpPr>
                <a:grpSpLocks/>
              </p:cNvGrpSpPr>
              <p:nvPr/>
            </p:nvGrpSpPr>
            <p:grpSpPr bwMode="auto">
              <a:xfrm>
                <a:off x="2822" y="1824"/>
                <a:ext cx="935" cy="480"/>
                <a:chOff x="2822" y="1824"/>
                <a:chExt cx="935" cy="480"/>
              </a:xfrm>
            </p:grpSpPr>
            <p:sp>
              <p:nvSpPr>
                <p:cNvPr id="95283" name="Rectangle 47"/>
                <p:cNvSpPr>
                  <a:spLocks noChangeArrowheads="1"/>
                </p:cNvSpPr>
                <p:nvPr/>
              </p:nvSpPr>
              <p:spPr bwMode="auto">
                <a:xfrm>
                  <a:off x="2865" y="182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0.35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8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22" y="182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6" name="Group 49"/>
              <p:cNvGrpSpPr>
                <a:grpSpLocks/>
              </p:cNvGrpSpPr>
              <p:nvPr/>
            </p:nvGrpSpPr>
            <p:grpSpPr bwMode="auto">
              <a:xfrm>
                <a:off x="3757" y="1824"/>
                <a:ext cx="710" cy="480"/>
                <a:chOff x="3757" y="1824"/>
                <a:chExt cx="710" cy="480"/>
              </a:xfrm>
            </p:grpSpPr>
            <p:sp>
              <p:nvSpPr>
                <p:cNvPr id="95281" name="Rectangle 50"/>
                <p:cNvSpPr>
                  <a:spLocks noChangeArrowheads="1"/>
                </p:cNvSpPr>
                <p:nvPr/>
              </p:nvSpPr>
              <p:spPr bwMode="auto">
                <a:xfrm>
                  <a:off x="3800" y="1824"/>
                  <a:ext cx="6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36 %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82" name="Rectangle 51"/>
                <p:cNvSpPr>
                  <a:spLocks noChangeArrowheads="1"/>
                </p:cNvSpPr>
                <p:nvPr/>
              </p:nvSpPr>
              <p:spPr bwMode="auto">
                <a:xfrm>
                  <a:off x="3757" y="1824"/>
                  <a:ext cx="71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7" name="Group 52"/>
              <p:cNvGrpSpPr>
                <a:grpSpLocks/>
              </p:cNvGrpSpPr>
              <p:nvPr/>
            </p:nvGrpSpPr>
            <p:grpSpPr bwMode="auto">
              <a:xfrm>
                <a:off x="0" y="2304"/>
                <a:ext cx="1887" cy="480"/>
                <a:chOff x="0" y="2304"/>
                <a:chExt cx="1887" cy="480"/>
              </a:xfrm>
            </p:grpSpPr>
            <p:sp>
              <p:nvSpPr>
                <p:cNvPr id="95279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180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laskeutunut pöly (40)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80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18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8" name="Group 55"/>
              <p:cNvGrpSpPr>
                <a:grpSpLocks/>
              </p:cNvGrpSpPr>
              <p:nvPr/>
            </p:nvGrpSpPr>
            <p:grpSpPr bwMode="auto">
              <a:xfrm>
                <a:off x="1887" y="2304"/>
                <a:ext cx="935" cy="480"/>
                <a:chOff x="1887" y="2304"/>
                <a:chExt cx="935" cy="480"/>
              </a:xfrm>
            </p:grpSpPr>
            <p:sp>
              <p:nvSpPr>
                <p:cNvPr id="95277" name="Rectangle 56"/>
                <p:cNvSpPr>
                  <a:spLocks noChangeArrowheads="1"/>
                </p:cNvSpPr>
                <p:nvPr/>
              </p:nvSpPr>
              <p:spPr bwMode="auto">
                <a:xfrm>
                  <a:off x="1930" y="230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0.44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78" name="Rectangle 57"/>
                <p:cNvSpPr>
                  <a:spLocks noChangeArrowheads="1"/>
                </p:cNvSpPr>
                <p:nvPr/>
              </p:nvSpPr>
              <p:spPr bwMode="auto">
                <a:xfrm>
                  <a:off x="1887" y="230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59" name="Group 58"/>
              <p:cNvGrpSpPr>
                <a:grpSpLocks/>
              </p:cNvGrpSpPr>
              <p:nvPr/>
            </p:nvGrpSpPr>
            <p:grpSpPr bwMode="auto">
              <a:xfrm>
                <a:off x="2822" y="2304"/>
                <a:ext cx="935" cy="480"/>
                <a:chOff x="2822" y="2304"/>
                <a:chExt cx="935" cy="480"/>
              </a:xfrm>
            </p:grpSpPr>
            <p:sp>
              <p:nvSpPr>
                <p:cNvPr id="95275" name="Rectangle 59"/>
                <p:cNvSpPr>
                  <a:spLocks noChangeArrowheads="1"/>
                </p:cNvSpPr>
                <p:nvPr/>
              </p:nvSpPr>
              <p:spPr bwMode="auto">
                <a:xfrm>
                  <a:off x="2865" y="230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0.43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76" name="Rectangle 60"/>
                <p:cNvSpPr>
                  <a:spLocks noChangeArrowheads="1"/>
                </p:cNvSpPr>
                <p:nvPr/>
              </p:nvSpPr>
              <p:spPr bwMode="auto">
                <a:xfrm>
                  <a:off x="2822" y="230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60" name="Group 61"/>
              <p:cNvGrpSpPr>
                <a:grpSpLocks/>
              </p:cNvGrpSpPr>
              <p:nvPr/>
            </p:nvGrpSpPr>
            <p:grpSpPr bwMode="auto">
              <a:xfrm>
                <a:off x="3757" y="2304"/>
                <a:ext cx="710" cy="480"/>
                <a:chOff x="3757" y="2304"/>
                <a:chExt cx="710" cy="480"/>
              </a:xfrm>
            </p:grpSpPr>
            <p:sp>
              <p:nvSpPr>
                <p:cNvPr id="95273" name="Rectangle 62"/>
                <p:cNvSpPr>
                  <a:spLocks noChangeArrowheads="1"/>
                </p:cNvSpPr>
                <p:nvPr/>
              </p:nvSpPr>
              <p:spPr bwMode="auto">
                <a:xfrm>
                  <a:off x="3800" y="2304"/>
                  <a:ext cx="6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51 %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74" name="Rectangle 63"/>
                <p:cNvSpPr>
                  <a:spLocks noChangeArrowheads="1"/>
                </p:cNvSpPr>
                <p:nvPr/>
              </p:nvSpPr>
              <p:spPr bwMode="auto">
                <a:xfrm>
                  <a:off x="3757" y="2304"/>
                  <a:ext cx="71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61" name="Group 64"/>
              <p:cNvGrpSpPr>
                <a:grpSpLocks/>
              </p:cNvGrpSpPr>
              <p:nvPr/>
            </p:nvGrpSpPr>
            <p:grpSpPr bwMode="auto">
              <a:xfrm>
                <a:off x="0" y="2784"/>
                <a:ext cx="1887" cy="480"/>
                <a:chOff x="0" y="2784"/>
                <a:chExt cx="1887" cy="480"/>
              </a:xfrm>
            </p:grpSpPr>
            <p:sp>
              <p:nvSpPr>
                <p:cNvPr id="9527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2784"/>
                  <a:ext cx="180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r"/>
                      <a:tab pos="3060700" algn="ctr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r"/>
                      <a:tab pos="3060700" algn="ctr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r"/>
                      <a:tab pos="3060700" algn="ctr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ilma (23)</a:t>
                  </a:r>
                  <a:endParaRPr lang="fi-FI" altLang="fi-FI" sz="11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72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784"/>
                  <a:ext cx="18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62" name="Group 67"/>
              <p:cNvGrpSpPr>
                <a:grpSpLocks/>
              </p:cNvGrpSpPr>
              <p:nvPr/>
            </p:nvGrpSpPr>
            <p:grpSpPr bwMode="auto">
              <a:xfrm>
                <a:off x="1887" y="2784"/>
                <a:ext cx="935" cy="480"/>
                <a:chOff x="1887" y="2784"/>
                <a:chExt cx="935" cy="480"/>
              </a:xfrm>
            </p:grpSpPr>
            <p:sp>
              <p:nvSpPr>
                <p:cNvPr id="95269" name="Rectangle 68"/>
                <p:cNvSpPr>
                  <a:spLocks noChangeArrowheads="1"/>
                </p:cNvSpPr>
                <p:nvPr/>
              </p:nvSpPr>
              <p:spPr bwMode="auto">
                <a:xfrm>
                  <a:off x="1930" y="278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0.36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70" name="Rectangle 69"/>
                <p:cNvSpPr>
                  <a:spLocks noChangeArrowheads="1"/>
                </p:cNvSpPr>
                <p:nvPr/>
              </p:nvSpPr>
              <p:spPr bwMode="auto">
                <a:xfrm>
                  <a:off x="1887" y="278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63" name="Group 70"/>
              <p:cNvGrpSpPr>
                <a:grpSpLocks/>
              </p:cNvGrpSpPr>
              <p:nvPr/>
            </p:nvGrpSpPr>
            <p:grpSpPr bwMode="auto">
              <a:xfrm>
                <a:off x="2822" y="2784"/>
                <a:ext cx="935" cy="480"/>
                <a:chOff x="2822" y="2784"/>
                <a:chExt cx="935" cy="480"/>
              </a:xfrm>
            </p:grpSpPr>
            <p:sp>
              <p:nvSpPr>
                <p:cNvPr id="95267" name="Rectangle 71"/>
                <p:cNvSpPr>
                  <a:spLocks noChangeArrowheads="1"/>
                </p:cNvSpPr>
                <p:nvPr/>
              </p:nvSpPr>
              <p:spPr bwMode="auto">
                <a:xfrm>
                  <a:off x="2865" y="2784"/>
                  <a:ext cx="84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0.64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68" name="Rectangle 72"/>
                <p:cNvSpPr>
                  <a:spLocks noChangeArrowheads="1"/>
                </p:cNvSpPr>
                <p:nvPr/>
              </p:nvSpPr>
              <p:spPr bwMode="auto">
                <a:xfrm>
                  <a:off x="2822" y="2784"/>
                  <a:ext cx="93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95264" name="Group 73"/>
              <p:cNvGrpSpPr>
                <a:grpSpLocks/>
              </p:cNvGrpSpPr>
              <p:nvPr/>
            </p:nvGrpSpPr>
            <p:grpSpPr bwMode="auto">
              <a:xfrm>
                <a:off x="3757" y="2784"/>
                <a:ext cx="710" cy="480"/>
                <a:chOff x="3757" y="2784"/>
                <a:chExt cx="710" cy="480"/>
              </a:xfrm>
            </p:grpSpPr>
            <p:sp>
              <p:nvSpPr>
                <p:cNvPr id="95265" name="Rectangle 74"/>
                <p:cNvSpPr>
                  <a:spLocks noChangeArrowheads="1"/>
                </p:cNvSpPr>
                <p:nvPr/>
              </p:nvSpPr>
              <p:spPr bwMode="auto">
                <a:xfrm>
                  <a:off x="3800" y="2784"/>
                  <a:ext cx="6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tabLst>
                      <a:tab pos="45085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tabLst>
                      <a:tab pos="45085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i-FI" altLang="fi-FI" sz="2000"/>
                    <a:t>36 %</a:t>
                  </a:r>
                  <a:endParaRPr lang="fi-FI" altLang="fi-FI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i-FI" altLang="fi-FI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66" name="Rectangle 75"/>
                <p:cNvSpPr>
                  <a:spLocks noChangeArrowheads="1"/>
                </p:cNvSpPr>
                <p:nvPr/>
              </p:nvSpPr>
              <p:spPr bwMode="auto">
                <a:xfrm>
                  <a:off x="3757" y="2784"/>
                  <a:ext cx="71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ct val="95000"/>
                    </a:lnSpc>
                    <a:spcBef>
                      <a:spcPts val="9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ts val="6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ts val="538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ts val="538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fi-FI" sz="2400">
                    <a:latin typeface="Arial Unicode MS" pitchFamily="34" charset="-128"/>
                  </a:endParaRPr>
                </a:p>
              </p:txBody>
            </p:sp>
          </p:grpSp>
        </p:grpSp>
        <p:sp>
          <p:nvSpPr>
            <p:cNvPr id="95240" name="Rectangle 76"/>
            <p:cNvSpPr>
              <a:spLocks noChangeArrowheads="1"/>
            </p:cNvSpPr>
            <p:nvPr/>
          </p:nvSpPr>
          <p:spPr bwMode="auto">
            <a:xfrm>
              <a:off x="-3" y="-3"/>
              <a:ext cx="4473" cy="327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fi-FI" sz="2400">
                <a:latin typeface="Arial Unicode MS" pitchFamily="34" charset="-128"/>
              </a:endParaRPr>
            </a:p>
          </p:txBody>
        </p:sp>
      </p:grpSp>
      <p:sp>
        <p:nvSpPr>
          <p:cNvPr id="95237" name="Rectangle 77"/>
          <p:cNvSpPr>
            <a:spLocks noGrp="1" noChangeArrowheads="1"/>
          </p:cNvSpPr>
          <p:nvPr>
            <p:ph type="title"/>
          </p:nvPr>
        </p:nvSpPr>
        <p:spPr>
          <a:xfrm>
            <a:off x="611188" y="301625"/>
            <a:ext cx="8136136" cy="123825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 smtClean="0"/>
              <a:t>Sänky-, lattia- ja laskeutuneesta pölystä tehtyjen </a:t>
            </a:r>
            <a:r>
              <a:rPr lang="fi-FI" altLang="fi-FI" sz="2400" dirty="0" err="1" smtClean="0"/>
              <a:t>endotoksiinianalyysien</a:t>
            </a:r>
            <a:r>
              <a:rPr lang="fi-FI" altLang="fi-FI" sz="2400" dirty="0" smtClean="0"/>
              <a:t> toistettavuus (maatila- ja ei-maatila kodit) on kohtuullinen</a:t>
            </a:r>
            <a:endParaRPr lang="en-GB" altLang="fi-FI" sz="2400" dirty="0" smtClean="0"/>
          </a:p>
        </p:txBody>
      </p:sp>
      <p:sp>
        <p:nvSpPr>
          <p:cNvPr id="95238" name="Rectangle 78"/>
          <p:cNvSpPr>
            <a:spLocks noChangeArrowheads="1"/>
          </p:cNvSpPr>
          <p:nvPr/>
        </p:nvSpPr>
        <p:spPr bwMode="auto">
          <a:xfrm>
            <a:off x="6027738" y="5894388"/>
            <a:ext cx="22320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400" dirty="0">
                <a:latin typeface="+mn-lt"/>
              </a:rPr>
              <a:t>Hyvärinen </a:t>
            </a:r>
            <a:r>
              <a:rPr lang="fi-FI" altLang="fi-FI" sz="1400" i="1" dirty="0">
                <a:latin typeface="+mn-lt"/>
              </a:rPr>
              <a:t>et al</a:t>
            </a:r>
            <a:r>
              <a:rPr lang="fi-FI" altLang="fi-FI" sz="1400" dirty="0">
                <a:latin typeface="+mn-lt"/>
              </a:rPr>
              <a:t>. 2006</a:t>
            </a:r>
            <a:endParaRPr lang="en-GB" altLang="fi-FI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092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i-FI" sz="2800" dirty="0" err="1"/>
              <a:t>Endotoksiinin</a:t>
            </a:r>
            <a:r>
              <a:rPr lang="en-GB" altLang="fi-FI" sz="2800" dirty="0"/>
              <a:t> </a:t>
            </a:r>
            <a:r>
              <a:rPr lang="en-GB" altLang="fi-FI" sz="2800" dirty="0" err="1"/>
              <a:t>viitearvo</a:t>
            </a:r>
            <a:r>
              <a:rPr lang="en-GB" altLang="fi-FI" sz="2800" dirty="0"/>
              <a:t> 2010-luvulla </a:t>
            </a:r>
            <a:r>
              <a:rPr lang="en-GB" altLang="fi-FI" sz="2800" dirty="0" err="1"/>
              <a:t>Euroopassa</a:t>
            </a:r>
            <a:endParaRPr lang="fi-FI" altLang="fi-FI" sz="28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altLang="fi-FI" sz="1900" dirty="0" err="1"/>
              <a:t>T</a:t>
            </a:r>
            <a:r>
              <a:rPr lang="en-GB" altLang="fi-FI" sz="1900" dirty="0" err="1" smtClean="0"/>
              <a:t>erveysperusteinen</a:t>
            </a:r>
            <a:r>
              <a:rPr lang="en-GB" altLang="fi-FI" sz="1900" dirty="0"/>
              <a:t>, </a:t>
            </a:r>
            <a:r>
              <a:rPr lang="en-GB" altLang="fi-FI" sz="1900" dirty="0" err="1"/>
              <a:t>työhygieeninen</a:t>
            </a:r>
            <a:r>
              <a:rPr lang="en-GB" altLang="fi-FI" sz="1900" dirty="0"/>
              <a:t> raja-</a:t>
            </a:r>
            <a:r>
              <a:rPr lang="en-GB" altLang="fi-FI" sz="1900" dirty="0" err="1"/>
              <a:t>arvo</a:t>
            </a:r>
            <a:r>
              <a:rPr lang="en-GB" altLang="fi-FI" sz="1900" dirty="0"/>
              <a:t>  </a:t>
            </a:r>
            <a:r>
              <a:rPr lang="en-GB" altLang="fi-FI" sz="1900" dirty="0" smtClean="0"/>
              <a:t>8-tunnin </a:t>
            </a:r>
            <a:r>
              <a:rPr lang="en-GB" altLang="fi-FI" sz="1900" dirty="0" err="1"/>
              <a:t>altistumisajalle</a:t>
            </a:r>
            <a:r>
              <a:rPr lang="en-GB" altLang="fi-FI" sz="1900" dirty="0"/>
              <a:t> </a:t>
            </a:r>
            <a:r>
              <a:rPr lang="en-GB" altLang="fi-FI" sz="1900" dirty="0" smtClean="0"/>
              <a:t>on 90 </a:t>
            </a:r>
            <a:r>
              <a:rPr lang="en-GB" altLang="fi-FI" sz="1900" dirty="0" smtClean="0"/>
              <a:t>EU/m</a:t>
            </a:r>
            <a:r>
              <a:rPr lang="en-GB" altLang="fi-FI" sz="1900" baseline="30000" dirty="0" smtClean="0"/>
              <a:t>3</a:t>
            </a:r>
          </a:p>
          <a:p>
            <a:pPr>
              <a:lnSpc>
                <a:spcPct val="110000"/>
              </a:lnSpc>
            </a:pPr>
            <a:r>
              <a:rPr lang="en-GB" altLang="fi-FI" sz="1900" baseline="30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altLang="fi-FI" sz="1900" dirty="0" err="1"/>
              <a:t>U</a:t>
            </a:r>
            <a:r>
              <a:rPr lang="en-GB" altLang="fi-FI" sz="1900" dirty="0" err="1" smtClean="0"/>
              <a:t>lkona</a:t>
            </a:r>
            <a:r>
              <a:rPr lang="en-GB" altLang="fi-FI" sz="1900" dirty="0" smtClean="0"/>
              <a:t> </a:t>
            </a:r>
            <a:r>
              <a:rPr lang="en-GB" altLang="fi-FI" sz="1900" dirty="0" err="1" smtClean="0"/>
              <a:t>keskimäärin</a:t>
            </a:r>
            <a:r>
              <a:rPr lang="en-GB" altLang="fi-FI" sz="1900" dirty="0" smtClean="0"/>
              <a:t> </a:t>
            </a:r>
            <a:r>
              <a:rPr lang="en-GB" altLang="fi-FI" sz="1900" dirty="0" err="1" smtClean="0"/>
              <a:t>alle</a:t>
            </a:r>
            <a:r>
              <a:rPr lang="en-GB" altLang="fi-FI" sz="1900" dirty="0" smtClean="0"/>
              <a:t> </a:t>
            </a:r>
            <a:r>
              <a:rPr lang="en-GB" altLang="fi-FI" sz="1900" dirty="0"/>
              <a:t>1 </a:t>
            </a:r>
            <a:r>
              <a:rPr lang="en-GB" altLang="fi-FI" sz="1900" dirty="0" smtClean="0"/>
              <a:t>EU/m</a:t>
            </a:r>
            <a:r>
              <a:rPr lang="en-GB" altLang="fi-FI" sz="1900" baseline="30000" dirty="0" smtClean="0"/>
              <a:t>3</a:t>
            </a:r>
          </a:p>
          <a:p>
            <a:pPr marL="0" indent="0">
              <a:lnSpc>
                <a:spcPct val="110000"/>
              </a:lnSpc>
              <a:buNone/>
            </a:pPr>
            <a:endParaRPr lang="en-GB" altLang="fi-FI" sz="19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i-FI" altLang="fi-FI" sz="1900" dirty="0"/>
              <a:t>Viitearvo huomioi myös jo </a:t>
            </a:r>
            <a:r>
              <a:rPr lang="fi-FI" altLang="fi-FI" sz="1900" dirty="0" err="1"/>
              <a:t>endotoksiineille</a:t>
            </a:r>
            <a:r>
              <a:rPr lang="fi-FI" altLang="fi-FI" sz="1900" dirty="0"/>
              <a:t> herkistyneet henkilöt, muttei keuhkosairauksia sairastavia</a:t>
            </a:r>
            <a:r>
              <a:rPr lang="fi-FI" altLang="fi-FI" sz="1900" dirty="0" smtClean="0"/>
              <a:t>.</a:t>
            </a:r>
            <a:endParaRPr lang="fi-FI" altLang="fi-FI" sz="1900" dirty="0"/>
          </a:p>
          <a:p>
            <a:pPr>
              <a:lnSpc>
                <a:spcPct val="110000"/>
              </a:lnSpc>
            </a:pPr>
            <a:r>
              <a:rPr lang="fi-FI" altLang="fi-FI" sz="1900" dirty="0"/>
              <a:t>Akuutit vaikutukset puuvillateollisuudesta ja krooniset vaikutukset (5 vuoden seuranta) rehuteollisuudesta.</a:t>
            </a:r>
          </a:p>
          <a:p>
            <a:pPr>
              <a:lnSpc>
                <a:spcPct val="110000"/>
              </a:lnSpc>
            </a:pPr>
            <a:r>
              <a:rPr lang="fi-FI" altLang="fi-FI" sz="1900" dirty="0"/>
              <a:t>Ei havaittu akuutteja eikä kroonisia vaikutuksia </a:t>
            </a:r>
            <a:r>
              <a:rPr lang="fi-FI" altLang="fi-FI" sz="1900" dirty="0" err="1"/>
              <a:t>endotoksiinipitoisuudella</a:t>
            </a:r>
            <a:r>
              <a:rPr lang="fi-FI" altLang="fi-FI" sz="1900" dirty="0"/>
              <a:t> 90 EU/m</a:t>
            </a:r>
            <a:r>
              <a:rPr lang="fi-FI" altLang="fi-FI" sz="1900" baseline="30000" dirty="0"/>
              <a:t>3</a:t>
            </a:r>
            <a:r>
              <a:rPr lang="fi-FI" altLang="fi-FI" sz="1900" dirty="0"/>
              <a:t>.</a:t>
            </a:r>
          </a:p>
          <a:p>
            <a:pPr>
              <a:lnSpc>
                <a:spcPct val="110000"/>
              </a:lnSpc>
            </a:pPr>
            <a:r>
              <a:rPr lang="fi-FI" altLang="fi-FI" sz="1900" dirty="0"/>
              <a:t>40 vuotta kyseisellä pitoisuudella vähentää FEV</a:t>
            </a:r>
            <a:r>
              <a:rPr lang="fi-FI" altLang="fi-FI" sz="1900" baseline="-25000" dirty="0"/>
              <a:t>1</a:t>
            </a:r>
            <a:r>
              <a:rPr lang="fi-FI" altLang="fi-FI" sz="1900" dirty="0"/>
              <a:t>-arvoa 120 ml, mutta se alennus ei vielä vaikuta esim. sydän- ja verisuonisairauksien lisääntymiseen.</a:t>
            </a:r>
          </a:p>
          <a:p>
            <a:pPr>
              <a:lnSpc>
                <a:spcPct val="110000"/>
              </a:lnSpc>
            </a:pPr>
            <a:r>
              <a:rPr lang="fi-FI" altLang="fi-FI" sz="1900" dirty="0"/>
              <a:t>Arvio tupakanpolton (aski/pv) </a:t>
            </a:r>
            <a:r>
              <a:rPr lang="fi-FI" altLang="fi-FI" sz="1900" dirty="0" err="1"/>
              <a:t>endotoksiiniannoksesta</a:t>
            </a:r>
            <a:r>
              <a:rPr lang="fi-FI" altLang="fi-FI" sz="1900" dirty="0"/>
              <a:t> on 2400 EU/m</a:t>
            </a:r>
            <a:r>
              <a:rPr lang="fi-FI" altLang="fi-FI" sz="1900" baseline="30000" dirty="0"/>
              <a:t>3</a:t>
            </a:r>
            <a:r>
              <a:rPr lang="fi-FI" altLang="fi-FI" sz="1900" dirty="0"/>
              <a:t> 8-tunnille.</a:t>
            </a:r>
          </a:p>
          <a:p>
            <a:pPr lvl="2">
              <a:lnSpc>
                <a:spcPts val="3000"/>
              </a:lnSpc>
              <a:buFontTx/>
              <a:buNone/>
            </a:pPr>
            <a:endParaRPr lang="en-GB" altLang="fi-FI" sz="2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altLang="fi-FI" sz="3600" dirty="0"/>
          </a:p>
        </p:txBody>
      </p:sp>
    </p:spTree>
    <p:extLst>
      <p:ext uri="{BB962C8B-B14F-4D97-AF65-F5344CB8AC3E}">
        <p14:creationId xmlns:p14="http://schemas.microsoft.com/office/powerpoint/2010/main" val="22696156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i-FI" dirty="0" err="1"/>
              <a:t>Endotoksiinit</a:t>
            </a:r>
            <a:r>
              <a:rPr lang="en-US" altLang="fi-FI" dirty="0"/>
              <a:t> </a:t>
            </a:r>
            <a:r>
              <a:rPr lang="en-US" altLang="fi-FI" dirty="0" err="1"/>
              <a:t>maa</a:t>
            </a:r>
            <a:r>
              <a:rPr lang="en-US" altLang="fi-FI" dirty="0"/>
              <a:t>- ja </a:t>
            </a:r>
            <a:r>
              <a:rPr lang="en-US" altLang="fi-FI" dirty="0" err="1"/>
              <a:t>metsätaloudessa</a:t>
            </a:r>
            <a:endParaRPr lang="en-US" altLang="fi-FI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i-FI" b="0" dirty="0" err="1"/>
              <a:t>Maatalous</a:t>
            </a:r>
            <a:r>
              <a:rPr lang="en-US" altLang="fi-FI" b="0" dirty="0"/>
              <a:t>: </a:t>
            </a:r>
          </a:p>
          <a:p>
            <a:pPr lvl="1"/>
            <a:r>
              <a:rPr lang="en-US" altLang="fi-FI" b="0" dirty="0" err="1"/>
              <a:t>eläintilat</a:t>
            </a:r>
            <a:r>
              <a:rPr lang="en-US" altLang="fi-FI" b="0" dirty="0"/>
              <a:t> (</a:t>
            </a:r>
            <a:r>
              <a:rPr lang="en-US" altLang="fi-FI" b="0" dirty="0" err="1"/>
              <a:t>siipikarja</a:t>
            </a:r>
            <a:r>
              <a:rPr lang="en-US" altLang="fi-FI" b="0" dirty="0"/>
              <a:t>, </a:t>
            </a:r>
            <a:r>
              <a:rPr lang="en-US" altLang="fi-FI" b="0" dirty="0" err="1"/>
              <a:t>sikalat</a:t>
            </a:r>
            <a:r>
              <a:rPr lang="en-US" altLang="fi-FI" b="0" dirty="0"/>
              <a:t>, </a:t>
            </a:r>
            <a:r>
              <a:rPr lang="en-US" altLang="fi-FI" b="0" dirty="0" err="1"/>
              <a:t>nautakarja</a:t>
            </a:r>
            <a:r>
              <a:rPr lang="en-US" altLang="fi-FI" b="0" dirty="0"/>
              <a:t>, </a:t>
            </a:r>
            <a:r>
              <a:rPr lang="en-US" altLang="fi-FI" b="0" dirty="0" err="1"/>
              <a:t>hevostilat</a:t>
            </a:r>
            <a:r>
              <a:rPr lang="en-US" altLang="fi-FI" b="0" dirty="0"/>
              <a:t>)</a:t>
            </a:r>
          </a:p>
          <a:p>
            <a:pPr lvl="1"/>
            <a:r>
              <a:rPr lang="en-US" altLang="fi-FI" b="0" dirty="0" err="1"/>
              <a:t>kasvien</a:t>
            </a:r>
            <a:r>
              <a:rPr lang="en-US" altLang="fi-FI" b="0" dirty="0"/>
              <a:t> </a:t>
            </a:r>
            <a:r>
              <a:rPr lang="en-US" altLang="fi-FI" b="0" dirty="0" err="1"/>
              <a:t>kasvatus</a:t>
            </a:r>
            <a:r>
              <a:rPr lang="en-US" altLang="fi-FI" b="0" dirty="0"/>
              <a:t> (</a:t>
            </a:r>
            <a:r>
              <a:rPr lang="en-US" altLang="fi-FI" b="0" dirty="0" err="1"/>
              <a:t>viljatilat</a:t>
            </a:r>
            <a:r>
              <a:rPr lang="en-US" altLang="fi-FI" b="0" dirty="0"/>
              <a:t>, </a:t>
            </a:r>
            <a:r>
              <a:rPr lang="en-US" altLang="fi-FI" b="0" dirty="0" err="1"/>
              <a:t>sipuli</a:t>
            </a:r>
            <a:r>
              <a:rPr lang="en-US" altLang="fi-FI" b="0" dirty="0"/>
              <a:t>- ja </a:t>
            </a:r>
            <a:r>
              <a:rPr lang="en-US" altLang="fi-FI" b="0" dirty="0" err="1"/>
              <a:t>perunatilat</a:t>
            </a:r>
            <a:r>
              <a:rPr lang="en-US" altLang="fi-FI" b="0" dirty="0"/>
              <a:t>)</a:t>
            </a:r>
          </a:p>
          <a:p>
            <a:r>
              <a:rPr lang="en-US" altLang="fi-FI" b="0" dirty="0" err="1"/>
              <a:t>Metsurit</a:t>
            </a:r>
            <a:endParaRPr lang="en-US" altLang="fi-FI" b="0" dirty="0"/>
          </a:p>
          <a:p>
            <a:r>
              <a:rPr lang="en-US" altLang="fi-FI" b="0" dirty="0" err="1"/>
              <a:t>Biopolttoaineiden</a:t>
            </a:r>
            <a:r>
              <a:rPr lang="en-US" altLang="fi-FI" b="0" dirty="0"/>
              <a:t> </a:t>
            </a:r>
            <a:r>
              <a:rPr lang="en-US" altLang="fi-FI" b="0" dirty="0" err="1"/>
              <a:t>tuottaminen</a:t>
            </a:r>
            <a:endParaRPr lang="en-US" altLang="fi-FI" b="0" dirty="0"/>
          </a:p>
          <a:p>
            <a:r>
              <a:rPr lang="en-US" altLang="fi-FI" b="0" dirty="0" err="1"/>
              <a:t>Kasvihuonetyöntekijät</a:t>
            </a:r>
            <a:r>
              <a:rPr lang="en-US" altLang="fi-FI" b="0" dirty="0"/>
              <a:t> ja </a:t>
            </a:r>
            <a:r>
              <a:rPr lang="en-US" altLang="fi-FI" b="0" dirty="0" err="1"/>
              <a:t>ruokasieniviljelmät</a:t>
            </a:r>
            <a:endParaRPr lang="en-US" altLang="fi-FI" b="0" dirty="0"/>
          </a:p>
          <a:p>
            <a:r>
              <a:rPr lang="en-US" altLang="fi-FI" b="0" dirty="0" err="1"/>
              <a:t>Kalanviljelylaitokset</a:t>
            </a:r>
            <a:r>
              <a:rPr lang="en-US" altLang="fi-FI" b="0" dirty="0"/>
              <a:t> ja </a:t>
            </a:r>
            <a:r>
              <a:rPr lang="en-US" altLang="fi-FI" b="0" dirty="0" err="1"/>
              <a:t>kalastajat</a:t>
            </a:r>
            <a:endParaRPr lang="en-US" altLang="fi-FI" b="0" dirty="0"/>
          </a:p>
          <a:p>
            <a:r>
              <a:rPr lang="en-US" altLang="fi-FI" b="0" dirty="0" err="1"/>
              <a:t>Turkistarhat</a:t>
            </a:r>
            <a:r>
              <a:rPr lang="en-US" altLang="fi-FI" b="0" dirty="0"/>
              <a:t>, </a:t>
            </a:r>
            <a:r>
              <a:rPr lang="en-US" altLang="fi-FI" b="0" dirty="0" err="1"/>
              <a:t>koe-eläintyöntekijät</a:t>
            </a:r>
            <a:endParaRPr lang="en-US" altLang="fi-FI" b="0" dirty="0"/>
          </a:p>
        </p:txBody>
      </p:sp>
    </p:spTree>
    <p:extLst>
      <p:ext uri="{BB962C8B-B14F-4D97-AF65-F5344CB8AC3E}">
        <p14:creationId xmlns:p14="http://schemas.microsoft.com/office/powerpoint/2010/main" val="20396415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Endotoksiinit</a:t>
            </a:r>
            <a:r>
              <a:rPr lang="fi-FI" altLang="fi-FI" dirty="0"/>
              <a:t> teollisuudessa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b="0" dirty="0"/>
              <a:t>Puunjalostusteollisuus</a:t>
            </a:r>
          </a:p>
          <a:p>
            <a:pPr lvl="1"/>
            <a:r>
              <a:rPr lang="fi-FI" altLang="fi-FI" b="0" dirty="0"/>
              <a:t>kuorimot, paperikoneet, sahat</a:t>
            </a:r>
          </a:p>
          <a:p>
            <a:r>
              <a:rPr lang="fi-FI" altLang="fi-FI" b="0" dirty="0"/>
              <a:t>Elintarviketeollisuus</a:t>
            </a:r>
          </a:p>
          <a:p>
            <a:pPr lvl="1"/>
            <a:r>
              <a:rPr lang="fi-FI" altLang="fi-FI" b="0" dirty="0"/>
              <a:t>teurastamot, kalajalosteet, </a:t>
            </a:r>
            <a:r>
              <a:rPr lang="fi-FI" altLang="fi-FI" b="0" dirty="0" smtClean="0"/>
              <a:t>rehutehtaat</a:t>
            </a:r>
          </a:p>
          <a:p>
            <a:pPr lvl="1"/>
            <a:r>
              <a:rPr lang="fi-FI" altLang="fi-FI" dirty="0"/>
              <a:t>s</a:t>
            </a:r>
            <a:r>
              <a:rPr lang="fi-FI" altLang="fi-FI" dirty="0" smtClean="0"/>
              <a:t>okerijuurikkaiden prosessointi</a:t>
            </a:r>
            <a:endParaRPr lang="fi-FI" altLang="fi-FI" b="0" dirty="0"/>
          </a:p>
          <a:p>
            <a:r>
              <a:rPr lang="fi-FI" altLang="fi-FI" b="0" dirty="0"/>
              <a:t>Metalliteollisuus</a:t>
            </a:r>
          </a:p>
          <a:p>
            <a:pPr lvl="1"/>
            <a:r>
              <a:rPr lang="fi-FI" altLang="fi-FI" b="0" dirty="0"/>
              <a:t>sorvaus-, hionta- ja leikkuunesteet</a:t>
            </a:r>
          </a:p>
          <a:p>
            <a:r>
              <a:rPr lang="fi-FI" altLang="fi-FI" b="0" dirty="0"/>
              <a:t>Muovi- ja tekstiiliteollisuus</a:t>
            </a:r>
          </a:p>
          <a:p>
            <a:pPr lvl="1"/>
            <a:r>
              <a:rPr lang="fi-FI" altLang="fi-FI" b="0" dirty="0"/>
              <a:t>kudontanesteet, raaka puuvilla, pellava, hamppu, nailon</a:t>
            </a:r>
          </a:p>
        </p:txBody>
      </p:sp>
    </p:spTree>
    <p:extLst>
      <p:ext uri="{BB962C8B-B14F-4D97-AF65-F5344CB8AC3E}">
        <p14:creationId xmlns:p14="http://schemas.microsoft.com/office/powerpoint/2010/main" val="819706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i-FI" sz="3200" dirty="0" err="1"/>
              <a:t>Endotoksiinit</a:t>
            </a:r>
            <a:r>
              <a:rPr lang="en-US" altLang="fi-FI" sz="3200" dirty="0"/>
              <a:t> ja </a:t>
            </a:r>
            <a:r>
              <a:rPr lang="en-US" altLang="fi-FI" sz="3200" dirty="0" err="1"/>
              <a:t>jätteet</a:t>
            </a:r>
            <a:endParaRPr lang="fi-FI" altLang="fi-FI" sz="32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b="0" dirty="0" smtClean="0"/>
              <a:t>Jätevesilaitokset</a:t>
            </a:r>
          </a:p>
          <a:p>
            <a:pPr marL="0" indent="0">
              <a:buNone/>
            </a:pPr>
            <a:endParaRPr lang="fi-FI" altLang="fi-FI" b="0" dirty="0"/>
          </a:p>
          <a:p>
            <a:r>
              <a:rPr lang="fi-FI" altLang="fi-FI" b="0" dirty="0"/>
              <a:t>Jätteiden keräys ja käsittelyt </a:t>
            </a:r>
          </a:p>
          <a:p>
            <a:pPr lvl="1"/>
            <a:r>
              <a:rPr lang="fi-FI" altLang="fi-FI" b="0" dirty="0"/>
              <a:t>kierrätys- ja lajittelulaitokset</a:t>
            </a:r>
          </a:p>
          <a:p>
            <a:pPr lvl="1"/>
            <a:r>
              <a:rPr lang="fi-FI" altLang="fi-FI" b="0" dirty="0"/>
              <a:t>kompostointi</a:t>
            </a:r>
          </a:p>
          <a:p>
            <a:pPr lvl="1"/>
            <a:r>
              <a:rPr lang="fi-FI" altLang="fi-FI" b="0" dirty="0"/>
              <a:t>kaatopaikat</a:t>
            </a:r>
          </a:p>
          <a:p>
            <a:pPr lvl="1"/>
            <a:r>
              <a:rPr lang="fi-FI" altLang="fi-FI" b="0" dirty="0"/>
              <a:t>polttolaitokset</a:t>
            </a:r>
          </a:p>
          <a:p>
            <a:pPr lvl="1"/>
            <a:r>
              <a:rPr lang="fi-FI" altLang="fi-FI" b="0" dirty="0"/>
              <a:t>biopolttoaineiden valmistus</a:t>
            </a:r>
          </a:p>
          <a:p>
            <a:pPr lvl="1"/>
            <a:endParaRPr lang="fi-FI" altLang="fi-FI" sz="3200" b="0" dirty="0"/>
          </a:p>
        </p:txBody>
      </p:sp>
    </p:spTree>
    <p:extLst>
      <p:ext uri="{BB962C8B-B14F-4D97-AF65-F5344CB8AC3E}">
        <p14:creationId xmlns:p14="http://schemas.microsoft.com/office/powerpoint/2010/main" val="3219592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</a:t>
            </a:r>
            <a:r>
              <a:rPr lang="fi-FI" sz="1000" dirty="0"/>
              <a:t>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8384709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Endotoksiinit</a:t>
            </a:r>
            <a:r>
              <a:rPr lang="fi-FI" altLang="fi-FI" dirty="0"/>
              <a:t> ja muut ympäristöt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b="0" dirty="0"/>
              <a:t>Painotalot ja räjähdeteollisuus</a:t>
            </a:r>
          </a:p>
          <a:p>
            <a:pPr lvl="1"/>
            <a:r>
              <a:rPr lang="fi-FI" altLang="fi-FI" b="0" dirty="0"/>
              <a:t>kostuttava ilmastointijärjestelmä</a:t>
            </a:r>
          </a:p>
          <a:p>
            <a:endParaRPr lang="fi-FI" altLang="fi-FI" b="0" dirty="0" smtClean="0"/>
          </a:p>
          <a:p>
            <a:r>
              <a:rPr lang="fi-FI" altLang="fi-FI" b="0" dirty="0" smtClean="0"/>
              <a:t>Kosteusvauriorakennukset </a:t>
            </a:r>
            <a:endParaRPr lang="fi-FI" altLang="fi-FI" b="0" dirty="0"/>
          </a:p>
          <a:p>
            <a:pPr lvl="1"/>
            <a:r>
              <a:rPr lang="fi-FI" altLang="fi-FI" b="0" dirty="0" err="1"/>
              <a:t>Baarnin</a:t>
            </a:r>
            <a:r>
              <a:rPr lang="fi-FI" altLang="fi-FI" b="0" dirty="0"/>
              <a:t> indikaattorilistalla </a:t>
            </a:r>
            <a:r>
              <a:rPr lang="fi-FI" altLang="fi-FI" b="0" dirty="0" err="1"/>
              <a:t>gram</a:t>
            </a:r>
            <a:r>
              <a:rPr lang="fi-FI" altLang="fi-FI" b="0" dirty="0"/>
              <a:t>-negatiiviset bakteerit</a:t>
            </a:r>
          </a:p>
          <a:p>
            <a:pPr lvl="1"/>
            <a:endParaRPr lang="fi-FI" altLang="fi-FI" sz="3200" b="0" dirty="0"/>
          </a:p>
          <a:p>
            <a:pPr lvl="1"/>
            <a:endParaRPr lang="fi-FI" altLang="fi-FI" sz="1600" dirty="0"/>
          </a:p>
          <a:p>
            <a:pPr lvl="1">
              <a:buFontTx/>
              <a:buNone/>
            </a:pPr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6423937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Endotoksiinit</a:t>
            </a:r>
            <a:r>
              <a:rPr lang="fi-FI" dirty="0" smtClean="0"/>
              <a:t> asunnoissa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i-FI" dirty="0" err="1"/>
              <a:t>Endotoksiinipitoisuuksia</a:t>
            </a:r>
            <a:r>
              <a:rPr lang="en-US" altLang="fi-FI" dirty="0"/>
              <a:t> </a:t>
            </a:r>
            <a:r>
              <a:rPr lang="en-US" altLang="fi-FI" dirty="0" err="1"/>
              <a:t>asuinympäristössä</a:t>
            </a:r>
            <a:r>
              <a:rPr lang="en-US" altLang="fi-FI" dirty="0"/>
              <a:t> </a:t>
            </a:r>
            <a:r>
              <a:rPr lang="en-US" altLang="fi-FI" dirty="0" err="1"/>
              <a:t>lisääviä</a:t>
            </a:r>
            <a:r>
              <a:rPr lang="en-US" altLang="fi-FI" dirty="0"/>
              <a:t> </a:t>
            </a:r>
            <a:r>
              <a:rPr lang="en-US" altLang="fi-FI" dirty="0" err="1"/>
              <a:t>tekijöitä</a:t>
            </a:r>
            <a:r>
              <a:rPr lang="en-US" altLang="fi-FI" dirty="0" smtClean="0"/>
              <a:t>:</a:t>
            </a:r>
            <a:endParaRPr lang="en-US" altLang="fi-FI" dirty="0"/>
          </a:p>
          <a:p>
            <a:r>
              <a:rPr lang="en-US" altLang="fi-FI" dirty="0" err="1"/>
              <a:t>V</a:t>
            </a:r>
            <a:r>
              <a:rPr lang="en-US" altLang="fi-FI" dirty="0" err="1" smtClean="0"/>
              <a:t>anha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rakennus</a:t>
            </a:r>
            <a:endParaRPr lang="en-US" altLang="fi-FI" dirty="0" smtClean="0"/>
          </a:p>
          <a:p>
            <a:r>
              <a:rPr lang="en-US" altLang="fi-FI" dirty="0" err="1"/>
              <a:t>P</a:t>
            </a:r>
            <a:r>
              <a:rPr lang="en-US" altLang="fi-FI" dirty="0" err="1" smtClean="0"/>
              <a:t>aljon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asukkaita</a:t>
            </a:r>
            <a:endParaRPr lang="en-US" altLang="fi-FI" dirty="0" smtClean="0"/>
          </a:p>
          <a:p>
            <a:r>
              <a:rPr lang="en-US" altLang="fi-FI" dirty="0" err="1"/>
              <a:t>V</a:t>
            </a:r>
            <a:r>
              <a:rPr lang="en-US" altLang="fi-FI" dirty="0" err="1" smtClean="0"/>
              <a:t>ähän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kerroksia</a:t>
            </a:r>
            <a:r>
              <a:rPr lang="en-US" altLang="fi-FI" dirty="0" smtClean="0"/>
              <a:t> </a:t>
            </a:r>
            <a:endParaRPr lang="en-US" altLang="fi-FI" dirty="0" smtClean="0"/>
          </a:p>
          <a:p>
            <a:r>
              <a:rPr lang="en-US" altLang="fi-FI" dirty="0" err="1"/>
              <a:t>P</a:t>
            </a:r>
            <a:r>
              <a:rPr lang="en-US" altLang="fi-FI" dirty="0" err="1" smtClean="0"/>
              <a:t>aljon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touhua</a:t>
            </a:r>
            <a:r>
              <a:rPr lang="en-US" altLang="fi-FI" dirty="0" smtClean="0"/>
              <a:t> </a:t>
            </a:r>
            <a:endParaRPr lang="en-US" altLang="fi-FI" dirty="0" smtClean="0"/>
          </a:p>
          <a:p>
            <a:r>
              <a:rPr lang="en-US" altLang="fi-FI" dirty="0" err="1"/>
              <a:t>H</a:t>
            </a:r>
            <a:r>
              <a:rPr lang="en-US" altLang="fi-FI" dirty="0" err="1" smtClean="0"/>
              <a:t>uono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tuuletus</a:t>
            </a:r>
            <a:endParaRPr lang="en-US" altLang="fi-FI" dirty="0" smtClean="0"/>
          </a:p>
          <a:p>
            <a:r>
              <a:rPr lang="en-US" altLang="fi-FI" dirty="0" err="1"/>
              <a:t>S</a:t>
            </a:r>
            <a:r>
              <a:rPr lang="en-US" altLang="fi-FI" dirty="0" err="1" smtClean="0"/>
              <a:t>iivotaan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harvoin</a:t>
            </a:r>
            <a:endParaRPr lang="en-US" altLang="fi-FI" dirty="0" smtClean="0"/>
          </a:p>
          <a:p>
            <a:r>
              <a:rPr lang="en-US" altLang="fi-FI" dirty="0" err="1"/>
              <a:t>A</a:t>
            </a:r>
            <a:r>
              <a:rPr lang="en-US" altLang="fi-FI" dirty="0" err="1" smtClean="0"/>
              <a:t>sunnon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sijaintipaikka</a:t>
            </a:r>
            <a:endParaRPr lang="en-US" altLang="fi-FI" dirty="0" smtClean="0"/>
          </a:p>
          <a:p>
            <a:r>
              <a:rPr lang="en-US" altLang="fi-FI" dirty="0" err="1"/>
              <a:t>K</a:t>
            </a:r>
            <a:r>
              <a:rPr lang="en-US" altLang="fi-FI" dirty="0" err="1" smtClean="0"/>
              <a:t>otieläimet</a:t>
            </a:r>
            <a:r>
              <a:rPr lang="en-US" altLang="fi-FI" dirty="0" smtClean="0"/>
              <a:t> </a:t>
            </a:r>
            <a:r>
              <a:rPr lang="en-US" altLang="fi-FI" dirty="0"/>
              <a:t>(</a:t>
            </a:r>
            <a:r>
              <a:rPr lang="en-US" altLang="fi-FI" dirty="0" err="1"/>
              <a:t>kissat</a:t>
            </a:r>
            <a:r>
              <a:rPr lang="en-US" altLang="fi-FI" dirty="0"/>
              <a:t>, </a:t>
            </a:r>
            <a:r>
              <a:rPr lang="en-US" altLang="fi-FI" dirty="0" err="1"/>
              <a:t>koirat</a:t>
            </a:r>
            <a:r>
              <a:rPr lang="en-US" altLang="fi-FI" dirty="0"/>
              <a:t> ja </a:t>
            </a:r>
            <a:r>
              <a:rPr lang="en-US" altLang="fi-FI" dirty="0" err="1"/>
              <a:t>hiiret</a:t>
            </a:r>
            <a:r>
              <a:rPr lang="en-US" altLang="fi-FI" dirty="0" smtClean="0"/>
              <a:t>)</a:t>
            </a:r>
            <a:endParaRPr lang="en-US" altLang="fi-FI" dirty="0" smtClean="0"/>
          </a:p>
          <a:p>
            <a:r>
              <a:rPr lang="en-US" altLang="fi-FI" dirty="0" err="1"/>
              <a:t>O</a:t>
            </a:r>
            <a:r>
              <a:rPr lang="en-US" altLang="fi-FI" dirty="0" err="1" smtClean="0"/>
              <a:t>rgaaniset</a:t>
            </a:r>
            <a:r>
              <a:rPr lang="en-US" altLang="fi-FI" dirty="0" smtClean="0"/>
              <a:t> </a:t>
            </a:r>
            <a:r>
              <a:rPr lang="en-US" altLang="fi-FI" dirty="0" err="1"/>
              <a:t>jätteet</a:t>
            </a:r>
            <a:endParaRPr lang="en-US" altLang="fi-FI" dirty="0"/>
          </a:p>
          <a:p>
            <a:pPr marL="0" indent="0">
              <a:buNone/>
            </a:pPr>
            <a:r>
              <a:rPr lang="en-US" altLang="fi-FI" dirty="0" smtClean="0">
                <a:sym typeface="Wingdings" panose="05000000000000000000" pitchFamily="2" charset="2"/>
              </a:rPr>
              <a:t></a:t>
            </a:r>
            <a:r>
              <a:rPr lang="en-US" altLang="fi-FI" dirty="0" smtClean="0"/>
              <a:t> </a:t>
            </a:r>
            <a:r>
              <a:rPr lang="fi-FI" altLang="fi-FI" b="1" dirty="0" smtClean="0"/>
              <a:t>Hygieniamittari</a:t>
            </a:r>
            <a:endParaRPr lang="fi-FI" alt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174857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1.10.3 </a:t>
            </a:r>
            <a:r>
              <a:rPr lang="fi-FI" sz="1200" dirty="0" err="1" smtClean="0">
                <a:solidFill>
                  <a:srgbClr val="FF0000"/>
                </a:solidFill>
              </a:rPr>
              <a:t>Endotoksiinit</a:t>
            </a:r>
            <a:endParaRPr lang="fi-FI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680217870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Endotoksiinit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itä </a:t>
            </a:r>
            <a:r>
              <a:rPr lang="fi-FI" altLang="fi-FI" dirty="0">
                <a:cs typeface="Times New Roman" panose="02020603050405020304" pitchFamily="18" charset="0"/>
              </a:rPr>
              <a:t>ne </a:t>
            </a:r>
            <a:r>
              <a:rPr lang="fi-FI" altLang="fi-FI" dirty="0" smtClean="0">
                <a:cs typeface="Times New Roman" panose="02020603050405020304" pitchFamily="18" charset="0"/>
              </a:rPr>
              <a:t>ovat</a:t>
            </a:r>
            <a:endParaRPr lang="fi-FI" altLang="fi-FI" dirty="0">
              <a:cs typeface="Times New Roman" panose="02020603050405020304" pitchFamily="18" charset="0"/>
            </a:endParaRPr>
          </a:p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issä </a:t>
            </a:r>
            <a:r>
              <a:rPr lang="fi-FI" altLang="fi-FI" dirty="0">
                <a:cs typeface="Times New Roman" panose="02020603050405020304" pitchFamily="18" charset="0"/>
              </a:rPr>
              <a:t>niitä </a:t>
            </a:r>
            <a:r>
              <a:rPr lang="fi-FI" altLang="fi-FI" dirty="0" smtClean="0">
                <a:cs typeface="Times New Roman" panose="02020603050405020304" pitchFamily="18" charset="0"/>
              </a:rPr>
              <a:t>esiintyy </a:t>
            </a:r>
            <a:endParaRPr lang="fi-FI" altLang="fi-FI" dirty="0">
              <a:cs typeface="Times New Roman" panose="02020603050405020304" pitchFamily="18" charset="0"/>
            </a:endParaRPr>
          </a:p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ikä </a:t>
            </a:r>
            <a:r>
              <a:rPr lang="fi-FI" altLang="fi-FI" dirty="0">
                <a:cs typeface="Times New Roman" panose="02020603050405020304" pitchFamily="18" charset="0"/>
              </a:rPr>
              <a:t>niiden merkitys on sisäilman </a:t>
            </a:r>
            <a:r>
              <a:rPr lang="fi-FI" altLang="fi-FI" dirty="0" smtClean="0">
                <a:cs typeface="Times New Roman" panose="02020603050405020304" pitchFamily="18" charset="0"/>
              </a:rPr>
              <a:t>kannalta </a:t>
            </a:r>
            <a:endParaRPr lang="fi-FI" altLang="fi-FI" dirty="0">
              <a:cs typeface="Times New Roman" panose="02020603050405020304" pitchFamily="18" charset="0"/>
            </a:endParaRPr>
          </a:p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iten </a:t>
            </a:r>
            <a:r>
              <a:rPr lang="fi-FI" altLang="fi-FI" dirty="0">
                <a:cs typeface="Times New Roman" panose="02020603050405020304" pitchFamily="18" charset="0"/>
              </a:rPr>
              <a:t>näytteet </a:t>
            </a:r>
            <a:r>
              <a:rPr lang="fi-FI" altLang="fi-FI" dirty="0" smtClean="0">
                <a:cs typeface="Times New Roman" panose="02020603050405020304" pitchFamily="18" charset="0"/>
              </a:rPr>
              <a:t>otetaan </a:t>
            </a:r>
            <a:endParaRPr lang="fi-FI" altLang="fi-FI" dirty="0">
              <a:cs typeface="Times New Roman" panose="02020603050405020304" pitchFamily="18" charset="0"/>
            </a:endParaRPr>
          </a:p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iten </a:t>
            </a:r>
            <a:r>
              <a:rPr lang="fi-FI" altLang="fi-FI" dirty="0">
                <a:cs typeface="Times New Roman" panose="02020603050405020304" pitchFamily="18" charset="0"/>
              </a:rPr>
              <a:t>ne analysoidaan ja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</a:t>
            </a:r>
            <a:r>
              <a:rPr lang="fi-FI" altLang="fi-FI" dirty="0" smtClean="0">
                <a:cs typeface="Times New Roman" panose="02020603050405020304" pitchFamily="18" charset="0"/>
              </a:rPr>
              <a:t>iten </a:t>
            </a:r>
            <a:r>
              <a:rPr lang="fi-FI" altLang="fi-FI" dirty="0">
                <a:cs typeface="Times New Roman" panose="02020603050405020304" pitchFamily="18" charset="0"/>
              </a:rPr>
              <a:t>tulokset </a:t>
            </a:r>
            <a:r>
              <a:rPr lang="fi-FI" altLang="fi-FI" dirty="0" smtClean="0">
                <a:cs typeface="Times New Roman" panose="02020603050405020304" pitchFamily="18" charset="0"/>
              </a:rPr>
              <a:t>tulkitaan</a:t>
            </a:r>
            <a:endParaRPr lang="fi-FI" altLang="fi-FI" dirty="0"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843361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fi-FI" dirty="0"/>
              <a:t> </a:t>
            </a:r>
            <a:r>
              <a:rPr lang="en-GB" altLang="fi-FI" sz="2800" dirty="0" err="1"/>
              <a:t>Mitä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ovat</a:t>
            </a:r>
            <a:r>
              <a:rPr lang="en-GB" altLang="fi-FI" sz="2800" dirty="0"/>
              <a:t> </a:t>
            </a:r>
            <a:r>
              <a:rPr lang="en-GB" altLang="fi-FI" sz="2800" dirty="0" err="1"/>
              <a:t>endotoksiinit</a:t>
            </a:r>
            <a:r>
              <a:rPr lang="en-GB" altLang="fi-FI" sz="2800" dirty="0"/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en-GB" altLang="fi-FI" dirty="0"/>
              <a:t> </a:t>
            </a:r>
            <a:r>
              <a:rPr lang="en-GB" altLang="fi-FI" b="0" dirty="0"/>
              <a:t>Gram-</a:t>
            </a:r>
            <a:r>
              <a:rPr lang="en-GB" altLang="fi-FI" b="0" dirty="0" err="1"/>
              <a:t>negatiivisten</a:t>
            </a:r>
            <a:r>
              <a:rPr lang="en-GB" altLang="fi-FI" b="0" dirty="0"/>
              <a:t> </a:t>
            </a:r>
            <a:r>
              <a:rPr lang="en-GB" altLang="fi-FI" b="0" dirty="0" err="1"/>
              <a:t>bakteerien</a:t>
            </a:r>
            <a:r>
              <a:rPr lang="en-GB" altLang="fi-FI" b="0" dirty="0"/>
              <a:t> </a:t>
            </a:r>
            <a:r>
              <a:rPr lang="en-GB" altLang="fi-FI" b="0" dirty="0" err="1"/>
              <a:t>soluseinämän</a:t>
            </a:r>
            <a:r>
              <a:rPr lang="en-GB" altLang="fi-FI" b="0" dirty="0"/>
              <a:t> </a:t>
            </a:r>
            <a:r>
              <a:rPr lang="en-GB" altLang="fi-FI" b="0" dirty="0" err="1"/>
              <a:t>ulkomembraania</a:t>
            </a:r>
            <a:endParaRPr lang="en-GB" altLang="fi-FI" b="0" dirty="0"/>
          </a:p>
          <a:p>
            <a:pPr lvl="1">
              <a:buFontTx/>
              <a:buNone/>
            </a:pPr>
            <a:r>
              <a:rPr lang="en-GB" altLang="fi-FI" sz="2000" dirty="0" smtClean="0">
                <a:sym typeface="Wingdings" panose="05000000000000000000" pitchFamily="2" charset="2"/>
              </a:rPr>
              <a:t></a:t>
            </a:r>
            <a:r>
              <a:rPr lang="en-GB" altLang="fi-FI" sz="2000" b="0" dirty="0" smtClean="0"/>
              <a:t> </a:t>
            </a:r>
            <a:r>
              <a:rPr lang="en-GB" altLang="fi-FI" sz="2000" b="0" dirty="0" err="1"/>
              <a:t>biologisten</a:t>
            </a:r>
            <a:r>
              <a:rPr lang="en-GB" altLang="fi-FI" sz="2000" b="0" dirty="0"/>
              <a:t> </a:t>
            </a:r>
            <a:r>
              <a:rPr lang="en-GB" altLang="fi-FI" sz="2000" b="0" dirty="0" err="1"/>
              <a:t>altisteiden</a:t>
            </a:r>
            <a:r>
              <a:rPr lang="en-GB" altLang="fi-FI" sz="2000" b="0" dirty="0"/>
              <a:t> (</a:t>
            </a:r>
            <a:r>
              <a:rPr lang="en-GB" altLang="fi-FI" sz="2000" b="0" dirty="0" err="1"/>
              <a:t>bakteerien</a:t>
            </a:r>
            <a:r>
              <a:rPr lang="en-GB" altLang="fi-FI" sz="2000" b="0" dirty="0"/>
              <a:t>) </a:t>
            </a:r>
            <a:r>
              <a:rPr lang="en-GB" altLang="fi-FI" sz="2000" b="0" dirty="0" err="1"/>
              <a:t>indikaattori</a:t>
            </a:r>
            <a:endParaRPr lang="en-GB" altLang="fi-FI" sz="2000" b="0" dirty="0"/>
          </a:p>
          <a:p>
            <a:r>
              <a:rPr lang="en-GB" altLang="fi-FI" b="0" dirty="0"/>
              <a:t> </a:t>
            </a:r>
            <a:r>
              <a:rPr lang="en-GB" altLang="fi-FI" b="0" dirty="0" err="1"/>
              <a:t>Kemialliselta</a:t>
            </a:r>
            <a:r>
              <a:rPr lang="en-GB" altLang="fi-FI" b="0" dirty="0"/>
              <a:t> </a:t>
            </a:r>
            <a:r>
              <a:rPr lang="en-GB" altLang="fi-FI" b="0" dirty="0" err="1"/>
              <a:t>rakenteeltaan</a:t>
            </a:r>
            <a:r>
              <a:rPr lang="en-GB" altLang="fi-FI" b="0" dirty="0"/>
              <a:t> </a:t>
            </a:r>
            <a:r>
              <a:rPr lang="en-GB" altLang="fi-FI" b="0" dirty="0" err="1"/>
              <a:t>lipopolysakkaridia</a:t>
            </a:r>
            <a:r>
              <a:rPr lang="en-GB" altLang="fi-FI" b="0" dirty="0"/>
              <a:t> (LPS)</a:t>
            </a:r>
          </a:p>
          <a:p>
            <a:endParaRPr lang="en-GB" altLang="fi-FI" b="0" dirty="0" smtClean="0"/>
          </a:p>
          <a:p>
            <a:r>
              <a:rPr lang="en-GB" altLang="fi-FI" b="0" dirty="0" err="1" smtClean="0"/>
              <a:t>Esimerkkejä</a:t>
            </a:r>
            <a:r>
              <a:rPr lang="en-GB" altLang="fi-FI" b="0" dirty="0" smtClean="0"/>
              <a:t> </a:t>
            </a:r>
            <a:r>
              <a:rPr lang="en-GB" altLang="fi-FI" b="0" dirty="0"/>
              <a:t>gram-</a:t>
            </a:r>
            <a:r>
              <a:rPr lang="en-GB" altLang="fi-FI" b="0" dirty="0" err="1"/>
              <a:t>negatiivisista</a:t>
            </a:r>
            <a:r>
              <a:rPr lang="en-GB" altLang="fi-FI" b="0" dirty="0"/>
              <a:t> </a:t>
            </a:r>
            <a:r>
              <a:rPr lang="en-GB" altLang="fi-FI" b="0" dirty="0" err="1"/>
              <a:t>bakteereista</a:t>
            </a:r>
            <a:r>
              <a:rPr lang="en-GB" altLang="fi-FI" b="0" dirty="0"/>
              <a:t>: </a:t>
            </a:r>
            <a:r>
              <a:rPr lang="en-GB" altLang="fi-FI" b="0" dirty="0" smtClean="0"/>
              <a:t/>
            </a:r>
            <a:br>
              <a:rPr lang="en-GB" altLang="fi-FI" b="0" dirty="0" smtClean="0"/>
            </a:br>
            <a:r>
              <a:rPr lang="en-GB" altLang="fi-FI" b="0" i="1" dirty="0" smtClean="0"/>
              <a:t>E</a:t>
            </a:r>
            <a:r>
              <a:rPr lang="en-GB" altLang="fi-FI" b="0" i="1" dirty="0"/>
              <a:t>. coli, </a:t>
            </a:r>
            <a:r>
              <a:rPr lang="en-GB" altLang="fi-FI" b="0" i="1" dirty="0" err="1"/>
              <a:t>Klebsiella</a:t>
            </a:r>
            <a:r>
              <a:rPr lang="en-GB" altLang="fi-FI" b="0" i="1" dirty="0"/>
              <a:t>, Salmonella, </a:t>
            </a:r>
            <a:r>
              <a:rPr lang="en-GB" altLang="fi-FI" b="0" i="1" dirty="0" smtClean="0"/>
              <a:t>Pseudomonas</a:t>
            </a:r>
          </a:p>
          <a:p>
            <a:r>
              <a:rPr lang="en-GB" altLang="fi-FI" dirty="0" err="1" smtClean="0"/>
              <a:t>Endotoksiineja</a:t>
            </a:r>
            <a:r>
              <a:rPr lang="en-GB" altLang="fi-FI" dirty="0" smtClean="0"/>
              <a:t> on </a:t>
            </a:r>
            <a:r>
              <a:rPr lang="en-GB" altLang="fi-FI" dirty="0" err="1" smtClean="0"/>
              <a:t>joillakin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sinilevillä</a:t>
            </a:r>
            <a:endParaRPr lang="en-GB" altLang="fi-FI" b="0" dirty="0"/>
          </a:p>
          <a:p>
            <a:r>
              <a:rPr lang="en-GB" altLang="fi-FI" b="0" dirty="0" err="1" smtClean="0"/>
              <a:t>Endotoksiineja</a:t>
            </a:r>
            <a:r>
              <a:rPr lang="en-GB" altLang="fi-FI" b="0" dirty="0" smtClean="0"/>
              <a:t> </a:t>
            </a:r>
            <a:r>
              <a:rPr lang="en-GB" altLang="fi-FI" b="0" dirty="0" err="1" smtClean="0"/>
              <a:t>ei</a:t>
            </a:r>
            <a:r>
              <a:rPr lang="en-GB" altLang="fi-FI" b="0" dirty="0" smtClean="0"/>
              <a:t> </a:t>
            </a:r>
            <a:r>
              <a:rPr lang="en-GB" altLang="fi-FI" b="0" dirty="0"/>
              <a:t>ole gram-</a:t>
            </a:r>
            <a:r>
              <a:rPr lang="en-GB" altLang="fi-FI" b="0" dirty="0" err="1"/>
              <a:t>positiivilla</a:t>
            </a:r>
            <a:r>
              <a:rPr lang="en-GB" altLang="fi-FI" b="0" dirty="0"/>
              <a:t> </a:t>
            </a:r>
            <a:r>
              <a:rPr lang="en-GB" altLang="fi-FI" b="0" dirty="0" err="1"/>
              <a:t>bakteereilla</a:t>
            </a:r>
            <a:r>
              <a:rPr lang="en-GB" altLang="fi-FI" b="0" dirty="0"/>
              <a:t>, </a:t>
            </a:r>
            <a:r>
              <a:rPr lang="en-GB" altLang="fi-FI" b="0" dirty="0" err="1"/>
              <a:t>mykobakteereilla</a:t>
            </a:r>
            <a:r>
              <a:rPr lang="en-GB" altLang="fi-FI" b="0" dirty="0"/>
              <a:t> tai </a:t>
            </a:r>
            <a:r>
              <a:rPr lang="en-GB" altLang="fi-FI" b="0" dirty="0" err="1"/>
              <a:t>sienillä</a:t>
            </a:r>
            <a:r>
              <a:rPr lang="en-GB" altLang="fi-FI" b="0" dirty="0"/>
              <a:t> (</a:t>
            </a:r>
            <a:r>
              <a:rPr lang="en-GB" altLang="fi-FI" b="0" dirty="0" err="1"/>
              <a:t>homeilla</a:t>
            </a:r>
            <a:r>
              <a:rPr lang="en-GB" altLang="fi-FI" b="0" dirty="0" smtClean="0"/>
              <a:t>)</a:t>
            </a:r>
          </a:p>
          <a:p>
            <a:endParaRPr lang="en-GB" altLang="fi-FI" b="0" dirty="0"/>
          </a:p>
          <a:p>
            <a:r>
              <a:rPr lang="en-GB" altLang="fi-FI" b="0" dirty="0" err="1"/>
              <a:t>Endotoksiinit</a:t>
            </a:r>
            <a:r>
              <a:rPr lang="en-GB" altLang="fi-FI" b="0" dirty="0"/>
              <a:t> </a:t>
            </a:r>
            <a:r>
              <a:rPr lang="en-GB" altLang="fi-FI" b="0" dirty="0" err="1"/>
              <a:t>aiheuttavat</a:t>
            </a:r>
            <a:r>
              <a:rPr lang="en-GB" altLang="fi-FI" b="0" dirty="0"/>
              <a:t> </a:t>
            </a:r>
            <a:r>
              <a:rPr lang="en-GB" altLang="fi-FI" b="0" dirty="0" err="1"/>
              <a:t>pääasiassa</a:t>
            </a:r>
            <a:r>
              <a:rPr lang="en-GB" altLang="fi-FI" b="0" dirty="0"/>
              <a:t> </a:t>
            </a:r>
            <a:r>
              <a:rPr lang="en-GB" altLang="fi-FI" b="0" dirty="0" err="1"/>
              <a:t>hengityselinoireita</a:t>
            </a:r>
            <a:r>
              <a:rPr lang="en-GB" altLang="fi-FI" b="0" dirty="0"/>
              <a:t> </a:t>
            </a:r>
            <a:r>
              <a:rPr lang="en-GB" altLang="fi-FI" b="0" dirty="0" err="1"/>
              <a:t>ja</a:t>
            </a:r>
            <a:r>
              <a:rPr lang="en-GB" altLang="fi-FI" b="0" dirty="0"/>
              <a:t> –</a:t>
            </a:r>
            <a:r>
              <a:rPr lang="en-GB" altLang="fi-FI" b="0" dirty="0" err="1"/>
              <a:t>sairauksia</a:t>
            </a:r>
            <a:r>
              <a:rPr lang="en-GB" altLang="fi-FI" b="0" dirty="0" smtClean="0"/>
              <a:t>.</a:t>
            </a:r>
          </a:p>
          <a:p>
            <a:r>
              <a:rPr lang="en-GB" altLang="fi-FI" dirty="0" err="1" smtClean="0"/>
              <a:t>Endotoksiini</a:t>
            </a:r>
            <a:r>
              <a:rPr lang="en-GB" altLang="fi-FI" dirty="0" smtClean="0"/>
              <a:t> on </a:t>
            </a:r>
            <a:r>
              <a:rPr lang="en-GB" altLang="fi-FI" dirty="0" err="1" smtClean="0"/>
              <a:t>pyrogeeni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eli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kuumetta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aiheuttava</a:t>
            </a:r>
            <a:endParaRPr lang="en-GB" altLang="fi-FI" b="0" dirty="0"/>
          </a:p>
        </p:txBody>
      </p:sp>
    </p:spTree>
    <p:extLst>
      <p:ext uri="{BB962C8B-B14F-4D97-AF65-F5344CB8AC3E}">
        <p14:creationId xmlns:p14="http://schemas.microsoft.com/office/powerpoint/2010/main" val="46297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 smtClean="0"/>
              <a:t>Lipopolysakkaridi</a:t>
            </a:r>
            <a:r>
              <a:rPr lang="fi-FI" altLang="fi-FI" dirty="0" smtClean="0"/>
              <a:t> LPS</a:t>
            </a:r>
            <a:endParaRPr lang="en-GB" altLang="fi-FI" dirty="0" smtClean="0"/>
          </a:p>
        </p:txBody>
      </p:sp>
      <p:sp>
        <p:nvSpPr>
          <p:cNvPr id="88069" name="Rectangle 3"/>
          <p:cNvSpPr>
            <a:spLocks noGrp="1" noChangeArrowheads="1"/>
          </p:cNvSpPr>
          <p:nvPr>
            <p:ph idx="1"/>
          </p:nvPr>
        </p:nvSpPr>
        <p:spPr>
          <a:xfrm>
            <a:off x="827089" y="1628775"/>
            <a:ext cx="3672904" cy="4392614"/>
          </a:xfrm>
        </p:spPr>
        <p:txBody>
          <a:bodyPr/>
          <a:lstStyle/>
          <a:p>
            <a:pPr eaLnBrk="1" hangingPunct="1"/>
            <a:r>
              <a:rPr lang="fi-FI" altLang="fi-FI" dirty="0"/>
              <a:t>K</a:t>
            </a:r>
            <a:r>
              <a:rPr lang="fi-FI" altLang="fi-FI" dirty="0" smtClean="0"/>
              <a:t>utsutaan </a:t>
            </a:r>
            <a:r>
              <a:rPr lang="fi-FI" altLang="fi-FI" dirty="0" err="1" smtClean="0"/>
              <a:t>endotoksiiniksi</a:t>
            </a:r>
            <a:endParaRPr lang="fi-FI" altLang="fi-FI" dirty="0" smtClean="0"/>
          </a:p>
          <a:p>
            <a:pPr eaLnBrk="1" hangingPunct="1"/>
            <a:r>
              <a:rPr lang="fi-FI" altLang="fi-FI" dirty="0"/>
              <a:t>O</a:t>
            </a:r>
            <a:r>
              <a:rPr lang="fi-FI" altLang="fi-FI" dirty="0" smtClean="0"/>
              <a:t>sa </a:t>
            </a:r>
            <a:r>
              <a:rPr lang="fi-FI" altLang="fi-FI" dirty="0" err="1" smtClean="0"/>
              <a:t>Gram</a:t>
            </a:r>
            <a:r>
              <a:rPr lang="fi-FI" altLang="fi-FI" dirty="0" smtClean="0"/>
              <a:t>-negatiivisten bakteerien soluseinän ulko-osaa</a:t>
            </a:r>
          </a:p>
          <a:p>
            <a:pPr eaLnBrk="1" hangingPunct="1"/>
            <a:r>
              <a:rPr lang="fi-FI" altLang="fi-FI" dirty="0" smtClean="0">
                <a:solidFill>
                  <a:schemeClr val="accent2"/>
                </a:solidFill>
              </a:rPr>
              <a:t>Lipidi A (3-OH-rasvahapot + </a:t>
            </a:r>
            <a:r>
              <a:rPr lang="fi-FI" altLang="fi-FI" dirty="0" err="1" smtClean="0">
                <a:solidFill>
                  <a:schemeClr val="accent2"/>
                </a:solidFill>
              </a:rPr>
              <a:t>disakkaridit</a:t>
            </a:r>
            <a:r>
              <a:rPr lang="fi-FI" altLang="fi-FI" dirty="0" smtClean="0">
                <a:solidFill>
                  <a:schemeClr val="accent2"/>
                </a:solidFill>
              </a:rPr>
              <a:t>) on toksinen komponentti</a:t>
            </a:r>
          </a:p>
          <a:p>
            <a:pPr eaLnBrk="1" hangingPunct="1"/>
            <a:r>
              <a:rPr lang="en-GB" altLang="fi-FI" dirty="0" err="1">
                <a:solidFill>
                  <a:schemeClr val="accent1"/>
                </a:solidFill>
              </a:rPr>
              <a:t>P</a:t>
            </a:r>
            <a:r>
              <a:rPr lang="en-GB" altLang="fi-FI" dirty="0" err="1" smtClean="0">
                <a:solidFill>
                  <a:schemeClr val="accent1"/>
                </a:solidFill>
              </a:rPr>
              <a:t>olysakkaridi</a:t>
            </a:r>
            <a:r>
              <a:rPr lang="en-GB" altLang="fi-FI" dirty="0" smtClean="0">
                <a:solidFill>
                  <a:schemeClr val="accent1"/>
                </a:solidFill>
              </a:rPr>
              <a:t> </a:t>
            </a:r>
            <a:r>
              <a:rPr lang="en-GB" altLang="fi-FI" dirty="0" smtClean="0">
                <a:solidFill>
                  <a:schemeClr val="accent1"/>
                </a:solidFill>
              </a:rPr>
              <a:t>+ O-</a:t>
            </a:r>
            <a:r>
              <a:rPr lang="en-GB" altLang="fi-FI" dirty="0" err="1" smtClean="0">
                <a:solidFill>
                  <a:schemeClr val="accent1"/>
                </a:solidFill>
              </a:rPr>
              <a:t>antigeeni</a:t>
            </a:r>
            <a:r>
              <a:rPr lang="en-GB" altLang="fi-FI" dirty="0" smtClean="0">
                <a:solidFill>
                  <a:schemeClr val="accent1"/>
                </a:solidFill>
              </a:rPr>
              <a:t> </a:t>
            </a:r>
            <a:r>
              <a:rPr lang="en-GB" alt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altLang="fi-FI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immunogeenisuus</a:t>
            </a:r>
            <a:endParaRPr lang="fi-FI" altLang="fi-FI" dirty="0" smtClean="0">
              <a:solidFill>
                <a:schemeClr val="accent1"/>
              </a:solidFill>
            </a:endParaRPr>
          </a:p>
        </p:txBody>
      </p:sp>
      <p:sp>
        <p:nvSpPr>
          <p:cNvPr id="10342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7AF120C0-CE42-4907-9DAA-171CBA78C12A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6337656-7D2D-4C20-A4B2-488A1EB6E074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grpSp>
        <p:nvGrpSpPr>
          <p:cNvPr id="4" name="Ryhmä 3"/>
          <p:cNvGrpSpPr/>
          <p:nvPr/>
        </p:nvGrpSpPr>
        <p:grpSpPr>
          <a:xfrm>
            <a:off x="4644008" y="1389844"/>
            <a:ext cx="4032448" cy="4464496"/>
            <a:chOff x="4860032" y="908050"/>
            <a:chExt cx="4171082" cy="4524375"/>
          </a:xfrm>
          <a:effectLst/>
        </p:grpSpPr>
        <p:pic>
          <p:nvPicPr>
            <p:cNvPr id="8807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3"/>
            <a:stretch>
              <a:fillRect/>
            </a:stretch>
          </p:blipFill>
          <p:spPr bwMode="auto">
            <a:xfrm>
              <a:off x="4860032" y="1196975"/>
              <a:ext cx="3635375" cy="3946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143326" y="908050"/>
              <a:ext cx="3887788" cy="216058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3" name="Oval 2"/>
            <p:cNvSpPr/>
            <p:nvPr/>
          </p:nvSpPr>
          <p:spPr>
            <a:xfrm>
              <a:off x="5148957" y="2695575"/>
              <a:ext cx="2736850" cy="2736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445662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err="1" smtClean="0"/>
              <a:t>Endotoksiini</a:t>
            </a:r>
            <a:endParaRPr lang="en-US" altLang="fi-FI" dirty="0" smtClean="0"/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Sisäilmatutkimuksessa kaikkein tutkituin mikrobinen tekijä, kun on haluttu tutkia mikrobialtistumisen terveysvaikutuksia (astma, allergia)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Enimmäkseen LAL (</a:t>
            </a:r>
            <a:r>
              <a:rPr lang="fi-FI" altLang="fi-FI" dirty="0" err="1" smtClean="0"/>
              <a:t>Limulus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Amebocyte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Lysate</a:t>
            </a:r>
            <a:r>
              <a:rPr lang="fi-FI" altLang="fi-FI" dirty="0" smtClean="0"/>
              <a:t>)-  menetelmällä lattiapöly- tai sänkypölynäytteistä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Mahdollisesti hengitysteitä ärsyttävä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Liittyy allergiaan ja astmaan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/>
              <a:t>altistuminen varhaislapsuudessa suojaa atopialta 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/>
              <a:t>ristiriitaisia tuloksia astmasta ja vinkumisesta: riskitekijä tai suojaava tekijä</a:t>
            </a:r>
          </a:p>
          <a:p>
            <a:pPr lvl="1" eaLnBrk="1" hangingPunct="1">
              <a:lnSpc>
                <a:spcPct val="100000"/>
              </a:lnSpc>
            </a:pPr>
            <a:endParaRPr lang="fi-FI" altLang="fi-FI" dirty="0" smtClean="0"/>
          </a:p>
          <a:p>
            <a:pPr lvl="1" eaLnBrk="1" hangingPunct="1">
              <a:lnSpc>
                <a:spcPct val="100000"/>
              </a:lnSpc>
            </a:pPr>
            <a:endParaRPr lang="en-US" altLang="fi-FI" dirty="0" smtClean="0"/>
          </a:p>
        </p:txBody>
      </p:sp>
      <p:sp>
        <p:nvSpPr>
          <p:cNvPr id="1044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AC8462E0-F848-4671-A616-16200865662D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27A17C8-410B-406E-9300-DF59ADBDCAAE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520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i-FI" dirty="0" err="1"/>
              <a:t>Näytteenotto</a:t>
            </a:r>
            <a:r>
              <a:rPr lang="en-US" altLang="fi-FI" dirty="0"/>
              <a:t> ja </a:t>
            </a:r>
            <a:r>
              <a:rPr lang="en-US" altLang="fi-FI" dirty="0" err="1" smtClean="0"/>
              <a:t>analysointi</a:t>
            </a:r>
            <a:endParaRPr lang="fi-FI" altLang="fi-FI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i-FI" dirty="0" err="1"/>
              <a:t>Standardi</a:t>
            </a:r>
            <a:r>
              <a:rPr lang="en-US" altLang="fi-FI" dirty="0"/>
              <a:t> SFS-EN 14031:2003</a:t>
            </a:r>
          </a:p>
          <a:p>
            <a:pPr>
              <a:buFont typeface="Monotype Sorts" pitchFamily="2" charset="2"/>
              <a:buNone/>
            </a:pPr>
            <a:r>
              <a:rPr lang="fi-FI" altLang="fi-FI" dirty="0" err="1" smtClean="0"/>
              <a:t>Workplace</a:t>
            </a:r>
            <a:r>
              <a:rPr lang="fi-FI" altLang="fi-FI" dirty="0" smtClean="0"/>
              <a:t> </a:t>
            </a:r>
            <a:r>
              <a:rPr lang="fi-FI" altLang="fi-FI" dirty="0" err="1"/>
              <a:t>atmospheres</a:t>
            </a:r>
            <a:r>
              <a:rPr lang="fi-FI" altLang="fi-FI" dirty="0"/>
              <a:t>: </a:t>
            </a:r>
            <a:r>
              <a:rPr lang="fi-FI" altLang="fi-FI" dirty="0" err="1" smtClean="0"/>
              <a:t>Determination</a:t>
            </a:r>
            <a:r>
              <a:rPr lang="fi-FI" altLang="fi-FI" dirty="0" smtClean="0"/>
              <a:t> </a:t>
            </a:r>
            <a:r>
              <a:rPr lang="fi-FI" altLang="fi-FI" dirty="0"/>
              <a:t>of </a:t>
            </a:r>
            <a:r>
              <a:rPr lang="fi-FI" altLang="fi-FI" dirty="0" err="1" smtClean="0"/>
              <a:t>airborne</a:t>
            </a:r>
            <a:r>
              <a:rPr lang="fi-FI" altLang="fi-FI" dirty="0"/>
              <a:t> </a:t>
            </a:r>
            <a:r>
              <a:rPr lang="fi-FI" altLang="fi-FI" dirty="0" err="1" smtClean="0"/>
              <a:t>endotoxin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453315946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i-FI" dirty="0" err="1"/>
              <a:t>Endotoksiinien</a:t>
            </a:r>
            <a:r>
              <a:rPr lang="en-US" altLang="fi-FI" dirty="0"/>
              <a:t> </a:t>
            </a:r>
            <a:r>
              <a:rPr lang="en-US" altLang="fi-FI" dirty="0" err="1"/>
              <a:t>näytteenotto</a:t>
            </a:r>
            <a:endParaRPr lang="en-US" altLang="fi-FI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fi-FI" dirty="0" err="1"/>
              <a:t>Pyrogeenivapaat</a:t>
            </a:r>
            <a:r>
              <a:rPr lang="en-US" altLang="fi-FI" dirty="0"/>
              <a:t> </a:t>
            </a:r>
            <a:r>
              <a:rPr lang="en-US" altLang="fi-FI" dirty="0" err="1"/>
              <a:t>näytteenottovälineet</a:t>
            </a:r>
            <a:r>
              <a:rPr lang="en-US" altLang="fi-FI" dirty="0"/>
              <a:t> </a:t>
            </a:r>
            <a:r>
              <a:rPr lang="en-US" altLang="fi-FI" dirty="0" err="1"/>
              <a:t>tilattava</a:t>
            </a:r>
            <a:r>
              <a:rPr lang="en-US" altLang="fi-FI" dirty="0"/>
              <a:t> </a:t>
            </a:r>
            <a:r>
              <a:rPr lang="en-US" altLang="fi-FI" dirty="0" err="1" smtClean="0"/>
              <a:t>Kuopiosta</a:t>
            </a:r>
            <a:endParaRPr lang="en-US" altLang="fi-FI" dirty="0"/>
          </a:p>
          <a:p>
            <a:pPr>
              <a:lnSpc>
                <a:spcPts val="3000"/>
              </a:lnSpc>
            </a:pPr>
            <a:r>
              <a:rPr lang="en-US" altLang="fi-FI" dirty="0" err="1"/>
              <a:t>Ilmanäytteille</a:t>
            </a:r>
            <a:r>
              <a:rPr lang="en-US" altLang="fi-FI" dirty="0"/>
              <a:t> </a:t>
            </a:r>
            <a:r>
              <a:rPr lang="en-US" altLang="fi-FI" dirty="0" err="1"/>
              <a:t>suodatinkeräys</a:t>
            </a:r>
            <a:r>
              <a:rPr lang="en-US" altLang="fi-FI" dirty="0"/>
              <a:t> (IOM-</a:t>
            </a:r>
            <a:r>
              <a:rPr lang="en-US" altLang="fi-FI" dirty="0" err="1"/>
              <a:t>keräin</a:t>
            </a:r>
            <a:r>
              <a:rPr lang="en-US" altLang="fi-FI" dirty="0"/>
              <a:t>, </a:t>
            </a:r>
            <a:r>
              <a:rPr lang="en-US" altLang="fi-FI" dirty="0" err="1"/>
              <a:t>tilavuusvirta</a:t>
            </a:r>
            <a:r>
              <a:rPr lang="en-US" altLang="fi-FI" dirty="0"/>
              <a:t> 2 l/min), </a:t>
            </a:r>
            <a:r>
              <a:rPr lang="en-US" altLang="fi-FI" dirty="0" err="1" smtClean="0"/>
              <a:t>näytteenottoaika</a:t>
            </a:r>
            <a:r>
              <a:rPr lang="en-US" altLang="fi-FI" dirty="0" smtClean="0"/>
              <a:t> </a:t>
            </a:r>
            <a:r>
              <a:rPr lang="en-US" altLang="fi-FI" dirty="0" err="1"/>
              <a:t>yleensä</a:t>
            </a:r>
            <a:r>
              <a:rPr lang="en-US" altLang="fi-FI" dirty="0"/>
              <a:t> 0,5-4 </a:t>
            </a:r>
            <a:r>
              <a:rPr lang="en-US" altLang="fi-FI" dirty="0" err="1" smtClean="0"/>
              <a:t>tuntia</a:t>
            </a:r>
            <a:endParaRPr lang="en-US" altLang="fi-FI" dirty="0"/>
          </a:p>
          <a:p>
            <a:pPr>
              <a:lnSpc>
                <a:spcPts val="3000"/>
              </a:lnSpc>
            </a:pPr>
            <a:r>
              <a:rPr lang="en-US" altLang="fi-FI" dirty="0" err="1"/>
              <a:t>Näytteiden</a:t>
            </a:r>
            <a:r>
              <a:rPr lang="en-US" altLang="fi-FI" dirty="0"/>
              <a:t> </a:t>
            </a:r>
            <a:r>
              <a:rPr lang="en-US" altLang="fi-FI" dirty="0" err="1"/>
              <a:t>pikapostitus</a:t>
            </a:r>
            <a:r>
              <a:rPr lang="en-US" altLang="fi-FI" dirty="0"/>
              <a:t> </a:t>
            </a:r>
            <a:r>
              <a:rPr lang="en-US" altLang="fi-FI" dirty="0" err="1" smtClean="0"/>
              <a:t>analysoivaan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laboratorioon</a:t>
            </a:r>
            <a:r>
              <a:rPr lang="en-US" altLang="fi-FI" dirty="0" smtClean="0"/>
              <a:t> </a:t>
            </a:r>
            <a:r>
              <a:rPr lang="en-US" altLang="fi-FI" dirty="0" err="1"/>
              <a:t>näytteenoton</a:t>
            </a:r>
            <a:r>
              <a:rPr lang="en-US" altLang="fi-FI" dirty="0"/>
              <a:t> </a:t>
            </a:r>
            <a:r>
              <a:rPr lang="en-US" altLang="fi-FI" dirty="0" err="1"/>
              <a:t>jälkeen</a:t>
            </a:r>
            <a:r>
              <a:rPr lang="en-US" altLang="fi-FI" dirty="0"/>
              <a:t>. </a:t>
            </a:r>
          </a:p>
          <a:p>
            <a:pPr>
              <a:lnSpc>
                <a:spcPts val="3000"/>
              </a:lnSpc>
              <a:buFont typeface="Monotype Sorts" pitchFamily="2" charset="2"/>
              <a:buNone/>
            </a:pPr>
            <a:r>
              <a:rPr lang="en-US" altLang="fi-FI" dirty="0"/>
              <a:t>	</a:t>
            </a:r>
          </a:p>
          <a:p>
            <a:pPr>
              <a:lnSpc>
                <a:spcPct val="80000"/>
              </a:lnSpc>
            </a:pPr>
            <a:endParaRPr lang="en-US" altLang="fi-FI" sz="2800" dirty="0"/>
          </a:p>
        </p:txBody>
      </p:sp>
    </p:spTree>
    <p:extLst>
      <p:ext uri="{BB962C8B-B14F-4D97-AF65-F5344CB8AC3E}">
        <p14:creationId xmlns:p14="http://schemas.microsoft.com/office/powerpoint/2010/main" val="24974414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943</TotalTime>
  <Words>1229</Words>
  <Application>Microsoft Office PowerPoint</Application>
  <PresentationFormat>Näytössä katseltava diaesitys (4:3)</PresentationFormat>
  <Paragraphs>244</Paragraphs>
  <Slides>21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Comic Sans MS</vt:lpstr>
      <vt:lpstr>Monotype Sorts</vt:lpstr>
      <vt:lpstr>Symbol</vt:lpstr>
      <vt:lpstr>Times New Roman</vt:lpstr>
      <vt:lpstr>Wingdings</vt:lpstr>
      <vt:lpstr>KoHo</vt:lpstr>
      <vt:lpstr>1.10.3 ENDOTOKSIINIT</vt:lpstr>
      <vt:lpstr>Saatteeksi opetusmateriaalin käyttöön</vt:lpstr>
      <vt:lpstr>Sisällysluettelo</vt:lpstr>
      <vt:lpstr>Endotoksiinit</vt:lpstr>
      <vt:lpstr> Mitä ovat endotoksiinit?</vt:lpstr>
      <vt:lpstr>Lipopolysakkaridi LPS</vt:lpstr>
      <vt:lpstr>Endotoksiini</vt:lpstr>
      <vt:lpstr>Näytteenotto ja analysointi</vt:lpstr>
      <vt:lpstr>Endotoksiinien näytteenotto</vt:lpstr>
      <vt:lpstr>LAL bioassay (ns. Limulus testi)</vt:lpstr>
      <vt:lpstr>LAL bioassay – tekniset rajoitukset</vt:lpstr>
      <vt:lpstr>LAL bioassay – ”tieteelliset” rajoitukset </vt:lpstr>
      <vt:lpstr>Altistuminen…</vt:lpstr>
      <vt:lpstr>Esimerkkejä altistumistutkimuksista</vt:lpstr>
      <vt:lpstr>Sänky-, lattia- ja laskeutuneesta pölystä tehtyjen endotoksiinianalyysien toistettavuus (maatila- ja ei-maatila kodit) on kohtuullinen</vt:lpstr>
      <vt:lpstr>Endotoksiinin viitearvo 2010-luvulla Euroopassa</vt:lpstr>
      <vt:lpstr>Endotoksiinit maa- ja metsätaloudessa</vt:lpstr>
      <vt:lpstr>Endotoksiinit teollisuudessa</vt:lpstr>
      <vt:lpstr>Endotoksiinit ja jätteet</vt:lpstr>
      <vt:lpstr>Endotoksiinit ja muut ympäristöt</vt:lpstr>
      <vt:lpstr>Endotoksiinit asunnoissa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64</cp:revision>
  <cp:lastPrinted>2011-02-08T13:57:01Z</cp:lastPrinted>
  <dcterms:created xsi:type="dcterms:W3CDTF">2012-09-14T08:23:56Z</dcterms:created>
  <dcterms:modified xsi:type="dcterms:W3CDTF">2016-06-15T05:58:05Z</dcterms:modified>
</cp:coreProperties>
</file>