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78" r:id="rId3"/>
    <p:sldId id="276" r:id="rId4"/>
    <p:sldId id="259" r:id="rId5"/>
    <p:sldId id="260" r:id="rId6"/>
    <p:sldId id="274" r:id="rId7"/>
    <p:sldId id="275" r:id="rId8"/>
    <p:sldId id="267" r:id="rId9"/>
    <p:sldId id="263" r:id="rId10"/>
    <p:sldId id="268" r:id="rId11"/>
    <p:sldId id="269" r:id="rId12"/>
    <p:sldId id="270" r:id="rId13"/>
    <p:sldId id="271" r:id="rId14"/>
    <p:sldId id="272" r:id="rId15"/>
    <p:sldId id="273" r:id="rId1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8">
          <p15:clr>
            <a:srgbClr val="A4A3A4"/>
          </p15:clr>
        </p15:guide>
        <p15:guide id="2" orient="horz" pos="3793">
          <p15:clr>
            <a:srgbClr val="A4A3A4"/>
          </p15:clr>
        </p15:guide>
        <p15:guide id="3" orient="horz" pos="1026">
          <p15:clr>
            <a:srgbClr val="A4A3A4"/>
          </p15:clr>
        </p15:guide>
        <p15:guide id="4" orient="horz" pos="890">
          <p15:clr>
            <a:srgbClr val="A4A3A4"/>
          </p15:clr>
        </p15:guide>
        <p15:guide id="5" orient="horz" pos="210">
          <p15:clr>
            <a:srgbClr val="A4A3A4"/>
          </p15:clr>
        </p15:guide>
        <p15:guide id="6" orient="horz" pos="1842">
          <p15:clr>
            <a:srgbClr val="A4A3A4"/>
          </p15:clr>
        </p15:guide>
        <p15:guide id="7" orient="horz" pos="2840">
          <p15:clr>
            <a:srgbClr val="A4A3A4"/>
          </p15:clr>
        </p15:guide>
        <p15:guide id="8" pos="3243">
          <p15:clr>
            <a:srgbClr val="A4A3A4"/>
          </p15:clr>
        </p15:guide>
        <p15:guide id="9" pos="5239">
          <p15:clr>
            <a:srgbClr val="A4A3A4"/>
          </p15:clr>
        </p15:guide>
        <p15:guide id="10" pos="521">
          <p15:clr>
            <a:srgbClr val="A4A3A4"/>
          </p15:clr>
        </p15:guide>
        <p15:guide id="11" pos="5556">
          <p15:clr>
            <a:srgbClr val="A4A3A4"/>
          </p15:clr>
        </p15:guide>
        <p15:guide id="1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C44"/>
    <a:srgbClr val="00B2A9"/>
    <a:srgbClr val="95B3D7"/>
    <a:srgbClr val="446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79" autoAdjust="0"/>
    <p:restoredTop sz="94660"/>
  </p:normalViewPr>
  <p:slideViewPr>
    <p:cSldViewPr showGuides="1">
      <p:cViewPr varScale="1">
        <p:scale>
          <a:sx n="81" d="100"/>
          <a:sy n="81" d="100"/>
        </p:scale>
        <p:origin x="1003" y="53"/>
      </p:cViewPr>
      <p:guideLst>
        <p:guide orient="horz" pos="2478"/>
        <p:guide orient="horz" pos="3793"/>
        <p:guide orient="horz" pos="1026"/>
        <p:guide orient="horz" pos="890"/>
        <p:guide orient="horz" pos="210"/>
        <p:guide orient="horz" pos="1842"/>
        <p:guide orient="horz" pos="2840"/>
        <p:guide pos="3243"/>
        <p:guide pos="5239"/>
        <p:guide pos="521"/>
        <p:guide pos="5556"/>
        <p:guide pos="249"/>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800"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8EB6F-D7BD-410C-AB1F-00269204D9C8}" type="datetimeFigureOut">
              <a:rPr lang="fi-FI" sz="800" smtClean="0">
                <a:latin typeface="Arial" pitchFamily="34" charset="0"/>
                <a:cs typeface="Arial" pitchFamily="34" charset="0"/>
              </a:rPr>
              <a:pPr/>
              <a:t>15.6.2016</a:t>
            </a:fld>
            <a:endParaRPr lang="fi-FI" sz="80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8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829D03-198C-4FB6-BC3D-FF132E164A92}" type="slidenum">
              <a:rPr lang="fi-FI" sz="800" smtClean="0">
                <a:latin typeface="Arial" pitchFamily="34" charset="0"/>
                <a:cs typeface="Arial" pitchFamily="34" charset="0"/>
              </a:rPr>
              <a:pPr/>
              <a:t>‹#›</a:t>
            </a:fld>
            <a:endParaRPr lang="fi-FI" sz="800">
              <a:latin typeface="Arial" pitchFamily="34" charset="0"/>
              <a:cs typeface="Arial" pitchFamily="34" charset="0"/>
            </a:endParaRPr>
          </a:p>
        </p:txBody>
      </p:sp>
    </p:spTree>
    <p:extLst>
      <p:ext uri="{BB962C8B-B14F-4D97-AF65-F5344CB8AC3E}">
        <p14:creationId xmlns:p14="http://schemas.microsoft.com/office/powerpoint/2010/main" val="534818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atin typeface="Arial" pitchFamily="34" charset="0"/>
                <a:cs typeface="Arial" pitchFamily="34" charset="0"/>
              </a:defRPr>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atin typeface="Arial" pitchFamily="34" charset="0"/>
                <a:cs typeface="Arial" pitchFamily="34" charset="0"/>
              </a:defRPr>
            </a:lvl1pPr>
          </a:lstStyle>
          <a:p>
            <a:fld id="{734323DC-88BF-4AB1-9A78-B974D90A807B}" type="datetimeFigureOut">
              <a:rPr lang="fi-FI" smtClean="0"/>
              <a:pPr/>
              <a:t>15.6.2016</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atin typeface="Arial" pitchFamily="34" charset="0"/>
                <a:cs typeface="Arial" pitchFamily="34" charset="0"/>
              </a:defRPr>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atin typeface="Arial" pitchFamily="34" charset="0"/>
                <a:cs typeface="Arial" pitchFamily="34" charset="0"/>
              </a:defRPr>
            </a:lvl1pPr>
          </a:lstStyle>
          <a:p>
            <a:fld id="{BB9F18BF-E348-4EEC-9C4C-E41F855D7E30}" type="slidenum">
              <a:rPr lang="fi-FI" smtClean="0"/>
              <a:pPr/>
              <a:t>‹#›</a:t>
            </a:fld>
            <a:endParaRPr lang="fi-FI" dirty="0"/>
          </a:p>
        </p:txBody>
      </p:sp>
    </p:spTree>
    <p:extLst>
      <p:ext uri="{BB962C8B-B14F-4D97-AF65-F5344CB8AC3E}">
        <p14:creationId xmlns:p14="http://schemas.microsoft.com/office/powerpoint/2010/main" val="1062969084"/>
      </p:ext>
    </p:extLst>
  </p:cSld>
  <p:clrMap bg1="lt1" tx1="dk1" bg2="lt2" tx2="dk2" accent1="accent1" accent2="accent2" accent3="accent3" accent4="accent4" accent5="accent5" accent6="accent6" hlink="hlink" folHlink="folHlink"/>
  <p:hf hdr="0" ftr="0" dt="0"/>
  <p:notesStyle>
    <a:lvl1pPr marL="176213" indent="-176213" algn="l" defTabSz="914400" rtl="0" eaLnBrk="1" latinLnBrk="0" hangingPunct="1">
      <a:buFont typeface="Arial" pitchFamily="34" charset="0"/>
      <a:buChar char="•"/>
      <a:defRPr sz="1600" kern="1200">
        <a:solidFill>
          <a:schemeClr val="tx1"/>
        </a:solidFill>
        <a:latin typeface="Arial" pitchFamily="34" charset="0"/>
        <a:ea typeface="+mn-ea"/>
        <a:cs typeface="Arial" pitchFamily="34" charset="0"/>
      </a:defRPr>
    </a:lvl1pPr>
    <a:lvl2pPr marL="363538" indent="-187325" algn="l" defTabSz="914400" rtl="0" eaLnBrk="1" latinLnBrk="0" hangingPunct="1">
      <a:buFont typeface="Arial" pitchFamily="34" charset="0"/>
      <a:buChar char="•"/>
      <a:defRPr sz="1100" kern="1200">
        <a:solidFill>
          <a:schemeClr val="tx1"/>
        </a:solidFill>
        <a:latin typeface="Arial" pitchFamily="34" charset="0"/>
        <a:ea typeface="+mn-ea"/>
        <a:cs typeface="Arial" pitchFamily="34" charset="0"/>
      </a:defRPr>
    </a:lvl2pPr>
    <a:lvl3pPr marL="539750"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3pPr>
    <a:lvl4pPr marL="715963"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4pPr>
    <a:lvl5pPr marL="892175"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4</a:t>
            </a:fld>
            <a:endParaRPr lang="fi-FI" dirty="0"/>
          </a:p>
        </p:txBody>
      </p:sp>
    </p:spTree>
    <p:extLst>
      <p:ext uri="{BB962C8B-B14F-4D97-AF65-F5344CB8AC3E}">
        <p14:creationId xmlns:p14="http://schemas.microsoft.com/office/powerpoint/2010/main" val="281237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xfrm>
            <a:off x="990600" y="768350"/>
            <a:ext cx="5118100" cy="3838575"/>
          </a:xfrm>
          <a:ln/>
        </p:spPr>
      </p:sp>
      <p:sp>
        <p:nvSpPr>
          <p:cNvPr id="125955" name="Rectangle 3"/>
          <p:cNvSpPr>
            <a:spLocks noGrp="1" noChangeArrowheads="1"/>
          </p:cNvSpPr>
          <p:nvPr>
            <p:ph type="body" idx="1"/>
          </p:nvPr>
        </p:nvSpPr>
        <p:spPr>
          <a:xfrm>
            <a:off x="709613" y="4862513"/>
            <a:ext cx="5680075" cy="4603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eaLnBrk="1" hangingPunct="1"/>
            <a:r>
              <a:rPr lang="fi-FI" altLang="fi-FI" smtClean="0">
                <a:latin typeface="Arial" panose="020B0604020202020204" pitchFamily="34" charset="0"/>
                <a:ea typeface="ＭＳ Ｐゴシック" panose="020B0600070205080204" pitchFamily="34" charset="-128"/>
              </a:rPr>
              <a:t>- </a:t>
            </a:r>
            <a:r>
              <a:rPr lang="fi-FI" altLang="fi-FI" b="1" smtClean="0">
                <a:latin typeface="Arial" panose="020B0604020202020204" pitchFamily="34" charset="0"/>
                <a:ea typeface="ＭＳ Ｐゴシック" panose="020B0600070205080204" pitchFamily="34" charset="-128"/>
              </a:rPr>
              <a:t>Primary Metabolism. </a:t>
            </a:r>
            <a:r>
              <a:rPr lang="fi-FI" altLang="fi-FI" smtClean="0">
                <a:latin typeface="Arial" panose="020B0604020202020204" pitchFamily="34" charset="0"/>
                <a:ea typeface="ＭＳ Ｐゴシック" panose="020B0600070205080204" pitchFamily="34" charset="-128"/>
              </a:rPr>
              <a:t>Metabolism is the term used to describe all of the chemical reactions and interactions that take place in a biological system. Primary metabolism encompasses reactions involving those compounds which are formed as a part of the normal anabolic and catabolic processes which result in assimilation, respiration, transport, and differentiation. These processes take place in most, if not all, cells of the organism. Common examples of primary compounds are sugars, amino acids, nucleotides etc</a:t>
            </a:r>
          </a:p>
          <a:p>
            <a:pPr eaLnBrk="1" hangingPunct="1"/>
            <a:r>
              <a:rPr lang="fi-FI" altLang="fi-FI" smtClean="0">
                <a:latin typeface="Arial" panose="020B0604020202020204" pitchFamily="34" charset="0"/>
                <a:ea typeface="ＭＳ Ｐゴシック" panose="020B0600070205080204" pitchFamily="34" charset="-128"/>
              </a:rPr>
              <a:t>- </a:t>
            </a:r>
            <a:r>
              <a:rPr lang="fi-FI" altLang="fi-FI" b="1" smtClean="0">
                <a:latin typeface="Arial" panose="020B0604020202020204" pitchFamily="34" charset="0"/>
                <a:ea typeface="ＭＳ Ｐゴシック" panose="020B0600070205080204" pitchFamily="34" charset="-128"/>
              </a:rPr>
              <a:t>Secondary Metabolism</a:t>
            </a:r>
            <a:r>
              <a:rPr lang="fi-FI" altLang="fi-FI" smtClean="0">
                <a:latin typeface="Arial" panose="020B0604020202020204" pitchFamily="34" charset="0"/>
                <a:ea typeface="ＭＳ Ｐゴシック" panose="020B0600070205080204" pitchFamily="34" charset="-128"/>
              </a:rPr>
              <a:t>. A compound is classified as a secondary metabolite if it does not seem to directly function in the processes of growth and development. a popular example of secondary compounds are antibiotics</a:t>
            </a:r>
          </a:p>
          <a:p>
            <a:pPr eaLnBrk="1" hangingPunct="1"/>
            <a:endParaRPr lang="fi-FI" altLang="fi-FI" smtClean="0">
              <a:latin typeface="Arial" panose="020B0604020202020204" pitchFamily="34" charset="0"/>
              <a:ea typeface="ＭＳ Ｐゴシック" panose="020B0600070205080204" pitchFamily="34" charset="-128"/>
            </a:endParaRPr>
          </a:p>
          <a:p>
            <a:pPr eaLnBrk="1" hangingPunct="1"/>
            <a:r>
              <a:rPr lang="fi-FI" altLang="fi-FI" smtClean="0">
                <a:latin typeface="Arial" panose="020B0604020202020204" pitchFamily="34" charset="0"/>
                <a:ea typeface="ＭＳ Ｐゴシック" panose="020B0600070205080204" pitchFamily="34" charset="-128"/>
              </a:rPr>
              <a:t>- many fungi express secondary metabolites to influence a competitive outcome (e.g. mycotoxins are produced to help a saprophytic fungus to penetrate a plant cell during growth</a:t>
            </a:r>
          </a:p>
          <a:p>
            <a:pPr eaLnBrk="1" hangingPunct="1"/>
            <a:endParaRPr lang="fi-FI" altLang="fi-FI"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320731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descr="Hometalkoot_SLOGAN_L#18DB0D.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188640"/>
            <a:ext cx="8344967" cy="1872208"/>
          </a:xfrm>
          <a:prstGeom prst="rect">
            <a:avLst/>
          </a:prstGeom>
        </p:spPr>
      </p:pic>
    </p:spTree>
  </p:cSld>
  <p:clrMapOvr>
    <a:masterClrMapping/>
  </p:clrMapOvr>
  <p:transition spd="med">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6CB27253-93CB-4A47-A0AE-8F90CA2B585D}" type="datetime1">
              <a:rPr lang="fi-FI" smtClean="0"/>
              <a:t>15.6.2016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5C357-01F9-484B-BF46-825A53340E60}" type="datetime1">
              <a:rPr lang="fi-FI" smtClean="0"/>
              <a:t>15.6.2016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fld id="{CBF0218B-ADB4-4114-8733-011512E597D3}" type="datetime1">
              <a:rPr lang="fi-FI" smtClean="0"/>
              <a:t>15.6.2016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543800" cy="762000"/>
          </a:xfrm>
        </p:spPr>
        <p:txBody>
          <a:bodyPr/>
          <a:lstStyle/>
          <a:p>
            <a:r>
              <a:rPr lang="en-US" smtClean="0"/>
              <a:t>Click to edit Master title style</a:t>
            </a:r>
            <a:endParaRPr lang="fi-FI"/>
          </a:p>
        </p:txBody>
      </p:sp>
      <p:sp>
        <p:nvSpPr>
          <p:cNvPr id="3" name="Table Placeholder 2"/>
          <p:cNvSpPr>
            <a:spLocks noGrp="1"/>
          </p:cNvSpPr>
          <p:nvPr>
            <p:ph type="tbl" idx="1"/>
          </p:nvPr>
        </p:nvSpPr>
        <p:spPr>
          <a:xfrm>
            <a:off x="457200" y="1524000"/>
            <a:ext cx="7772400" cy="4876800"/>
          </a:xfrm>
        </p:spPr>
        <p:txBody>
          <a:bodyPr/>
          <a:lstStyle/>
          <a:p>
            <a:endParaRPr lang="fi-FI"/>
          </a:p>
        </p:txBody>
      </p:sp>
      <p:sp>
        <p:nvSpPr>
          <p:cNvPr id="4" name="Footer Placeholder 3"/>
          <p:cNvSpPr>
            <a:spLocks noGrp="1"/>
          </p:cNvSpPr>
          <p:nvPr>
            <p:ph type="ftr" sz="quarter" idx="10"/>
          </p:nvPr>
        </p:nvSpPr>
        <p:spPr>
          <a:xfrm>
            <a:off x="457200" y="6553200"/>
            <a:ext cx="7772400" cy="152400"/>
          </a:xfrm>
        </p:spPr>
        <p:txBody>
          <a:bodyPr/>
          <a:lstStyle>
            <a:lvl1pPr>
              <a:defRPr/>
            </a:lvl1pPr>
          </a:lstStyle>
          <a:p>
            <a:endParaRPr lang="en-US" altLang="fi-FI"/>
          </a:p>
        </p:txBody>
      </p:sp>
      <p:sp>
        <p:nvSpPr>
          <p:cNvPr id="5" name="Slide Number Placeholder 4"/>
          <p:cNvSpPr>
            <a:spLocks noGrp="1"/>
          </p:cNvSpPr>
          <p:nvPr>
            <p:ph type="sldNum" sz="quarter" idx="11"/>
          </p:nvPr>
        </p:nvSpPr>
        <p:spPr>
          <a:xfrm>
            <a:off x="8229600" y="6553200"/>
            <a:ext cx="762000" cy="152400"/>
          </a:xfrm>
        </p:spPr>
        <p:txBody>
          <a:bodyPr/>
          <a:lstStyle>
            <a:lvl1pPr>
              <a:defRPr/>
            </a:lvl1pPr>
          </a:lstStyle>
          <a:p>
            <a:fld id="{DA920DC9-24E3-4335-9D3F-81DFA72B1A15}" type="slidenum">
              <a:rPr lang="en-US" altLang="fi-FI"/>
              <a:pPr/>
              <a:t>‹#›</a:t>
            </a:fld>
            <a:endParaRPr lang="en-US" altLang="fi-FI"/>
          </a:p>
        </p:txBody>
      </p:sp>
    </p:spTree>
    <p:extLst>
      <p:ext uri="{BB962C8B-B14F-4D97-AF65-F5344CB8AC3E}">
        <p14:creationId xmlns:p14="http://schemas.microsoft.com/office/powerpoint/2010/main" val="379042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10"/>
          </p:nvPr>
        </p:nvSpPr>
        <p:spPr/>
        <p:txBody>
          <a:bodyPr/>
          <a:lstStyle/>
          <a:p>
            <a:fld id="{A2728DBB-A11B-4409-9435-15923BFB8C3F}" type="datetime1">
              <a:rPr lang="fi-FI" smtClean="0"/>
              <a:t>15.6.2016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4C333933-CEB7-4AD7-9DAB-D30C0498561C}" type="datetime1">
              <a:rPr lang="fi-FI" smtClean="0"/>
              <a:t>15.6.2016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Picture 16" descr="hometalkoot_su+ru.png"/>
          <p:cNvPicPr>
            <a:picLocks noChangeAspect="1"/>
          </p:cNvPicPr>
          <p:nvPr userDrawn="1"/>
        </p:nvPicPr>
        <p:blipFill>
          <a:blip r:embed="rId3" cstate="print"/>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print"/>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46C5B0CE-F050-4485-89A8-608973532019}" type="datetime1">
              <a:rPr lang="fi-FI" smtClean="0"/>
              <a:t>15.6.2016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3"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9"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D80A66D5-4FB8-49CD-96F0-C7410FE88CE5}" type="datetime1">
              <a:rPr lang="fi-FI" smtClean="0"/>
              <a:t>15.6.2016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82C448C1-6D18-4909-AEE0-4738B608413B}" type="datetime1">
              <a:rPr lang="fi-FI" smtClean="0"/>
              <a:t>15.6.2016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BDBFE25B-29A0-4945-BA2D-AF7C96CF4464}" type="datetime1">
              <a:rPr lang="fi-FI" smtClean="0"/>
              <a:t>15.6.2016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fld id="{E34A0A30-1E8B-425F-B15A-1F5D876C4FD8}" type="datetime1">
              <a:rPr lang="fi-FI" smtClean="0"/>
              <a:t>15.6.2016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D3039E45-FCDD-4788-B535-89D6AA04E8F1}" type="datetime1">
              <a:rPr lang="fi-FI" smtClean="0"/>
              <a:t>15.6.2016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fld id="{7B8FF38B-95AC-4D55-9E92-BF5DE4D57C9B}" type="datetime1">
              <a:rPr lang="fi-FI" smtClean="0"/>
              <a:t>15.6.2016</a:t>
            </a:fld>
            <a:endParaRPr lang="fi-FI"/>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pPr/>
              <a:t>‹#›</a:t>
            </a:fld>
            <a:endParaRPr lang="fi-FI" dirty="0"/>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hometalkoot_su2.png"/>
          <p:cNvPicPr>
            <a:picLocks noChangeAspect="1"/>
          </p:cNvPicPr>
          <p:nvPr/>
        </p:nvPicPr>
        <p:blipFill>
          <a:blip r:embed="rId15" cstate="print"/>
          <a:stretch>
            <a:fillRect/>
          </a:stretch>
        </p:blipFill>
        <p:spPr>
          <a:xfrm>
            <a:off x="3859352" y="6172703"/>
            <a:ext cx="1246898" cy="3281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2" r:id="rId5"/>
    <p:sldLayoutId id="2147483658" r:id="rId6"/>
    <p:sldLayoutId id="2147483659" r:id="rId7"/>
    <p:sldLayoutId id="2147483653" r:id="rId8"/>
    <p:sldLayoutId id="2147483654" r:id="rId9"/>
    <p:sldLayoutId id="2147483660" r:id="rId10"/>
    <p:sldLayoutId id="2147483655" r:id="rId11"/>
    <p:sldLayoutId id="2147483657" r:id="rId12"/>
    <p:sldLayoutId id="2147483663" r:id="rId13"/>
  </p:sldLayoutIdLst>
  <p:transition spd="med">
    <p:wipe/>
  </p:transition>
  <p:timing>
    <p:tnLst>
      <p:par>
        <p:cTn id="1" dur="indefinite" restart="never" nodeType="tmRoot"/>
      </p:par>
    </p:tnLst>
  </p:timing>
  <p:hf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anne.hyvarinen@thl.fi" TargetMode="External"/><Relationship Id="rId2" Type="http://schemas.openxmlformats.org/officeDocument/2006/relationships/hyperlink" Target="mailto:marjut.reiman@ttl.fi" TargetMode="External"/><Relationship Id="rId1" Type="http://schemas.openxmlformats.org/officeDocument/2006/relationships/slideLayout" Target="../slideLayouts/slideLayout2.xml"/><Relationship Id="rId4" Type="http://schemas.openxmlformats.org/officeDocument/2006/relationships/hyperlink" Target="mailto:hannu.viitanen@luukku.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dirty="0" smtClean="0"/>
              <a:t>1.10.2 </a:t>
            </a:r>
            <a:r>
              <a:rPr lang="fi-FI" dirty="0" err="1" smtClean="0"/>
              <a:t>MVOCit</a:t>
            </a:r>
            <a:r>
              <a:rPr lang="fi-FI" dirty="0" smtClean="0"/>
              <a:t> eli</a:t>
            </a:r>
            <a:br>
              <a:rPr lang="fi-FI" dirty="0" smtClean="0"/>
            </a:br>
            <a:r>
              <a:rPr lang="fi-FI" dirty="0" smtClean="0"/>
              <a:t>mikrobien tuottamat haihtuvat orgaaniset yhdisteet</a:t>
            </a:r>
            <a:endParaRPr lang="fi-FI" dirty="0"/>
          </a:p>
        </p:txBody>
      </p:sp>
      <p:sp>
        <p:nvSpPr>
          <p:cNvPr id="3" name="Alaotsikko 2"/>
          <p:cNvSpPr>
            <a:spLocks noGrp="1"/>
          </p:cNvSpPr>
          <p:nvPr>
            <p:ph type="subTitle" idx="1"/>
          </p:nvPr>
        </p:nvSpPr>
        <p:spPr/>
        <p:txBody>
          <a:bodyPr>
            <a:normAutofit/>
          </a:bodyPr>
          <a:lstStyle/>
          <a:p>
            <a:r>
              <a:rPr lang="fi-FI" dirty="0"/>
              <a:t>1</a:t>
            </a:r>
            <a:r>
              <a:rPr lang="fi-FI" dirty="0" smtClean="0"/>
              <a:t> H</a:t>
            </a:r>
          </a:p>
          <a:p>
            <a:r>
              <a:rPr lang="fi-FI" smtClean="0"/>
              <a:t>3+12 DIAA</a:t>
            </a:r>
            <a:endParaRPr lang="fi-FI" dirty="0" smtClean="0"/>
          </a:p>
        </p:txBody>
      </p:sp>
    </p:spTree>
    <p:extLst>
      <p:ext uri="{BB962C8B-B14F-4D97-AF65-F5344CB8AC3E}">
        <p14:creationId xmlns:p14="http://schemas.microsoft.com/office/powerpoint/2010/main" val="3945591720"/>
      </p:ext>
    </p:extLst>
  </p:cSld>
  <p:clrMapOvr>
    <a:masterClrMapping/>
  </p:clrMapOvr>
  <p:transition spd="med">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fi-FI" altLang="fi-FI" sz="2800"/>
              <a:t>MVOCit ja mikrobivauriorakennukset</a:t>
            </a:r>
            <a:r>
              <a:rPr lang="fi-FI" altLang="fi-FI"/>
              <a:t> </a:t>
            </a:r>
          </a:p>
        </p:txBody>
      </p:sp>
      <p:sp>
        <p:nvSpPr>
          <p:cNvPr id="112643" name="Rectangle 3"/>
          <p:cNvSpPr>
            <a:spLocks noGrp="1" noChangeArrowheads="1"/>
          </p:cNvSpPr>
          <p:nvPr>
            <p:ph idx="1"/>
          </p:nvPr>
        </p:nvSpPr>
        <p:spPr/>
        <p:txBody>
          <a:bodyPr>
            <a:normAutofit fontScale="70000" lnSpcReduction="20000"/>
          </a:bodyPr>
          <a:lstStyle/>
          <a:p>
            <a:pPr>
              <a:lnSpc>
                <a:spcPts val="2500"/>
              </a:lnSpc>
            </a:pPr>
            <a:r>
              <a:rPr lang="fi-FI" altLang="fi-FI" sz="2600" dirty="0"/>
              <a:t>Tutkimuksissa on havaittu vain </a:t>
            </a:r>
            <a:r>
              <a:rPr lang="fi-FI" altLang="fi-FI" sz="2600" dirty="0" smtClean="0"/>
              <a:t>yksittäistapauksissa </a:t>
            </a:r>
            <a:r>
              <a:rPr lang="fi-FI" altLang="fi-FI" sz="2600" dirty="0"/>
              <a:t>pieniä tasoeroja MVOC-pitoisuuksissa homevaurioisten ja normaalien rakennusten välillä. </a:t>
            </a:r>
          </a:p>
          <a:p>
            <a:pPr>
              <a:lnSpc>
                <a:spcPts val="2500"/>
              </a:lnSpc>
            </a:pPr>
            <a:r>
              <a:rPr lang="fi-FI" altLang="fi-FI" sz="2600" dirty="0"/>
              <a:t>Useimmin kosteusvauriorakennuksista </a:t>
            </a:r>
            <a:r>
              <a:rPr lang="fi-FI" altLang="fi-FI" sz="2600" dirty="0" smtClean="0"/>
              <a:t>löydetyt </a:t>
            </a:r>
            <a:r>
              <a:rPr lang="fi-FI" altLang="fi-FI" sz="2600" dirty="0"/>
              <a:t>yhdisteet (</a:t>
            </a:r>
            <a:r>
              <a:rPr lang="fi-FI" altLang="fi-FI" sz="2600" dirty="0" err="1"/>
              <a:t>Majvik</a:t>
            </a:r>
            <a:r>
              <a:rPr lang="fi-FI" altLang="fi-FI" sz="2600" dirty="0"/>
              <a:t> II):</a:t>
            </a:r>
          </a:p>
          <a:p>
            <a:pPr lvl="1">
              <a:lnSpc>
                <a:spcPts val="2500"/>
              </a:lnSpc>
            </a:pPr>
            <a:r>
              <a:rPr lang="fi-FI" altLang="fi-FI" sz="2300" dirty="0"/>
              <a:t>3-metyylifuraani, 2-metyyli-1-propanoli, 3-metyyli-1-butanoli, 3-metyyli-2-butanoli, </a:t>
            </a:r>
            <a:r>
              <a:rPr lang="fi-FI" altLang="fi-FI" sz="2300" dirty="0" smtClean="0"/>
              <a:t>2-pentanoli,1-okten-3-oli</a:t>
            </a:r>
            <a:r>
              <a:rPr lang="fi-FI" altLang="fi-FI" sz="2300" dirty="0"/>
              <a:t>, 2-okten-1-oli, 3-oktanoli, </a:t>
            </a:r>
            <a:r>
              <a:rPr lang="fi-FI" altLang="fi-FI" sz="2300" dirty="0" smtClean="0"/>
              <a:t>2-heksanoni</a:t>
            </a:r>
            <a:r>
              <a:rPr lang="fi-FI" altLang="fi-FI" sz="2300" dirty="0"/>
              <a:t>, 2-heptanoni, 3-oktanoni, 2-metyyli-isoborneoli, 2-isopropyyli-3-metoksipyratsiini, </a:t>
            </a:r>
            <a:r>
              <a:rPr lang="fi-FI" altLang="fi-FI" sz="2300" dirty="0" err="1"/>
              <a:t>geosmiini</a:t>
            </a:r>
            <a:r>
              <a:rPr lang="fi-FI" altLang="fi-FI" sz="2300" dirty="0"/>
              <a:t>, </a:t>
            </a:r>
            <a:r>
              <a:rPr lang="fi-FI" altLang="fi-FI" sz="2300" dirty="0" err="1"/>
              <a:t>dimetyylidisulfidi</a:t>
            </a:r>
            <a:endParaRPr lang="fi-FI" altLang="fi-FI" sz="2300" dirty="0"/>
          </a:p>
          <a:p>
            <a:pPr>
              <a:lnSpc>
                <a:spcPts val="2500"/>
              </a:lnSpc>
            </a:pPr>
            <a:r>
              <a:rPr lang="fi-FI" altLang="fi-FI" sz="2600" dirty="0"/>
              <a:t>Esimerkkejä poikkeavista pitoisuuksista kosteusvauriorakennuksia (</a:t>
            </a:r>
            <a:r>
              <a:rPr lang="fi-FI" altLang="fi-FI" sz="2600" dirty="0" err="1"/>
              <a:t>Majvik</a:t>
            </a:r>
            <a:r>
              <a:rPr lang="fi-FI" altLang="fi-FI" sz="2600" dirty="0"/>
              <a:t> II): </a:t>
            </a:r>
          </a:p>
          <a:p>
            <a:pPr lvl="1">
              <a:lnSpc>
                <a:spcPts val="2500"/>
              </a:lnSpc>
            </a:pPr>
            <a:r>
              <a:rPr lang="fi-FI" altLang="fi-FI" sz="2300" dirty="0" err="1"/>
              <a:t>geosmiini</a:t>
            </a:r>
            <a:r>
              <a:rPr lang="fi-FI" altLang="fi-FI" sz="2300" dirty="0"/>
              <a:t>, 3-metyylifuraani ja 3-oktanoli </a:t>
            </a:r>
            <a:r>
              <a:rPr lang="fi-FI" altLang="fi-FI" sz="2300" dirty="0" smtClean="0"/>
              <a:t> </a:t>
            </a:r>
            <a:r>
              <a:rPr lang="fi-FI" altLang="fi-FI" sz="2300" u="sng" dirty="0"/>
              <a:t>&gt;</a:t>
            </a:r>
            <a:r>
              <a:rPr lang="fi-FI" altLang="fi-FI" sz="2300" dirty="0"/>
              <a:t> 0,2 µg/m</a:t>
            </a:r>
            <a:r>
              <a:rPr lang="fi-FI" altLang="fi-FI" sz="2300" baseline="30000" dirty="0"/>
              <a:t>3</a:t>
            </a:r>
            <a:endParaRPr lang="fi-FI" altLang="fi-FI" sz="2300" dirty="0"/>
          </a:p>
          <a:p>
            <a:pPr lvl="1">
              <a:lnSpc>
                <a:spcPts val="2500"/>
              </a:lnSpc>
            </a:pPr>
            <a:r>
              <a:rPr lang="fi-FI" altLang="fi-FI" sz="2300" dirty="0" err="1"/>
              <a:t>dimetyylidisulfidi</a:t>
            </a:r>
            <a:r>
              <a:rPr lang="fi-FI" altLang="fi-FI" sz="2300" dirty="0"/>
              <a:t> </a:t>
            </a:r>
            <a:r>
              <a:rPr lang="fi-FI" altLang="fi-FI" sz="2300" u="sng" dirty="0"/>
              <a:t>&gt;</a:t>
            </a:r>
            <a:r>
              <a:rPr lang="fi-FI" altLang="fi-FI" sz="2300" dirty="0"/>
              <a:t> 0,05 µg/m</a:t>
            </a:r>
            <a:r>
              <a:rPr lang="fi-FI" altLang="fi-FI" sz="2300" baseline="30000" dirty="0"/>
              <a:t>3</a:t>
            </a:r>
            <a:endParaRPr lang="fi-FI" altLang="fi-FI" sz="2300" dirty="0"/>
          </a:p>
          <a:p>
            <a:pPr>
              <a:lnSpc>
                <a:spcPct val="80000"/>
              </a:lnSpc>
              <a:buFontTx/>
              <a:buNone/>
            </a:pPr>
            <a:endParaRPr lang="fi-FI" altLang="fi-FI" dirty="0"/>
          </a:p>
          <a:p>
            <a:pPr>
              <a:lnSpc>
                <a:spcPct val="80000"/>
              </a:lnSpc>
              <a:buFontTx/>
              <a:buNone/>
            </a:pPr>
            <a:endParaRPr lang="fi-FI" altLang="fi-FI" sz="1400" dirty="0"/>
          </a:p>
        </p:txBody>
      </p:sp>
      <p:sp>
        <p:nvSpPr>
          <p:cNvPr id="4" name="Slide Number Placeholder 4"/>
          <p:cNvSpPr>
            <a:spLocks noGrp="1"/>
          </p:cNvSpPr>
          <p:nvPr>
            <p:ph type="sldNum" sz="quarter" idx="12"/>
          </p:nvPr>
        </p:nvSpPr>
        <p:spPr/>
        <p:txBody>
          <a:bodyPr/>
          <a:lstStyle/>
          <a:p>
            <a:fld id="{75535D7E-9A16-4AC6-87D2-BD408735F10E}" type="slidenum">
              <a:rPr lang="en-US" altLang="fi-FI"/>
              <a:pPr/>
              <a:t>10</a:t>
            </a:fld>
            <a:endParaRPr lang="en-US" altLang="fi-FI"/>
          </a:p>
        </p:txBody>
      </p:sp>
    </p:spTree>
    <p:extLst>
      <p:ext uri="{BB962C8B-B14F-4D97-AF65-F5344CB8AC3E}">
        <p14:creationId xmlns:p14="http://schemas.microsoft.com/office/powerpoint/2010/main" val="1784751073"/>
      </p:ext>
    </p:extLst>
  </p:cSld>
  <p:clrMapOvr>
    <a:masterClrMapping/>
  </p:clrMapOvr>
  <p:transition spd="med">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fi-FI" altLang="fi-FI" sz="2800"/>
              <a:t>MVOCit ja tulosten tulkinta</a:t>
            </a:r>
          </a:p>
        </p:txBody>
      </p:sp>
      <p:sp>
        <p:nvSpPr>
          <p:cNvPr id="109571" name="Rectangle 3"/>
          <p:cNvSpPr>
            <a:spLocks noGrp="1" noChangeArrowheads="1"/>
          </p:cNvSpPr>
          <p:nvPr>
            <p:ph idx="1"/>
          </p:nvPr>
        </p:nvSpPr>
        <p:spPr/>
        <p:txBody>
          <a:bodyPr/>
          <a:lstStyle/>
          <a:p>
            <a:r>
              <a:rPr lang="fi-FI" altLang="fi-FI" dirty="0" err="1"/>
              <a:t>MVOCeilla</a:t>
            </a:r>
            <a:r>
              <a:rPr lang="fi-FI" altLang="fi-FI" dirty="0"/>
              <a:t> voi olla myös muita lähteitä: esim. kostuneet rakennusmateriaalit (kostunut puu </a:t>
            </a:r>
            <a:r>
              <a:rPr lang="fi-FI" altLang="fi-FI" dirty="0" smtClean="0">
                <a:sym typeface="Wingdings" panose="05000000000000000000" pitchFamily="2" charset="2"/>
              </a:rPr>
              <a:t></a:t>
            </a:r>
            <a:r>
              <a:rPr lang="fi-FI" altLang="fi-FI" dirty="0" smtClean="0"/>
              <a:t> </a:t>
            </a:r>
            <a:r>
              <a:rPr lang="fi-FI" altLang="fi-FI" dirty="0"/>
              <a:t>terpeenit), elintarvikkeet (</a:t>
            </a:r>
            <a:r>
              <a:rPr lang="fi-FI" altLang="fi-FI" dirty="0" err="1"/>
              <a:t>pyratsiinit</a:t>
            </a:r>
            <a:r>
              <a:rPr lang="fi-FI" altLang="fi-FI" dirty="0"/>
              <a:t>, </a:t>
            </a:r>
            <a:r>
              <a:rPr lang="fi-FI" altLang="fi-FI" dirty="0" err="1"/>
              <a:t>pyridiinit</a:t>
            </a:r>
            <a:r>
              <a:rPr lang="fi-FI" altLang="fi-FI" dirty="0"/>
              <a:t>), liikenne (tolueeni, </a:t>
            </a:r>
            <a:r>
              <a:rPr lang="fi-FI" altLang="fi-FI" dirty="0" err="1"/>
              <a:t>ksyleenit</a:t>
            </a:r>
            <a:r>
              <a:rPr lang="fi-FI" altLang="fi-FI" dirty="0"/>
              <a:t>) ja pesuaineet (etikkahappo).</a:t>
            </a:r>
          </a:p>
          <a:p>
            <a:r>
              <a:rPr lang="fi-FI" altLang="fi-FI" dirty="0"/>
              <a:t>Kostuneiden materiaalien ja rakennustuotteiden kemialliset reaktiot voivat myös tuottaa </a:t>
            </a:r>
            <a:r>
              <a:rPr lang="fi-FI" altLang="fi-FI" dirty="0" err="1"/>
              <a:t>MVOCeja</a:t>
            </a:r>
            <a:r>
              <a:rPr lang="fi-FI" altLang="fi-FI" dirty="0"/>
              <a:t> </a:t>
            </a:r>
          </a:p>
          <a:p>
            <a:pPr lvl="1"/>
            <a:r>
              <a:rPr lang="fi-FI" altLang="fi-FI" sz="2000" dirty="0"/>
              <a:t>esim. PVC-matto/liima ja märkä betoni </a:t>
            </a:r>
            <a:r>
              <a:rPr lang="fi-FI" altLang="fi-FI" sz="2000" dirty="0" smtClean="0">
                <a:sym typeface="Wingdings" panose="05000000000000000000" pitchFamily="2" charset="2"/>
              </a:rPr>
              <a:t></a:t>
            </a:r>
            <a:r>
              <a:rPr lang="fi-FI" altLang="fi-FI" sz="2000" dirty="0" smtClean="0"/>
              <a:t> </a:t>
            </a:r>
            <a:r>
              <a:rPr lang="fi-FI" altLang="fi-FI" sz="2000" dirty="0"/>
              <a:t>2-etyyli-1-heksanoli</a:t>
            </a:r>
          </a:p>
          <a:p>
            <a:pPr lvl="1"/>
            <a:endParaRPr lang="fi-FI" altLang="fi-FI" sz="2000" dirty="0"/>
          </a:p>
          <a:p>
            <a:pPr lvl="1">
              <a:buFontTx/>
              <a:buNone/>
            </a:pPr>
            <a:endParaRPr lang="fi-FI" altLang="fi-FI" dirty="0"/>
          </a:p>
          <a:p>
            <a:endParaRPr lang="fi-FI" altLang="fi-FI" dirty="0"/>
          </a:p>
        </p:txBody>
      </p:sp>
      <p:sp>
        <p:nvSpPr>
          <p:cNvPr id="5" name="Slide Number Placeholder 4"/>
          <p:cNvSpPr>
            <a:spLocks noGrp="1"/>
          </p:cNvSpPr>
          <p:nvPr>
            <p:ph type="sldNum" sz="quarter" idx="12"/>
          </p:nvPr>
        </p:nvSpPr>
        <p:spPr/>
        <p:txBody>
          <a:bodyPr/>
          <a:lstStyle/>
          <a:p>
            <a:fld id="{769593AB-589F-4B9B-B3DF-7FF11DAFFE7D}" type="slidenum">
              <a:rPr lang="en-US" altLang="fi-FI"/>
              <a:pPr/>
              <a:t>11</a:t>
            </a:fld>
            <a:endParaRPr lang="en-US" altLang="fi-FI"/>
          </a:p>
        </p:txBody>
      </p:sp>
      <p:sp>
        <p:nvSpPr>
          <p:cNvPr id="109572" name="Text Box 4"/>
          <p:cNvSpPr txBox="1">
            <a:spLocks noChangeArrowheads="1"/>
          </p:cNvSpPr>
          <p:nvPr/>
        </p:nvSpPr>
        <p:spPr bwMode="auto">
          <a:xfrm>
            <a:off x="755650" y="4437063"/>
            <a:ext cx="7272338" cy="1501775"/>
          </a:xfrm>
          <a:prstGeom prst="rect">
            <a:avLst/>
          </a:prstGeom>
          <a:ln>
            <a:headEnd/>
            <a:tailEnd/>
          </a:ln>
          <a:extLst/>
        </p:spPr>
        <p:style>
          <a:lnRef idx="3">
            <a:schemeClr val="lt1"/>
          </a:lnRef>
          <a:fillRef idx="1">
            <a:schemeClr val="accent2"/>
          </a:fillRef>
          <a:effectRef idx="1">
            <a:schemeClr val="accent2"/>
          </a:effectRef>
          <a:fontRef idx="minor">
            <a:schemeClr val="lt1"/>
          </a:fontRef>
        </p:style>
        <p:txBody>
          <a:bodyPr>
            <a:spAutoFit/>
          </a:bodyPr>
          <a:lstStyle/>
          <a:p>
            <a:pPr algn="ctr"/>
            <a:endParaRPr lang="fi-FI" altLang="fi-FI" sz="1000" dirty="0">
              <a:solidFill>
                <a:srgbClr val="A82A96"/>
              </a:solidFill>
            </a:endParaRPr>
          </a:p>
          <a:p>
            <a:pPr algn="ctr"/>
            <a:r>
              <a:rPr lang="fi-FI" altLang="fi-FI" sz="2000" dirty="0">
                <a:solidFill>
                  <a:schemeClr val="bg1"/>
                </a:solidFill>
              </a:rPr>
              <a:t>Ns. MVOC-analytiikkaa voidaan käyttää kostuneitten rakenteiden havaitsemiseen tai poikkeavien hajujen tunnistamiseen, mutta mikrobivaurioiden varmentaminen sen avulla on erittäin vaikeaa.</a:t>
            </a:r>
          </a:p>
        </p:txBody>
      </p:sp>
    </p:spTree>
    <p:extLst>
      <p:ext uri="{BB962C8B-B14F-4D97-AF65-F5344CB8AC3E}">
        <p14:creationId xmlns:p14="http://schemas.microsoft.com/office/powerpoint/2010/main" val="1792730917"/>
      </p:ext>
    </p:extLst>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E9CB6C8-536E-402F-A60E-E97562809DD9}" type="slidenum">
              <a:rPr lang="en-US" altLang="fi-FI"/>
              <a:pPr/>
              <a:t>12</a:t>
            </a:fld>
            <a:endParaRPr lang="en-US" altLang="fi-FI"/>
          </a:p>
        </p:txBody>
      </p:sp>
      <p:sp>
        <p:nvSpPr>
          <p:cNvPr id="89090" name="Rectangle 2"/>
          <p:cNvSpPr>
            <a:spLocks noGrp="1" noChangeArrowheads="1"/>
          </p:cNvSpPr>
          <p:nvPr>
            <p:ph type="title"/>
          </p:nvPr>
        </p:nvSpPr>
        <p:spPr/>
        <p:txBody>
          <a:bodyPr/>
          <a:lstStyle/>
          <a:p>
            <a:r>
              <a:rPr lang="fi-FI" altLang="fi-FI"/>
              <a:t>Näytteenotto</a:t>
            </a:r>
          </a:p>
        </p:txBody>
      </p:sp>
      <p:sp>
        <p:nvSpPr>
          <p:cNvPr id="89091" name="Rectangle 3"/>
          <p:cNvSpPr>
            <a:spLocks noGrp="1" noChangeArrowheads="1"/>
          </p:cNvSpPr>
          <p:nvPr>
            <p:ph type="body" idx="1"/>
          </p:nvPr>
        </p:nvSpPr>
        <p:spPr/>
        <p:txBody>
          <a:bodyPr/>
          <a:lstStyle/>
          <a:p>
            <a:pPr marL="381000" indent="-381000">
              <a:buFontTx/>
              <a:buAutoNum type="arabicPeriod"/>
            </a:pPr>
            <a:r>
              <a:rPr lang="fi-FI" altLang="fi-FI" dirty="0"/>
              <a:t>Ilmasta </a:t>
            </a:r>
            <a:r>
              <a:rPr lang="fi-FI" altLang="fi-FI" sz="1800" dirty="0"/>
              <a:t>(standardi ISO 16000-6:2004)</a:t>
            </a:r>
          </a:p>
          <a:p>
            <a:pPr marL="815975" lvl="1" indent="-342900"/>
            <a:r>
              <a:rPr lang="fi-FI" altLang="fi-FI" dirty="0"/>
              <a:t>Aktiivi- tai passiivikeräys esim. </a:t>
            </a:r>
            <a:r>
              <a:rPr lang="fi-FI" altLang="fi-FI" dirty="0" err="1"/>
              <a:t>Tenax</a:t>
            </a:r>
            <a:r>
              <a:rPr lang="fi-FI" altLang="fi-FI" dirty="0"/>
              <a:t> </a:t>
            </a:r>
            <a:r>
              <a:rPr lang="fi-FI" altLang="fi-FI" dirty="0" err="1"/>
              <a:t>adsorbenttiputkeen</a:t>
            </a:r>
            <a:endParaRPr lang="fi-FI" altLang="fi-FI" dirty="0"/>
          </a:p>
          <a:p>
            <a:pPr marL="815975" lvl="1" indent="-342900">
              <a:buFontTx/>
              <a:buNone/>
            </a:pPr>
            <a:endParaRPr lang="fi-FI" altLang="fi-FI" dirty="0"/>
          </a:p>
          <a:p>
            <a:pPr marL="457200" indent="-457200">
              <a:buFont typeface="+mj-lt"/>
              <a:buAutoNum type="arabicPeriod"/>
            </a:pPr>
            <a:r>
              <a:rPr lang="fi-FI" altLang="fi-FI" dirty="0"/>
              <a:t>Materiaalista</a:t>
            </a:r>
          </a:p>
          <a:p>
            <a:pPr marL="815975" lvl="1" indent="-342900"/>
            <a:r>
              <a:rPr lang="fi-FI" altLang="fi-FI" dirty="0"/>
              <a:t>FLEC (standardi ISO 16000-10:2006, vertailu M1-luokitukseen)</a:t>
            </a:r>
          </a:p>
          <a:p>
            <a:pPr marL="815975" lvl="1" indent="-342900"/>
            <a:r>
              <a:rPr lang="fi-FI" altLang="fi-FI" dirty="0"/>
              <a:t>Kupumenetelmä (ehjä materiaali tai viilto; ei ole olemassa viitearvoja)</a:t>
            </a:r>
          </a:p>
          <a:p>
            <a:pPr marL="815975" lvl="1" indent="-342900"/>
            <a:r>
              <a:rPr lang="fi-FI" altLang="fi-FI" dirty="0"/>
              <a:t>Materiaalipala (10x10 cm, ruokalusikallinen)</a:t>
            </a:r>
          </a:p>
          <a:p>
            <a:pPr marL="381000" indent="-381000">
              <a:buFontTx/>
              <a:buNone/>
            </a:pPr>
            <a:endParaRPr lang="fi-FI" altLang="fi-FI" sz="900" dirty="0"/>
          </a:p>
          <a:p>
            <a:pPr marL="381000" indent="-381000">
              <a:buFontTx/>
              <a:buNone/>
            </a:pPr>
            <a:r>
              <a:rPr lang="fi-FI" altLang="fi-FI" dirty="0"/>
              <a:t>Ilmanäyte ja materiaalinäyte samanaikaisesti!</a:t>
            </a:r>
          </a:p>
          <a:p>
            <a:pPr marL="381000" indent="-381000">
              <a:buFontTx/>
              <a:buNone/>
            </a:pPr>
            <a:endParaRPr lang="fi-FI" altLang="fi-FI" sz="2400" dirty="0"/>
          </a:p>
          <a:p>
            <a:pPr marL="381000" indent="-381000">
              <a:buFontTx/>
              <a:buNone/>
            </a:pPr>
            <a:endParaRPr lang="fi-FI" altLang="fi-FI" sz="1000" dirty="0"/>
          </a:p>
          <a:p>
            <a:pPr marL="381000" indent="-381000">
              <a:buFontTx/>
              <a:buNone/>
            </a:pPr>
            <a:endParaRPr lang="fi-FI" altLang="fi-FI" sz="1000" dirty="0"/>
          </a:p>
          <a:p>
            <a:pPr marL="381000" indent="-381000">
              <a:buFontTx/>
              <a:buNone/>
            </a:pPr>
            <a:endParaRPr lang="fi-FI" altLang="fi-FI" sz="2400" dirty="0"/>
          </a:p>
          <a:p>
            <a:pPr marL="381000" indent="-381000">
              <a:buFontTx/>
              <a:buNone/>
            </a:pPr>
            <a:endParaRPr lang="fi-FI" altLang="fi-FI" sz="1000" dirty="0"/>
          </a:p>
        </p:txBody>
      </p:sp>
    </p:spTree>
    <p:extLst>
      <p:ext uri="{BB962C8B-B14F-4D97-AF65-F5344CB8AC3E}">
        <p14:creationId xmlns:p14="http://schemas.microsoft.com/office/powerpoint/2010/main" val="2232644572"/>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fi-FI" altLang="fi-FI" sz="2800" dirty="0"/>
              <a:t>Millaisia mittauspisteitä </a:t>
            </a:r>
            <a:r>
              <a:rPr lang="fi-FI" altLang="fi-FI" sz="2800" dirty="0" smtClean="0"/>
              <a:t>ja mittausajankohta</a:t>
            </a:r>
            <a:endParaRPr lang="fi-FI" altLang="fi-FI" sz="2800" dirty="0"/>
          </a:p>
        </p:txBody>
      </p:sp>
      <p:sp>
        <p:nvSpPr>
          <p:cNvPr id="114691" name="Rectangle 3"/>
          <p:cNvSpPr>
            <a:spLocks noGrp="1" noChangeArrowheads="1"/>
          </p:cNvSpPr>
          <p:nvPr>
            <p:ph idx="1"/>
          </p:nvPr>
        </p:nvSpPr>
        <p:spPr/>
        <p:txBody>
          <a:bodyPr/>
          <a:lstStyle/>
          <a:p>
            <a:r>
              <a:rPr lang="fi-FI" altLang="fi-FI" dirty="0"/>
              <a:t>Tilan edustavuus</a:t>
            </a:r>
          </a:p>
          <a:p>
            <a:pPr lvl="1"/>
            <a:r>
              <a:rPr lang="fi-FI" altLang="fi-FI" dirty="0"/>
              <a:t>tilan laajuus ja tilojen eroavuus (materiaalit, toiminta)</a:t>
            </a:r>
          </a:p>
          <a:p>
            <a:pPr lvl="1"/>
            <a:r>
              <a:rPr lang="fi-FI" altLang="fi-FI" dirty="0"/>
              <a:t>tarvittaessa vertailunäyte</a:t>
            </a:r>
          </a:p>
          <a:p>
            <a:r>
              <a:rPr lang="fi-FI" altLang="fi-FI" dirty="0"/>
              <a:t>Hetkellinen vai pitkäkestoinen mittaus</a:t>
            </a:r>
          </a:p>
          <a:p>
            <a:pPr lvl="1"/>
            <a:r>
              <a:rPr lang="fi-FI" altLang="fi-FI" dirty="0"/>
              <a:t>suuri-pieni TVOC, mahdolliset </a:t>
            </a:r>
            <a:r>
              <a:rPr lang="fi-FI" altLang="fi-FI" dirty="0" err="1"/>
              <a:t>MVOCit</a:t>
            </a:r>
            <a:endParaRPr lang="fi-FI" altLang="fi-FI" dirty="0"/>
          </a:p>
          <a:p>
            <a:r>
              <a:rPr lang="fi-FI" altLang="fi-FI" dirty="0"/>
              <a:t>Ilmanvaihto</a:t>
            </a:r>
          </a:p>
          <a:p>
            <a:pPr lvl="1"/>
            <a:r>
              <a:rPr lang="fi-FI" altLang="fi-FI" dirty="0"/>
              <a:t>auki/kiinni/puoliteholla (aamulla, päivällä vai yöllä)</a:t>
            </a:r>
          </a:p>
          <a:p>
            <a:r>
              <a:rPr lang="fi-FI" altLang="fi-FI" dirty="0"/>
              <a:t>Asiantuntijan vastuu</a:t>
            </a:r>
          </a:p>
          <a:p>
            <a:pPr lvl="1"/>
            <a:r>
              <a:rPr lang="fi-FI" altLang="fi-FI" dirty="0"/>
              <a:t>riittävästi näytteitä luotettavan tuloksen saamiseksi</a:t>
            </a:r>
          </a:p>
          <a:p>
            <a:pPr lvl="1"/>
            <a:r>
              <a:rPr lang="fi-FI" altLang="fi-FI" dirty="0"/>
              <a:t>kustannustehokkuus</a:t>
            </a:r>
          </a:p>
        </p:txBody>
      </p:sp>
      <p:sp>
        <p:nvSpPr>
          <p:cNvPr id="4" name="Slide Number Placeholder 4"/>
          <p:cNvSpPr>
            <a:spLocks noGrp="1"/>
          </p:cNvSpPr>
          <p:nvPr>
            <p:ph type="sldNum" sz="quarter" idx="12"/>
          </p:nvPr>
        </p:nvSpPr>
        <p:spPr/>
        <p:txBody>
          <a:bodyPr/>
          <a:lstStyle/>
          <a:p>
            <a:fld id="{85AF0ED7-CDA1-4F2A-98AD-A5E3A0AA5D29}" type="slidenum">
              <a:rPr lang="en-US" altLang="fi-FI"/>
              <a:pPr/>
              <a:t>13</a:t>
            </a:fld>
            <a:endParaRPr lang="en-US" altLang="fi-FI"/>
          </a:p>
        </p:txBody>
      </p:sp>
    </p:spTree>
    <p:extLst>
      <p:ext uri="{BB962C8B-B14F-4D97-AF65-F5344CB8AC3E}">
        <p14:creationId xmlns:p14="http://schemas.microsoft.com/office/powerpoint/2010/main" val="1239184906"/>
      </p:ext>
    </p:extLst>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827088" y="557457"/>
            <a:ext cx="7489824" cy="1079500"/>
          </a:xfrm>
        </p:spPr>
        <p:txBody>
          <a:bodyPr/>
          <a:lstStyle/>
          <a:p>
            <a:r>
              <a:rPr lang="fi-FI" altLang="fi-FI" dirty="0"/>
              <a:t>Taustatietolomakkeen käyttö tärkeää tulosten tulkinnan helpottamiseksi!</a:t>
            </a:r>
          </a:p>
        </p:txBody>
      </p:sp>
      <p:sp>
        <p:nvSpPr>
          <p:cNvPr id="113667" name="Rectangle 3"/>
          <p:cNvSpPr>
            <a:spLocks noGrp="1" noChangeArrowheads="1"/>
          </p:cNvSpPr>
          <p:nvPr>
            <p:ph idx="1"/>
          </p:nvPr>
        </p:nvSpPr>
        <p:spPr/>
        <p:txBody>
          <a:bodyPr>
            <a:normAutofit lnSpcReduction="10000"/>
          </a:bodyPr>
          <a:lstStyle/>
          <a:p>
            <a:pPr>
              <a:buFontTx/>
              <a:buNone/>
            </a:pPr>
            <a:endParaRPr lang="fi-FI" altLang="fi-FI" dirty="0"/>
          </a:p>
          <a:p>
            <a:r>
              <a:rPr lang="fi-FI" altLang="fi-FI" dirty="0"/>
              <a:t>M</a:t>
            </a:r>
            <a:r>
              <a:rPr lang="fi-FI" altLang="fi-FI" dirty="0" smtClean="0"/>
              <a:t>ittauksen </a:t>
            </a:r>
            <a:r>
              <a:rPr lang="fi-FI" altLang="fi-FI" dirty="0"/>
              <a:t>syy</a:t>
            </a:r>
          </a:p>
          <a:p>
            <a:r>
              <a:rPr lang="fi-FI" altLang="fi-FI" dirty="0"/>
              <a:t>M</a:t>
            </a:r>
            <a:r>
              <a:rPr lang="fi-FI" altLang="fi-FI" dirty="0" smtClean="0"/>
              <a:t>ittauskohde</a:t>
            </a:r>
            <a:endParaRPr lang="fi-FI" altLang="fi-FI" dirty="0"/>
          </a:p>
          <a:p>
            <a:r>
              <a:rPr lang="fi-FI" altLang="fi-FI" dirty="0"/>
              <a:t>R</a:t>
            </a:r>
            <a:r>
              <a:rPr lang="fi-FI" altLang="fi-FI" dirty="0" smtClean="0"/>
              <a:t>akennuksen </a:t>
            </a:r>
            <a:r>
              <a:rPr lang="fi-FI" altLang="fi-FI" dirty="0"/>
              <a:t>historia</a:t>
            </a:r>
          </a:p>
          <a:p>
            <a:r>
              <a:rPr lang="fi-FI" altLang="fi-FI" dirty="0"/>
              <a:t>R</a:t>
            </a:r>
            <a:r>
              <a:rPr lang="fi-FI" altLang="fi-FI" dirty="0" smtClean="0"/>
              <a:t>emontit </a:t>
            </a:r>
            <a:endParaRPr lang="fi-FI" altLang="fi-FI" dirty="0"/>
          </a:p>
          <a:p>
            <a:r>
              <a:rPr lang="fi-FI" altLang="fi-FI" dirty="0"/>
              <a:t>R</a:t>
            </a:r>
            <a:r>
              <a:rPr lang="fi-FI" altLang="fi-FI" dirty="0" smtClean="0"/>
              <a:t>akennusmateriaalit</a:t>
            </a:r>
            <a:endParaRPr lang="fi-FI" altLang="fi-FI" dirty="0"/>
          </a:p>
          <a:p>
            <a:r>
              <a:rPr lang="fi-FI" altLang="fi-FI" dirty="0"/>
              <a:t>S</a:t>
            </a:r>
            <a:r>
              <a:rPr lang="fi-FI" altLang="fi-FI" dirty="0" smtClean="0"/>
              <a:t>isustus</a:t>
            </a:r>
            <a:endParaRPr lang="fi-FI" altLang="fi-FI" dirty="0"/>
          </a:p>
          <a:p>
            <a:r>
              <a:rPr lang="fi-FI" altLang="fi-FI" dirty="0"/>
              <a:t>E</a:t>
            </a:r>
            <a:r>
              <a:rPr lang="fi-FI" altLang="fi-FI" dirty="0" smtClean="0"/>
              <a:t>lintarvikkeet </a:t>
            </a:r>
            <a:r>
              <a:rPr lang="fi-FI" altLang="fi-FI" dirty="0"/>
              <a:t>ja ruuanvalmistus sekä jätteiden säilytys</a:t>
            </a:r>
          </a:p>
          <a:p>
            <a:r>
              <a:rPr lang="fi-FI" altLang="fi-FI" dirty="0"/>
              <a:t>I</a:t>
            </a:r>
            <a:r>
              <a:rPr lang="fi-FI" altLang="fi-FI" dirty="0" smtClean="0"/>
              <a:t>hmisten </a:t>
            </a:r>
            <a:r>
              <a:rPr lang="fi-FI" altLang="fi-FI" dirty="0"/>
              <a:t>ja eläinten läsnäolo</a:t>
            </a:r>
          </a:p>
          <a:p>
            <a:r>
              <a:rPr lang="fi-FI" altLang="fi-FI" dirty="0"/>
              <a:t>T</a:t>
            </a:r>
            <a:r>
              <a:rPr lang="fi-FI" altLang="fi-FI" dirty="0" smtClean="0"/>
              <a:t>upakointi</a:t>
            </a:r>
            <a:endParaRPr lang="fi-FI" altLang="fi-FI" dirty="0"/>
          </a:p>
          <a:p>
            <a:r>
              <a:rPr lang="fi-FI" altLang="fi-FI" dirty="0"/>
              <a:t>S</a:t>
            </a:r>
            <a:r>
              <a:rPr lang="fi-FI" altLang="fi-FI" dirty="0" smtClean="0"/>
              <a:t>iivoukset </a:t>
            </a:r>
            <a:r>
              <a:rPr lang="fi-FI" altLang="fi-FI" dirty="0"/>
              <a:t>ja vahaukset</a:t>
            </a:r>
          </a:p>
          <a:p>
            <a:r>
              <a:rPr lang="fi-FI" altLang="fi-FI" dirty="0"/>
              <a:t>I</a:t>
            </a:r>
            <a:r>
              <a:rPr lang="fi-FI" altLang="fi-FI" dirty="0" smtClean="0"/>
              <a:t>kkuna/ovituuletukset</a:t>
            </a:r>
            <a:endParaRPr lang="fi-FI" altLang="fi-FI" dirty="0"/>
          </a:p>
          <a:p>
            <a:r>
              <a:rPr lang="fi-FI" altLang="fi-FI" dirty="0"/>
              <a:t>I</a:t>
            </a:r>
            <a:r>
              <a:rPr lang="fi-FI" altLang="fi-FI" dirty="0" smtClean="0"/>
              <a:t>lmanvaihtotapa </a:t>
            </a:r>
            <a:r>
              <a:rPr lang="fi-FI" altLang="fi-FI" dirty="0"/>
              <a:t>ja ilmanvaihtokerroin  </a:t>
            </a:r>
          </a:p>
        </p:txBody>
      </p:sp>
      <p:sp>
        <p:nvSpPr>
          <p:cNvPr id="4" name="Slide Number Placeholder 4"/>
          <p:cNvSpPr>
            <a:spLocks noGrp="1"/>
          </p:cNvSpPr>
          <p:nvPr>
            <p:ph type="sldNum" sz="quarter" idx="12"/>
          </p:nvPr>
        </p:nvSpPr>
        <p:spPr/>
        <p:txBody>
          <a:bodyPr/>
          <a:lstStyle/>
          <a:p>
            <a:fld id="{8BD52CA7-AFAA-46F2-9EB5-D06913C13C41}" type="slidenum">
              <a:rPr lang="en-US" altLang="fi-FI"/>
              <a:pPr/>
              <a:t>14</a:t>
            </a:fld>
            <a:endParaRPr lang="en-US" altLang="fi-FI"/>
          </a:p>
        </p:txBody>
      </p:sp>
    </p:spTree>
    <p:extLst>
      <p:ext uri="{BB962C8B-B14F-4D97-AF65-F5344CB8AC3E}">
        <p14:creationId xmlns:p14="http://schemas.microsoft.com/office/powerpoint/2010/main" val="2826969584"/>
      </p:ext>
    </p:extLst>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9068C2E-7197-4B98-9500-BFB9351878D8}" type="slidenum">
              <a:rPr lang="en-US" altLang="fi-FI"/>
              <a:pPr/>
              <a:t>15</a:t>
            </a:fld>
            <a:endParaRPr lang="en-US" altLang="fi-FI"/>
          </a:p>
        </p:txBody>
      </p:sp>
      <p:sp>
        <p:nvSpPr>
          <p:cNvPr id="115714" name="Rectangle 2"/>
          <p:cNvSpPr>
            <a:spLocks noGrp="1" noChangeArrowheads="1"/>
          </p:cNvSpPr>
          <p:nvPr>
            <p:ph type="title"/>
          </p:nvPr>
        </p:nvSpPr>
        <p:spPr/>
        <p:txBody>
          <a:bodyPr/>
          <a:lstStyle/>
          <a:p>
            <a:r>
              <a:rPr lang="fi-FI" altLang="fi-FI" sz="3200"/>
              <a:t>Mittauspöytäkirjan pito</a:t>
            </a:r>
          </a:p>
        </p:txBody>
      </p:sp>
      <p:sp>
        <p:nvSpPr>
          <p:cNvPr id="115715" name="Rectangle 3"/>
          <p:cNvSpPr>
            <a:spLocks noGrp="1" noChangeArrowheads="1"/>
          </p:cNvSpPr>
          <p:nvPr>
            <p:ph type="body" idx="1"/>
          </p:nvPr>
        </p:nvSpPr>
        <p:spPr/>
        <p:txBody>
          <a:bodyPr>
            <a:normAutofit/>
          </a:bodyPr>
          <a:lstStyle/>
          <a:p>
            <a:r>
              <a:rPr lang="fi-FI" altLang="fi-FI" dirty="0"/>
              <a:t>Analyysilaboratoriolle välttämättömät tiedot:</a:t>
            </a:r>
          </a:p>
          <a:p>
            <a:pPr lvl="1"/>
            <a:r>
              <a:rPr lang="fi-FI" altLang="fi-FI" dirty="0"/>
              <a:t>mittauskohde, päivämäärä</a:t>
            </a:r>
          </a:p>
          <a:p>
            <a:pPr lvl="1"/>
            <a:r>
              <a:rPr lang="fi-FI" altLang="fi-FI" dirty="0"/>
              <a:t>mittaaja</a:t>
            </a:r>
          </a:p>
          <a:p>
            <a:pPr lvl="1"/>
            <a:r>
              <a:rPr lang="fi-FI" altLang="fi-FI" dirty="0"/>
              <a:t>näytteen numero</a:t>
            </a:r>
          </a:p>
          <a:p>
            <a:pPr lvl="1"/>
            <a:r>
              <a:rPr lang="fi-FI" altLang="fi-FI" dirty="0"/>
              <a:t>pumpun tyyppi ja kalibrointitiedot (virtausnopeus)</a:t>
            </a:r>
          </a:p>
          <a:p>
            <a:pPr lvl="1"/>
            <a:r>
              <a:rPr lang="fi-FI" altLang="fi-FI" dirty="0"/>
              <a:t>näytteen keräysaika</a:t>
            </a:r>
          </a:p>
          <a:p>
            <a:pPr lvl="1"/>
            <a:r>
              <a:rPr lang="fi-FI" altLang="fi-FI" dirty="0"/>
              <a:t>kerätty ilmamäärä</a:t>
            </a:r>
          </a:p>
          <a:p>
            <a:pPr lvl="1"/>
            <a:r>
              <a:rPr lang="fi-FI" altLang="fi-FI" dirty="0"/>
              <a:t>haluttu analyysi</a:t>
            </a:r>
          </a:p>
          <a:p>
            <a:pPr lvl="1"/>
            <a:r>
              <a:rPr lang="fi-FI" altLang="fi-FI" dirty="0"/>
              <a:t>vastaus- ja laskutusosoite</a:t>
            </a:r>
          </a:p>
        </p:txBody>
      </p:sp>
    </p:spTree>
    <p:extLst>
      <p:ext uri="{BB962C8B-B14F-4D97-AF65-F5344CB8AC3E}">
        <p14:creationId xmlns:p14="http://schemas.microsoft.com/office/powerpoint/2010/main" val="2371087670"/>
      </p:ext>
    </p:extLst>
  </p:cSld>
  <p:clrMapOvr>
    <a:masterClrMapping/>
  </p:clrMapOvr>
  <p:transition spd="med">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a:solidFill>
                  <a:srgbClr val="44697D"/>
                </a:solidFill>
              </a:rPr>
              <a:t>Saatteeksi opetusmateriaalin käyttöön</a:t>
            </a:r>
            <a:endParaRPr lang="fi-FI" sz="2000" dirty="0"/>
          </a:p>
        </p:txBody>
      </p:sp>
      <p:sp>
        <p:nvSpPr>
          <p:cNvPr id="3" name="Content Placeholder 2"/>
          <p:cNvSpPr>
            <a:spLocks noGrp="1"/>
          </p:cNvSpPr>
          <p:nvPr>
            <p:ph idx="1"/>
          </p:nvPr>
        </p:nvSpPr>
        <p:spPr/>
        <p:txBody>
          <a:bodyPr>
            <a:normAutofit/>
          </a:bodyPr>
          <a:lstStyle/>
          <a:p>
            <a:r>
              <a:rPr lang="fi-FI" sz="1000" dirty="0" smtClean="0"/>
              <a:t>Opetusmateriaalin keskeisessä osassa ovat rakennuksissa esiintyvät biologiset epäpuhtaudet. Yksittäiset luennot käsittelevät mm. mikrobiologian perusasioita, homeita ja lahoja, erilaisten rakennusten tavanomaisia </a:t>
            </a:r>
            <a:r>
              <a:rPr lang="fi-FI" sz="1000" dirty="0" err="1" smtClean="0"/>
              <a:t>mikrobistoja</a:t>
            </a:r>
            <a:r>
              <a:rPr lang="fi-FI" sz="1000" dirty="0" smtClean="0"/>
              <a:t>, mikrobien ja erilaisten mikrobiepäpuhtauksien näytteenotto- ja analysointimenetelmiä sekä tulkintaohjeita. Mikrobit ovat esimerkkinä Sisäympäristön tutkimukset ja raportointi –osuudessa. Opetusmateriaali </a:t>
            </a:r>
            <a:r>
              <a:rPr lang="fi-FI" sz="1000" dirty="0"/>
              <a:t>sisältää </a:t>
            </a:r>
            <a:r>
              <a:rPr lang="fi-FI" sz="1000" dirty="0" smtClean="0"/>
              <a:t>lisäksi yleistä </a:t>
            </a:r>
            <a:r>
              <a:rPr lang="fi-FI" sz="1000" dirty="0"/>
              <a:t>tietoa </a:t>
            </a:r>
            <a:r>
              <a:rPr lang="fi-FI" sz="1000" dirty="0" smtClean="0"/>
              <a:t>sisäympäristöstä, kemiallisista epäpuhtauksista, terveydellisen merkityksen arvioinnista, sisäilman </a:t>
            </a:r>
            <a:r>
              <a:rPr lang="fi-FI" sz="1000" dirty="0"/>
              <a:t>laadun </a:t>
            </a:r>
            <a:r>
              <a:rPr lang="fi-FI" sz="1000" dirty="0" smtClean="0"/>
              <a:t>hallinnasta korjausprosessissa sekä sisäilmasto-ongelmien hallinnasta yhteistyönä. </a:t>
            </a:r>
            <a:endParaRPr lang="fi-FI" sz="1000" dirty="0"/>
          </a:p>
          <a:p>
            <a:endParaRPr lang="fi-FI" sz="1000" dirty="0"/>
          </a:p>
          <a:p>
            <a:r>
              <a:rPr lang="fi-FI" sz="1000" dirty="0" smtClean="0"/>
              <a:t>Materiaali </a:t>
            </a:r>
            <a:r>
              <a:rPr lang="fi-FI" sz="1000" dirty="0"/>
              <a:t>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00" dirty="0"/>
          </a:p>
          <a:p>
            <a:r>
              <a:rPr lang="fi-FI" sz="1000" dirty="0" smtClean="0"/>
              <a:t>Opetusmateriaali </a:t>
            </a:r>
            <a:r>
              <a:rPr lang="fi-FI" sz="1000" dirty="0"/>
              <a:t>on </a:t>
            </a:r>
            <a:r>
              <a:rPr lang="fi-FI" sz="1000" dirty="0" smtClean="0"/>
              <a:t>tehty </a:t>
            </a:r>
            <a:r>
              <a:rPr lang="fi-FI" sz="1000" dirty="0"/>
              <a:t>kosteus- ja hometalkoiden </a:t>
            </a:r>
            <a:r>
              <a:rPr lang="fi-FI" sz="1000" dirty="0" smtClean="0"/>
              <a:t>käyttöön. </a:t>
            </a:r>
            <a:r>
              <a:rPr lang="fi-FI" sz="1000" dirty="0"/>
              <a:t>Opetusmateriaalin </a:t>
            </a:r>
            <a:r>
              <a:rPr lang="fi-FI" sz="1000" dirty="0" smtClean="0"/>
              <a:t>sisältöä ovat koonneet ja muokanneet  ja siitä vastaavat Marjut Reiman Työterveyslaitoksesta, Anne Hyvärinen Terveyden- ja hyvinvoinnin laitokselta sekä Hannu Viitanen.</a:t>
            </a:r>
            <a:endParaRPr lang="fi-FI" sz="1000" dirty="0"/>
          </a:p>
          <a:p>
            <a:endParaRPr lang="fi-FI" sz="1000" dirty="0"/>
          </a:p>
          <a:p>
            <a:r>
              <a:rPr lang="fi-FI" sz="1000" dirty="0"/>
              <a:t>Aineiston sisältöä saa muokata vain </a:t>
            </a:r>
            <a:r>
              <a:rPr lang="fi-FI" sz="1000" dirty="0" smtClean="0"/>
              <a:t>tekijöiden </a:t>
            </a:r>
            <a:r>
              <a:rPr lang="fi-FI" sz="1000" dirty="0"/>
              <a:t>luvalla. Opetusmateriaalissa mahdollisesti olevista virheistä tai puutteista toivotaan palautetta suoraan </a:t>
            </a:r>
            <a:r>
              <a:rPr lang="fi-FI" sz="1000" dirty="0" smtClean="0"/>
              <a:t>tekijöille. </a:t>
            </a:r>
            <a:r>
              <a:rPr lang="fi-FI" sz="1000" dirty="0"/>
              <a:t>Asialliset ja yksilöidyt korjausehdotukset huomioidaan seuraavan päivityksen yhteydessä.</a:t>
            </a:r>
          </a:p>
          <a:p>
            <a:endParaRPr lang="fi-FI" sz="1000" dirty="0"/>
          </a:p>
          <a:p>
            <a:pPr marL="273050" lvl="1" indent="0">
              <a:buNone/>
            </a:pPr>
            <a:r>
              <a:rPr lang="fi-FI" sz="1000" dirty="0"/>
              <a:t>Lisätietoa / palautteet</a:t>
            </a:r>
            <a:r>
              <a:rPr lang="fi-FI" sz="1000" dirty="0" smtClean="0"/>
              <a:t>:</a:t>
            </a:r>
          </a:p>
          <a:p>
            <a:pPr marL="273050" lvl="1" indent="0">
              <a:buNone/>
            </a:pPr>
            <a:endParaRPr lang="fi-FI" sz="1000" dirty="0"/>
          </a:p>
          <a:p>
            <a:pPr marL="273050" lvl="1" indent="0">
              <a:buNone/>
            </a:pPr>
            <a:r>
              <a:rPr lang="fi-FI" sz="1000" dirty="0" smtClean="0"/>
              <a:t>Marjut Reiman	Anne Hyvärinen		Hannu Viitanen</a:t>
            </a:r>
          </a:p>
          <a:p>
            <a:pPr marL="273050" lvl="1" indent="0">
              <a:buNone/>
            </a:pPr>
            <a:r>
              <a:rPr lang="fi-FI" sz="1000" dirty="0" smtClean="0">
                <a:hlinkClick r:id="rId2"/>
              </a:rPr>
              <a:t>marjut.reiman@ttl.fi</a:t>
            </a:r>
            <a:r>
              <a:rPr lang="fi-FI" sz="1000" dirty="0" smtClean="0"/>
              <a:t>	</a:t>
            </a:r>
            <a:r>
              <a:rPr lang="fi-FI" sz="1000" dirty="0" smtClean="0">
                <a:hlinkClick r:id="rId3"/>
              </a:rPr>
              <a:t>anne.hyvarinen@thl.fi</a:t>
            </a:r>
            <a:r>
              <a:rPr lang="fi-FI" sz="1000" dirty="0" smtClean="0"/>
              <a:t>	</a:t>
            </a:r>
            <a:r>
              <a:rPr lang="fi-FI" sz="1000" dirty="0" smtClean="0">
                <a:hlinkClick r:id="rId4"/>
              </a:rPr>
              <a:t>hannu.viitanen@luukku.com</a:t>
            </a:r>
            <a:endParaRPr lang="fi-FI" sz="1000" dirty="0" smtClean="0"/>
          </a:p>
          <a:p>
            <a:pPr marL="273050" lvl="1" indent="0">
              <a:buNone/>
            </a:pPr>
            <a:endParaRPr lang="fi-FI" sz="1000" dirty="0"/>
          </a:p>
          <a:p>
            <a:pPr marL="0" indent="0">
              <a:buNone/>
            </a:pPr>
            <a:endParaRPr lang="fi-FI" sz="1000" dirty="0"/>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a:t>
            </a:fld>
            <a:endParaRPr lang="fi-FI"/>
          </a:p>
        </p:txBody>
      </p:sp>
    </p:spTree>
    <p:extLst>
      <p:ext uri="{BB962C8B-B14F-4D97-AF65-F5344CB8AC3E}">
        <p14:creationId xmlns:p14="http://schemas.microsoft.com/office/powerpoint/2010/main" val="1568148684"/>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smtClean="0"/>
              <a:t>Sisällysluettelo</a:t>
            </a:r>
            <a:endParaRPr lang="fi-FI" sz="2000" dirty="0"/>
          </a:p>
        </p:txBody>
      </p:sp>
      <p:sp>
        <p:nvSpPr>
          <p:cNvPr id="4" name="Content Placeholder 3"/>
          <p:cNvSpPr>
            <a:spLocks noGrp="1"/>
          </p:cNvSpPr>
          <p:nvPr>
            <p:ph sz="half" idx="1"/>
          </p:nvPr>
        </p:nvSpPr>
        <p:spPr/>
        <p:txBody>
          <a:bodyPr>
            <a:normAutofit fontScale="92500" lnSpcReduction="10000"/>
          </a:bodyPr>
          <a:lstStyle/>
          <a:p>
            <a:pPr marL="0" indent="0">
              <a:buNone/>
            </a:pPr>
            <a:r>
              <a:rPr lang="fi-FI" sz="1200" b="1" dirty="0" smtClean="0"/>
              <a:t>1 Biologiset epäpuhtaudet</a:t>
            </a:r>
          </a:p>
          <a:p>
            <a:pPr marL="0" indent="0">
              <a:buNone/>
            </a:pPr>
            <a:r>
              <a:rPr lang="fi-FI" sz="1200" dirty="0"/>
              <a:t>1.1 </a:t>
            </a:r>
            <a:r>
              <a:rPr lang="fi-FI" sz="1200" dirty="0" smtClean="0"/>
              <a:t>Johdanto sisäympäristökokonaisuuteen - opetussisältö</a:t>
            </a:r>
          </a:p>
          <a:p>
            <a:pPr marL="0" indent="0">
              <a:buNone/>
            </a:pPr>
            <a:r>
              <a:rPr lang="fi-FI" sz="1200" dirty="0" smtClean="0"/>
              <a:t>1.2 Mikrobiologian orientaatio</a:t>
            </a:r>
          </a:p>
          <a:p>
            <a:pPr marL="0" indent="0">
              <a:buNone/>
            </a:pPr>
            <a:r>
              <a:rPr lang="fi-FI" sz="1200" dirty="0" smtClean="0"/>
              <a:t>1.3 Mikrobiologian perusteet</a:t>
            </a:r>
          </a:p>
          <a:p>
            <a:pPr marL="0" indent="0">
              <a:buNone/>
            </a:pPr>
            <a:r>
              <a:rPr lang="fi-FI" sz="1200" dirty="0" smtClean="0"/>
              <a:t>1.4 Mikrobien elinkaari homehtuminen </a:t>
            </a:r>
            <a:r>
              <a:rPr lang="fi-FI" sz="1200" dirty="0"/>
              <a:t>ja </a:t>
            </a:r>
            <a:r>
              <a:rPr lang="fi-FI" sz="1200" dirty="0" smtClean="0"/>
              <a:t>lahoaminen</a:t>
            </a:r>
          </a:p>
          <a:p>
            <a:pPr marL="0" indent="0">
              <a:buNone/>
            </a:pPr>
            <a:r>
              <a:rPr lang="fi-FI" sz="1200" dirty="0" smtClean="0"/>
              <a:t>1.5 Materiaalien </a:t>
            </a:r>
            <a:r>
              <a:rPr lang="fi-FI" sz="1200" dirty="0"/>
              <a:t>ja pintojen </a:t>
            </a:r>
            <a:r>
              <a:rPr lang="fi-FI" sz="1200" dirty="0" smtClean="0"/>
              <a:t>mikrobisto</a:t>
            </a:r>
          </a:p>
          <a:p>
            <a:pPr marL="0" indent="0">
              <a:buNone/>
            </a:pPr>
            <a:r>
              <a:rPr lang="fi-FI" sz="1200" dirty="0"/>
              <a:t>1.6  Puun homeet ja </a:t>
            </a:r>
            <a:r>
              <a:rPr lang="fi-FI" sz="1200" dirty="0" smtClean="0"/>
              <a:t>lahot</a:t>
            </a:r>
          </a:p>
          <a:p>
            <a:pPr marL="0" indent="0">
              <a:buNone/>
            </a:pPr>
            <a:r>
              <a:rPr lang="fi-FI" sz="1200" dirty="0"/>
              <a:t>1.7 Rakenteiden vauriot ja </a:t>
            </a:r>
            <a:r>
              <a:rPr lang="fi-FI" sz="1200" dirty="0" smtClean="0"/>
              <a:t>vioittuminen</a:t>
            </a:r>
          </a:p>
          <a:p>
            <a:pPr marL="0" indent="0">
              <a:buNone/>
            </a:pPr>
            <a:r>
              <a:rPr lang="fi-FI" sz="1200" dirty="0" smtClean="0"/>
              <a:t>1.8.1 Ilman </a:t>
            </a:r>
            <a:r>
              <a:rPr lang="fi-FI" sz="1200" dirty="0"/>
              <a:t>mikrobisto asunnoissa, kouluissa ja </a:t>
            </a:r>
            <a:r>
              <a:rPr lang="fi-FI" sz="1200" dirty="0" smtClean="0"/>
              <a:t>päiväkodeissa</a:t>
            </a:r>
          </a:p>
          <a:p>
            <a:pPr marL="0" indent="0">
              <a:buNone/>
            </a:pPr>
            <a:r>
              <a:rPr lang="fi-FI" sz="1200" dirty="0" smtClean="0"/>
              <a:t>1.8.2 Ilman </a:t>
            </a:r>
            <a:r>
              <a:rPr lang="fi-FI" sz="1200" dirty="0"/>
              <a:t>mikrobisto tuotannollisissa ympäristöissä ja </a:t>
            </a:r>
            <a:r>
              <a:rPr lang="fi-FI" sz="1200" dirty="0" smtClean="0"/>
              <a:t>toimistoissa</a:t>
            </a:r>
          </a:p>
          <a:p>
            <a:pPr marL="0" indent="0">
              <a:buNone/>
            </a:pPr>
            <a:r>
              <a:rPr lang="fi-FI" sz="1200" dirty="0" smtClean="0"/>
              <a:t>1.9 Kosteusvauriorakennusten mikrobilajistoa</a:t>
            </a:r>
          </a:p>
          <a:p>
            <a:pPr marL="0" indent="0">
              <a:buNone/>
            </a:pPr>
            <a:r>
              <a:rPr lang="fi-FI" sz="1200" dirty="0"/>
              <a:t>1.10.1 </a:t>
            </a:r>
            <a:r>
              <a:rPr lang="fi-FI" sz="1200" dirty="0" err="1" smtClean="0"/>
              <a:t>Mykotoksiinit</a:t>
            </a:r>
            <a:endParaRPr lang="fi-FI" sz="1200" dirty="0" smtClean="0"/>
          </a:p>
          <a:p>
            <a:pPr marL="0" indent="0">
              <a:buNone/>
            </a:pPr>
            <a:r>
              <a:rPr lang="fi-FI" sz="1200" dirty="0" smtClean="0">
                <a:solidFill>
                  <a:srgbClr val="FF0000"/>
                </a:solidFill>
              </a:rPr>
              <a:t>1.10.2 </a:t>
            </a:r>
            <a:r>
              <a:rPr lang="fi-FI" sz="1200" dirty="0" err="1" smtClean="0">
                <a:solidFill>
                  <a:srgbClr val="FF0000"/>
                </a:solidFill>
              </a:rPr>
              <a:t>MVOCit</a:t>
            </a:r>
            <a:endParaRPr lang="fi-FI" sz="1200" dirty="0" smtClean="0">
              <a:solidFill>
                <a:srgbClr val="FF0000"/>
              </a:solidFill>
            </a:endParaRPr>
          </a:p>
          <a:p>
            <a:pPr marL="0" indent="0">
              <a:buNone/>
            </a:pPr>
            <a:r>
              <a:rPr lang="fi-FI" sz="1200" dirty="0" smtClean="0"/>
              <a:t>1.10.3 </a:t>
            </a:r>
            <a:r>
              <a:rPr lang="fi-FI" sz="1200" dirty="0" err="1" smtClean="0"/>
              <a:t>Endotoksiinit</a:t>
            </a:r>
            <a:endParaRPr lang="fi-FI" sz="1200" dirty="0" smtClean="0"/>
          </a:p>
          <a:p>
            <a:pPr marL="0" indent="0">
              <a:buNone/>
            </a:pPr>
            <a:r>
              <a:rPr lang="fi-FI" sz="1200" dirty="0" smtClean="0"/>
              <a:t>1.10.4 Muut </a:t>
            </a:r>
            <a:r>
              <a:rPr lang="fi-FI" sz="1200" dirty="0"/>
              <a:t>mikrobien </a:t>
            </a:r>
            <a:r>
              <a:rPr lang="fi-FI" sz="1200" dirty="0" smtClean="0"/>
              <a:t>rakennekomponentit</a:t>
            </a:r>
          </a:p>
          <a:p>
            <a:pPr marL="0" indent="0">
              <a:buNone/>
            </a:pPr>
            <a:r>
              <a:rPr lang="fi-FI" sz="1200" dirty="0" smtClean="0"/>
              <a:t>1.11 Muut </a:t>
            </a:r>
            <a:r>
              <a:rPr lang="fi-FI" sz="1200" dirty="0"/>
              <a:t>sisäilman kannalta erityiset </a:t>
            </a:r>
            <a:r>
              <a:rPr lang="fi-FI" sz="1200" dirty="0" smtClean="0"/>
              <a:t>mikrobit</a:t>
            </a:r>
          </a:p>
          <a:p>
            <a:pPr marL="0" indent="0">
              <a:buNone/>
            </a:pPr>
            <a:r>
              <a:rPr lang="fi-FI" sz="1200" dirty="0" smtClean="0"/>
              <a:t>1.12 Punkit </a:t>
            </a:r>
            <a:r>
              <a:rPr lang="fi-FI" sz="1200" dirty="0"/>
              <a:t>ja </a:t>
            </a:r>
            <a:r>
              <a:rPr lang="fi-FI" sz="1200" dirty="0" smtClean="0"/>
              <a:t>allergeenit</a:t>
            </a:r>
          </a:p>
          <a:p>
            <a:pPr marL="0" indent="0">
              <a:buNone/>
            </a:pPr>
            <a:r>
              <a:rPr lang="fi-FI" sz="1200" dirty="0" smtClean="0"/>
              <a:t>1.13 Sisätilojen tuholaiset</a:t>
            </a:r>
          </a:p>
          <a:p>
            <a:pPr marL="0" indent="0">
              <a:buNone/>
            </a:pPr>
            <a:r>
              <a:rPr lang="fi-FI" sz="1200" b="1" dirty="0"/>
              <a:t>2 Kemialliset </a:t>
            </a:r>
            <a:r>
              <a:rPr lang="fi-FI" sz="1200" b="1" dirty="0" smtClean="0"/>
              <a:t>epäpuhtaudet – opetussisältö</a:t>
            </a:r>
          </a:p>
          <a:p>
            <a:pPr marL="0" indent="0">
              <a:buNone/>
            </a:pPr>
            <a:r>
              <a:rPr lang="fi-FI" sz="1200" b="1" dirty="0"/>
              <a:t>3 Terveydellisen merkityksen </a:t>
            </a:r>
            <a:r>
              <a:rPr lang="fi-FI" sz="1200" b="1" dirty="0" smtClean="0"/>
              <a:t>arviointi – opetussisältö</a:t>
            </a:r>
          </a:p>
          <a:p>
            <a:pPr marL="0" indent="0">
              <a:buNone/>
            </a:pPr>
            <a:endParaRPr lang="fi-FI" sz="1000" dirty="0" smtClean="0"/>
          </a:p>
          <a:p>
            <a:pPr marL="0" indent="0">
              <a:buNone/>
            </a:pPr>
            <a:endParaRPr lang="fi-FI" sz="1600" dirty="0"/>
          </a:p>
        </p:txBody>
      </p:sp>
      <p:sp>
        <p:nvSpPr>
          <p:cNvPr id="5" name="Content Placeholder 4"/>
          <p:cNvSpPr>
            <a:spLocks noGrp="1"/>
          </p:cNvSpPr>
          <p:nvPr>
            <p:ph sz="half" idx="2"/>
          </p:nvPr>
        </p:nvSpPr>
        <p:spPr/>
        <p:txBody>
          <a:bodyPr>
            <a:normAutofit fontScale="92500" lnSpcReduction="10000"/>
          </a:bodyPr>
          <a:lstStyle/>
          <a:p>
            <a:pPr marL="0" indent="0">
              <a:buNone/>
            </a:pPr>
            <a:r>
              <a:rPr lang="fi-FI" sz="1200" b="1" dirty="0"/>
              <a:t>4 Sisäympäristön tutkimukset ja raportointi</a:t>
            </a:r>
          </a:p>
          <a:p>
            <a:pPr marL="0" indent="0">
              <a:buNone/>
            </a:pPr>
            <a:r>
              <a:rPr lang="fi-FI" sz="1200" dirty="0"/>
              <a:t>4.1 Tutkimusstrategian laatiminen</a:t>
            </a:r>
          </a:p>
          <a:p>
            <a:pPr marL="0" indent="0">
              <a:buNone/>
            </a:pPr>
            <a:r>
              <a:rPr lang="fi-FI" sz="1200" dirty="0"/>
              <a:t>4.2 Näytteenotto mikrobiologisiin analyyseihin</a:t>
            </a:r>
          </a:p>
          <a:p>
            <a:pPr marL="0" indent="0">
              <a:buNone/>
            </a:pPr>
            <a:r>
              <a:rPr lang="fi-FI" sz="1200" dirty="0"/>
              <a:t>4.3 Mikrobien analysointi</a:t>
            </a:r>
          </a:p>
          <a:p>
            <a:pPr marL="0" indent="0">
              <a:buNone/>
            </a:pPr>
            <a:r>
              <a:rPr lang="fi-FI" sz="1200" dirty="0"/>
              <a:t>4.4 Mikrobien ohjearvot ja tulosten tulkinta</a:t>
            </a:r>
          </a:p>
          <a:p>
            <a:pPr marL="0" indent="0">
              <a:buNone/>
            </a:pPr>
            <a:r>
              <a:rPr lang="fi-FI" sz="1200" dirty="0"/>
              <a:t>4.5 Riskinarviointi</a:t>
            </a:r>
          </a:p>
          <a:p>
            <a:pPr marL="0" indent="0">
              <a:buNone/>
            </a:pPr>
            <a:r>
              <a:rPr lang="fi-FI" sz="1200" dirty="0"/>
              <a:t>4.6 Sisäympäristön tutkimukset ja raportointi</a:t>
            </a:r>
          </a:p>
          <a:p>
            <a:pPr marL="0" indent="0">
              <a:buNone/>
            </a:pPr>
            <a:r>
              <a:rPr lang="fi-FI" sz="1200" b="1" dirty="0" smtClean="0"/>
              <a:t>5 </a:t>
            </a:r>
            <a:r>
              <a:rPr lang="fi-FI" sz="1200" b="1" dirty="0"/>
              <a:t>Sisäilman laadun hallinta </a:t>
            </a:r>
            <a:r>
              <a:rPr lang="fi-FI" sz="1200" b="1" dirty="0" smtClean="0"/>
              <a:t>korjausprosessissa</a:t>
            </a:r>
          </a:p>
          <a:p>
            <a:pPr marL="0" indent="0">
              <a:buNone/>
            </a:pPr>
            <a:r>
              <a:rPr lang="fi-FI" sz="1200" dirty="0"/>
              <a:t>5.1 Homekorjaustyömaan kosteuden ja puhtauden </a:t>
            </a:r>
            <a:r>
              <a:rPr lang="fi-FI" sz="1200" dirty="0" smtClean="0"/>
              <a:t>hallinta – opetussisältö</a:t>
            </a:r>
          </a:p>
          <a:p>
            <a:pPr marL="0" indent="0">
              <a:buNone/>
            </a:pPr>
            <a:r>
              <a:rPr lang="fi-FI" sz="1200" dirty="0" smtClean="0"/>
              <a:t>5.2 Homekorjauksen työsuojelunäkökohdat – opetussisältö</a:t>
            </a:r>
          </a:p>
          <a:p>
            <a:pPr marL="0" indent="0">
              <a:buNone/>
            </a:pPr>
            <a:r>
              <a:rPr lang="fi-FI" sz="1200" dirty="0" smtClean="0"/>
              <a:t>5.3 Siivous- ja homesiivous</a:t>
            </a:r>
          </a:p>
          <a:p>
            <a:pPr marL="0" indent="0">
              <a:buNone/>
            </a:pPr>
            <a:r>
              <a:rPr lang="fi-FI" sz="1200" dirty="0" smtClean="0"/>
              <a:t>5.4 Rakenteiden toimivuus</a:t>
            </a:r>
          </a:p>
          <a:p>
            <a:pPr marL="0" indent="0">
              <a:buNone/>
            </a:pPr>
            <a:r>
              <a:rPr lang="fi-FI" sz="1200" b="1" dirty="0"/>
              <a:t>6. Sisäilmasto-ongelmien hallinta </a:t>
            </a:r>
            <a:r>
              <a:rPr lang="fi-FI" sz="1200" b="1" dirty="0" smtClean="0"/>
              <a:t>yhteistyönä</a:t>
            </a:r>
          </a:p>
          <a:p>
            <a:pPr marL="0" indent="0">
              <a:buNone/>
            </a:pPr>
            <a:r>
              <a:rPr lang="fi-FI" sz="1200" dirty="0" smtClean="0"/>
              <a:t>6.1 Toimintamallit </a:t>
            </a:r>
            <a:r>
              <a:rPr lang="fi-FI" sz="1200" dirty="0"/>
              <a:t>sisäilmasto-ongelmien </a:t>
            </a:r>
            <a:r>
              <a:rPr lang="fi-FI" sz="1200" dirty="0" smtClean="0"/>
              <a:t>ratkaisemisessa – opetussisältö</a:t>
            </a:r>
          </a:p>
          <a:p>
            <a:pPr marL="0" indent="0">
              <a:buNone/>
            </a:pPr>
            <a:r>
              <a:rPr lang="fi-FI" sz="1200" dirty="0" smtClean="0"/>
              <a:t>6.2 Sisäilmaryhmätoiminta – opetussisältö</a:t>
            </a:r>
          </a:p>
          <a:p>
            <a:pPr marL="0" indent="0">
              <a:buNone/>
            </a:pPr>
            <a:r>
              <a:rPr lang="fi-FI" sz="1200" dirty="0" smtClean="0"/>
              <a:t>6.3 Viranomaistoiminta </a:t>
            </a:r>
            <a:r>
              <a:rPr lang="fi-FI" sz="1200" dirty="0"/>
              <a:t>ja </a:t>
            </a:r>
            <a:r>
              <a:rPr lang="fi-FI" sz="1200" dirty="0" smtClean="0"/>
              <a:t>yhteistyö – opetussisältö</a:t>
            </a:r>
          </a:p>
          <a:p>
            <a:pPr marL="0" indent="0">
              <a:buNone/>
            </a:pPr>
            <a:r>
              <a:rPr lang="fi-FI" sz="1200" dirty="0" smtClean="0"/>
              <a:t>6.4 Viestintä</a:t>
            </a:r>
            <a:r>
              <a:rPr lang="fi-FI" sz="1200" dirty="0"/>
              <a:t>, ml. </a:t>
            </a:r>
            <a:r>
              <a:rPr lang="fi-FI" sz="1200" dirty="0" smtClean="0"/>
              <a:t>Riskiviestintä - opetussisältö</a:t>
            </a:r>
            <a:endParaRPr lang="fi-FI" sz="1200" dirty="0"/>
          </a:p>
        </p:txBody>
      </p:sp>
      <p:sp>
        <p:nvSpPr>
          <p:cNvPr id="3" name="Dian numeron paikkamerkki 2"/>
          <p:cNvSpPr>
            <a:spLocks noGrp="1"/>
          </p:cNvSpPr>
          <p:nvPr>
            <p:ph type="sldNum" sz="quarter" idx="12"/>
          </p:nvPr>
        </p:nvSpPr>
        <p:spPr/>
        <p:txBody>
          <a:bodyPr/>
          <a:lstStyle/>
          <a:p>
            <a:fld id="{49246692-9764-4796-AF2E-897E79EBAFA7}" type="slidenum">
              <a:rPr lang="fi-FI" smtClean="0"/>
              <a:pPr/>
              <a:t>3</a:t>
            </a:fld>
            <a:endParaRPr lang="fi-FI"/>
          </a:p>
        </p:txBody>
      </p:sp>
    </p:spTree>
    <p:extLst>
      <p:ext uri="{BB962C8B-B14F-4D97-AF65-F5344CB8AC3E}">
        <p14:creationId xmlns:p14="http://schemas.microsoft.com/office/powerpoint/2010/main" val="1042478557"/>
      </p:ext>
    </p:extLst>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fi-FI" altLang="fi-FI"/>
              <a:t>Sisäilman epäpuhtaudet ja terveyshaitat</a:t>
            </a:r>
          </a:p>
        </p:txBody>
      </p:sp>
      <p:sp>
        <p:nvSpPr>
          <p:cNvPr id="108547" name="Rectangle 3"/>
          <p:cNvSpPr>
            <a:spLocks noGrp="1" noChangeArrowheads="1"/>
          </p:cNvSpPr>
          <p:nvPr>
            <p:ph idx="1"/>
          </p:nvPr>
        </p:nvSpPr>
        <p:spPr/>
        <p:txBody>
          <a:bodyPr/>
          <a:lstStyle/>
          <a:p>
            <a:r>
              <a:rPr lang="fi-FI" altLang="fi-FI" dirty="0"/>
              <a:t>Altistumisreitti yleensä hengitystiet</a:t>
            </a:r>
          </a:p>
          <a:p>
            <a:r>
              <a:rPr lang="fi-FI" altLang="fi-FI" dirty="0"/>
              <a:t>Hajuvalitukset </a:t>
            </a:r>
            <a:r>
              <a:rPr lang="fi-FI" altLang="fi-FI" dirty="0" smtClean="0">
                <a:sym typeface="Wingdings" panose="05000000000000000000" pitchFamily="2" charset="2"/>
              </a:rPr>
              <a:t></a:t>
            </a:r>
            <a:r>
              <a:rPr lang="fi-FI" altLang="fi-FI" dirty="0" smtClean="0"/>
              <a:t> </a:t>
            </a:r>
            <a:r>
              <a:rPr lang="fi-FI" altLang="fi-FI" dirty="0"/>
              <a:t>viihtyvyyshaitta </a:t>
            </a:r>
            <a:r>
              <a:rPr lang="fi-FI" altLang="fi-FI" dirty="0" smtClean="0">
                <a:sym typeface="Wingdings" panose="05000000000000000000" pitchFamily="2" charset="2"/>
              </a:rPr>
              <a:t></a:t>
            </a:r>
            <a:r>
              <a:rPr lang="fi-FI" altLang="fi-FI" dirty="0" smtClean="0"/>
              <a:t> </a:t>
            </a:r>
            <a:r>
              <a:rPr lang="fi-FI" altLang="fi-FI" dirty="0"/>
              <a:t>sensorinen ärsytys, jonka seurauksena yleisoireita päänsärkyä, väsymystä, pahoinvointia jne.</a:t>
            </a:r>
          </a:p>
          <a:p>
            <a:pPr lvl="1"/>
            <a:r>
              <a:rPr lang="fi-FI" altLang="fi-FI" dirty="0"/>
              <a:t>joillakin yhdisteillä on matala hajukynnys, johon vaikuttaa myös yksilön herkkyys</a:t>
            </a:r>
          </a:p>
          <a:p>
            <a:r>
              <a:rPr lang="fi-FI" altLang="fi-FI" dirty="0"/>
              <a:t>Silmien ja ylähengitysteiden ärsytysoireet (silmien vuotaminen, äänen käheytyminen, yskä jne.)</a:t>
            </a:r>
          </a:p>
          <a:p>
            <a:r>
              <a:rPr lang="fi-FI" altLang="fi-FI" dirty="0"/>
              <a:t>Astman oireilu/paheneminen</a:t>
            </a:r>
          </a:p>
          <a:p>
            <a:r>
              <a:rPr lang="fi-FI" altLang="fi-FI" dirty="0"/>
              <a:t>Erilaisten yhdisteiden seos saa aikaiseksi voimakkaamman ärsytysvaikutuksen kuin yksittäinen yhdiste</a:t>
            </a:r>
          </a:p>
        </p:txBody>
      </p:sp>
      <p:sp>
        <p:nvSpPr>
          <p:cNvPr id="4" name="Slide Number Placeholder 4"/>
          <p:cNvSpPr>
            <a:spLocks noGrp="1"/>
          </p:cNvSpPr>
          <p:nvPr>
            <p:ph type="sldNum" sz="quarter" idx="12"/>
          </p:nvPr>
        </p:nvSpPr>
        <p:spPr/>
        <p:txBody>
          <a:bodyPr/>
          <a:lstStyle/>
          <a:p>
            <a:fld id="{AB3F8201-14A2-4193-B5E4-30C25E0E9749}" type="slidenum">
              <a:rPr lang="en-US" altLang="fi-FI"/>
              <a:pPr/>
              <a:t>4</a:t>
            </a:fld>
            <a:endParaRPr lang="en-US" altLang="fi-FI"/>
          </a:p>
        </p:txBody>
      </p:sp>
    </p:spTree>
    <p:extLst>
      <p:ext uri="{BB962C8B-B14F-4D97-AF65-F5344CB8AC3E}">
        <p14:creationId xmlns:p14="http://schemas.microsoft.com/office/powerpoint/2010/main" val="2970092905"/>
      </p:ext>
    </p:extLst>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fi-FI" altLang="fi-FI"/>
              <a:t>Sisäilman epäpuhtauksien määrittäminen</a:t>
            </a:r>
          </a:p>
        </p:txBody>
      </p:sp>
      <p:sp>
        <p:nvSpPr>
          <p:cNvPr id="104451" name="Rectangle 3"/>
          <p:cNvSpPr>
            <a:spLocks noGrp="1" noChangeArrowheads="1"/>
          </p:cNvSpPr>
          <p:nvPr>
            <p:ph idx="1"/>
          </p:nvPr>
        </p:nvSpPr>
        <p:spPr/>
        <p:txBody>
          <a:bodyPr/>
          <a:lstStyle/>
          <a:p>
            <a:r>
              <a:rPr lang="fi-FI" altLang="fi-FI"/>
              <a:t>Poikkeava haju</a:t>
            </a:r>
          </a:p>
          <a:p>
            <a:r>
              <a:rPr lang="fi-FI" altLang="fi-FI"/>
              <a:t>Todennäköinen runsaspäästöinen lähde (esim. rakennusmateriaali, kalusteet)</a:t>
            </a:r>
          </a:p>
          <a:p>
            <a:r>
              <a:rPr lang="fi-FI" altLang="fi-FI"/>
              <a:t>Öljy-, polttoaine- tai kemikaalisäiliöitä pidetty rakennuksen sisätiloissa tai ulkopuolella rakennuksen välittömässä läheisyydessä (valumat maaperään)</a:t>
            </a:r>
          </a:p>
          <a:p>
            <a:r>
              <a:rPr lang="fi-FI" altLang="fi-FI"/>
              <a:t>Etsitään indikaattoriyhdisteitä haju- ja kosteusongelmien selvittämiseksi (esim. nikotiini tupakansavusta, MVOCit kosteus- ja mikrobivaurioista sekä viemärikaasuista)</a:t>
            </a:r>
          </a:p>
          <a:p>
            <a:r>
              <a:rPr lang="fi-FI" altLang="fi-FI"/>
              <a:t>Arvioidaan sisäilman laatua esim. korjaustöiden tai tulipalon jälkeen</a:t>
            </a:r>
          </a:p>
          <a:p>
            <a:r>
              <a:rPr lang="fi-FI" altLang="fi-FI"/>
              <a:t>Selvitetään liikenteen, energiantuotannon ja teollisuuden päästöjen kulkeutumista sisätiloihin.</a:t>
            </a:r>
          </a:p>
        </p:txBody>
      </p:sp>
      <p:sp>
        <p:nvSpPr>
          <p:cNvPr id="4" name="Slide Number Placeholder 4"/>
          <p:cNvSpPr>
            <a:spLocks noGrp="1"/>
          </p:cNvSpPr>
          <p:nvPr>
            <p:ph type="sldNum" sz="quarter" idx="12"/>
          </p:nvPr>
        </p:nvSpPr>
        <p:spPr/>
        <p:txBody>
          <a:bodyPr/>
          <a:lstStyle/>
          <a:p>
            <a:fld id="{5D4299AF-FA6D-4016-9EA1-4EABD68FE99F}" type="slidenum">
              <a:rPr lang="en-US" altLang="fi-FI"/>
              <a:pPr/>
              <a:t>5</a:t>
            </a:fld>
            <a:endParaRPr lang="en-US" altLang="fi-FI"/>
          </a:p>
        </p:txBody>
      </p:sp>
    </p:spTree>
    <p:extLst>
      <p:ext uri="{BB962C8B-B14F-4D97-AF65-F5344CB8AC3E}">
        <p14:creationId xmlns:p14="http://schemas.microsoft.com/office/powerpoint/2010/main" val="3613389027"/>
      </p:ext>
    </p:extLst>
  </p:cSld>
  <p:clrMapOvr>
    <a:masterClrMapping/>
  </p:clrMapOvr>
  <p:transition spd="med">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4"/>
          <p:cNvSpPr>
            <a:spLocks noChangeArrowheads="1"/>
          </p:cNvSpPr>
          <p:nvPr/>
        </p:nvSpPr>
        <p:spPr bwMode="auto">
          <a:xfrm>
            <a:off x="371360" y="1340644"/>
            <a:ext cx="8229600" cy="453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57188" indent="-357188" eaLnBrk="0" hangingPunct="0">
              <a:lnSpc>
                <a:spcPct val="85000"/>
              </a:lnSpc>
              <a:spcBef>
                <a:spcPct val="35000"/>
              </a:spcBef>
              <a:buClr>
                <a:schemeClr val="accent1"/>
              </a:buClr>
              <a:buChar char="•"/>
              <a:defRPr sz="2600">
                <a:solidFill>
                  <a:schemeClr val="tx1"/>
                </a:solidFill>
                <a:latin typeface="Arial" panose="020B0604020202020204" pitchFamily="34" charset="0"/>
              </a:defRPr>
            </a:lvl1pPr>
            <a:lvl2pPr marL="742950" indent="-285750" eaLnBrk="0" hangingPunct="0">
              <a:lnSpc>
                <a:spcPct val="85000"/>
              </a:lnSpc>
              <a:spcBef>
                <a:spcPct val="25000"/>
              </a:spcBef>
              <a:buChar char="–"/>
              <a:defRPr sz="2400">
                <a:solidFill>
                  <a:schemeClr val="tx1"/>
                </a:solidFill>
                <a:latin typeface="Arial" panose="020B0604020202020204" pitchFamily="34" charset="0"/>
              </a:defRPr>
            </a:lvl2pPr>
            <a:lvl3pPr marL="1254125" indent="-265113" eaLnBrk="0" hangingPunct="0">
              <a:lnSpc>
                <a:spcPct val="85000"/>
              </a:lnSpc>
              <a:spcBef>
                <a:spcPct val="25000"/>
              </a:spcBef>
              <a:buClr>
                <a:schemeClr val="accent1"/>
              </a:buClr>
              <a:buChar char="•"/>
              <a:defRPr sz="2200">
                <a:solidFill>
                  <a:schemeClr val="tx1"/>
                </a:solidFill>
                <a:latin typeface="Arial" panose="020B0604020202020204" pitchFamily="34" charset="0"/>
              </a:defRPr>
            </a:lvl3pPr>
            <a:lvl4pPr marL="1600200" indent="-228600" eaLnBrk="0" hangingPunct="0">
              <a:lnSpc>
                <a:spcPct val="85000"/>
              </a:lnSpc>
              <a:spcBef>
                <a:spcPct val="25000"/>
              </a:spcBef>
              <a:buChar char="–"/>
              <a:defRPr sz="2200">
                <a:solidFill>
                  <a:schemeClr val="tx1"/>
                </a:solidFill>
                <a:latin typeface="Arial" panose="020B0604020202020204" pitchFamily="34" charset="0"/>
              </a:defRPr>
            </a:lvl4pPr>
            <a:lvl5pPr marL="2057400" indent="-228600" eaLnBrk="0" hangingPunct="0">
              <a:lnSpc>
                <a:spcPct val="85000"/>
              </a:lnSpc>
              <a:spcBef>
                <a:spcPct val="25000"/>
              </a:spcBef>
              <a:buChar char="»"/>
              <a:defRPr sz="2200">
                <a:solidFill>
                  <a:schemeClr val="tx1"/>
                </a:solidFill>
                <a:latin typeface="Arial" panose="020B0604020202020204"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9pPr>
          </a:lstStyle>
          <a:p>
            <a:pPr lvl="2">
              <a:buClr>
                <a:srgbClr val="000000"/>
              </a:buClr>
              <a:buFont typeface="Wingdings" panose="05000000000000000000" pitchFamily="2" charset="2"/>
              <a:buChar char="§"/>
            </a:pPr>
            <a:endParaRPr lang="fi-FI" altLang="fi-FI" dirty="0">
              <a:solidFill>
                <a:srgbClr val="000000"/>
              </a:solidFill>
              <a:ea typeface="ＭＳ Ｐゴシック" panose="020B0600070205080204" pitchFamily="34" charset="-128"/>
            </a:endParaRPr>
          </a:p>
          <a:p>
            <a:pPr lvl="2">
              <a:buClr>
                <a:srgbClr val="000000"/>
              </a:buClr>
              <a:buFont typeface="Wingdings" panose="05000000000000000000" pitchFamily="2" charset="2"/>
              <a:buNone/>
            </a:pPr>
            <a:endParaRPr lang="fi-FI" altLang="fi-FI" dirty="0">
              <a:solidFill>
                <a:srgbClr val="000000"/>
              </a:solidFill>
              <a:ea typeface="ＭＳ Ｐゴシック" panose="020B0600070205080204" pitchFamily="34" charset="-128"/>
            </a:endParaRPr>
          </a:p>
          <a:p>
            <a:pPr>
              <a:buClr>
                <a:srgbClr val="7BC143"/>
              </a:buClr>
            </a:pPr>
            <a:endParaRPr lang="fi-FI" altLang="fi-FI" sz="2200" dirty="0">
              <a:solidFill>
                <a:srgbClr val="000000"/>
              </a:solidFill>
              <a:ea typeface="ＭＳ Ｐゴシック" panose="020B0600070205080204" pitchFamily="34" charset="-128"/>
            </a:endParaRPr>
          </a:p>
          <a:p>
            <a:pPr>
              <a:buClr>
                <a:srgbClr val="7BC143"/>
              </a:buClr>
            </a:pPr>
            <a:endParaRPr lang="fi-FI" altLang="fi-FI" sz="2200" dirty="0">
              <a:solidFill>
                <a:srgbClr val="000000"/>
              </a:solidFill>
              <a:ea typeface="ＭＳ Ｐゴシック" panose="020B0600070205080204" pitchFamily="34" charset="-128"/>
            </a:endParaRPr>
          </a:p>
        </p:txBody>
      </p:sp>
      <p:pic>
        <p:nvPicPr>
          <p:cNvPr id="50180" name="Picture 5" descr="bacteriac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1097" y="3431778"/>
            <a:ext cx="2047875"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Rectangle 6"/>
          <p:cNvSpPr>
            <a:spLocks noChangeArrowheads="1"/>
          </p:cNvSpPr>
          <p:nvPr/>
        </p:nvSpPr>
        <p:spPr bwMode="auto">
          <a:xfrm>
            <a:off x="395288" y="3500438"/>
            <a:ext cx="6840537"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57188" indent="-357188" eaLnBrk="0" hangingPunct="0">
              <a:lnSpc>
                <a:spcPct val="85000"/>
              </a:lnSpc>
              <a:spcBef>
                <a:spcPct val="35000"/>
              </a:spcBef>
              <a:buClr>
                <a:schemeClr val="accent1"/>
              </a:buClr>
              <a:buChar char="•"/>
              <a:defRPr sz="2600">
                <a:solidFill>
                  <a:schemeClr val="tx1"/>
                </a:solidFill>
                <a:latin typeface="Arial" charset="0"/>
              </a:defRPr>
            </a:lvl1pPr>
            <a:lvl2pPr marL="742950" indent="-285750" eaLnBrk="0" hangingPunct="0">
              <a:lnSpc>
                <a:spcPct val="85000"/>
              </a:lnSpc>
              <a:spcBef>
                <a:spcPct val="25000"/>
              </a:spcBef>
              <a:buChar char="–"/>
              <a:defRPr sz="2400">
                <a:solidFill>
                  <a:schemeClr val="tx1"/>
                </a:solidFill>
                <a:latin typeface="Arial" charset="0"/>
              </a:defRPr>
            </a:lvl2pPr>
            <a:lvl3pPr marL="1254125" indent="-265113" eaLnBrk="0" hangingPunct="0">
              <a:lnSpc>
                <a:spcPct val="85000"/>
              </a:lnSpc>
              <a:spcBef>
                <a:spcPct val="25000"/>
              </a:spcBef>
              <a:buClr>
                <a:schemeClr val="accent1"/>
              </a:buClr>
              <a:buChar char="•"/>
              <a:defRPr sz="2200">
                <a:solidFill>
                  <a:schemeClr val="tx1"/>
                </a:solidFill>
                <a:latin typeface="Arial" charset="0"/>
              </a:defRPr>
            </a:lvl3pPr>
            <a:lvl4pPr marL="1600200" indent="-228600" eaLnBrk="0" hangingPunct="0">
              <a:lnSpc>
                <a:spcPct val="85000"/>
              </a:lnSpc>
              <a:spcBef>
                <a:spcPct val="25000"/>
              </a:spcBef>
              <a:buChar char="–"/>
              <a:defRPr sz="2200">
                <a:solidFill>
                  <a:schemeClr val="tx1"/>
                </a:solidFill>
                <a:latin typeface="Arial" charset="0"/>
              </a:defRPr>
            </a:lvl4pPr>
            <a:lvl5pPr marL="2057400" indent="-228600" eaLnBrk="0" hangingPunct="0">
              <a:lnSpc>
                <a:spcPct val="85000"/>
              </a:lnSpc>
              <a:spcBef>
                <a:spcPct val="25000"/>
              </a:spcBef>
              <a:buChar char="»"/>
              <a:defRPr sz="2200">
                <a:solidFill>
                  <a:schemeClr val="tx1"/>
                </a:solidFill>
                <a:latin typeface="Arial" charset="0"/>
              </a:defRPr>
            </a:lvl5pPr>
            <a:lvl6pPr marL="2514600" indent="-228600" eaLnBrk="0" fontAlgn="base" hangingPunct="0">
              <a:lnSpc>
                <a:spcPct val="85000"/>
              </a:lnSpc>
              <a:spcBef>
                <a:spcPct val="25000"/>
              </a:spcBef>
              <a:spcAft>
                <a:spcPct val="0"/>
              </a:spcAft>
              <a:buChar char="»"/>
              <a:defRPr sz="2200">
                <a:solidFill>
                  <a:schemeClr val="tx1"/>
                </a:solidFill>
                <a:latin typeface="Arial" charset="0"/>
              </a:defRPr>
            </a:lvl6pPr>
            <a:lvl7pPr marL="2971800" indent="-228600" eaLnBrk="0" fontAlgn="base" hangingPunct="0">
              <a:lnSpc>
                <a:spcPct val="85000"/>
              </a:lnSpc>
              <a:spcBef>
                <a:spcPct val="25000"/>
              </a:spcBef>
              <a:spcAft>
                <a:spcPct val="0"/>
              </a:spcAft>
              <a:buChar char="»"/>
              <a:defRPr sz="2200">
                <a:solidFill>
                  <a:schemeClr val="tx1"/>
                </a:solidFill>
                <a:latin typeface="Arial" charset="0"/>
              </a:defRPr>
            </a:lvl7pPr>
            <a:lvl8pPr marL="3429000" indent="-228600" eaLnBrk="0" fontAlgn="base" hangingPunct="0">
              <a:lnSpc>
                <a:spcPct val="85000"/>
              </a:lnSpc>
              <a:spcBef>
                <a:spcPct val="25000"/>
              </a:spcBef>
              <a:spcAft>
                <a:spcPct val="0"/>
              </a:spcAft>
              <a:buChar char="»"/>
              <a:defRPr sz="2200">
                <a:solidFill>
                  <a:schemeClr val="tx1"/>
                </a:solidFill>
                <a:latin typeface="Arial" charset="0"/>
              </a:defRPr>
            </a:lvl8pPr>
            <a:lvl9pPr marL="3886200" indent="-228600" eaLnBrk="0" fontAlgn="base" hangingPunct="0">
              <a:lnSpc>
                <a:spcPct val="85000"/>
              </a:lnSpc>
              <a:spcBef>
                <a:spcPct val="25000"/>
              </a:spcBef>
              <a:spcAft>
                <a:spcPct val="0"/>
              </a:spcAft>
              <a:buChar char="»"/>
              <a:defRPr sz="2200">
                <a:solidFill>
                  <a:schemeClr val="tx1"/>
                </a:solidFill>
                <a:latin typeface="Arial" charset="0"/>
              </a:defRPr>
            </a:lvl9pPr>
          </a:lstStyle>
          <a:p>
            <a:pPr>
              <a:buClr>
                <a:srgbClr val="7BC143"/>
              </a:buClr>
              <a:defRPr/>
            </a:pPr>
            <a:endParaRPr lang="fi-FI" altLang="fi-FI" sz="2200" dirty="0" smtClean="0">
              <a:solidFill>
                <a:srgbClr val="000000"/>
              </a:solidFill>
              <a:latin typeface="+mn-lt"/>
              <a:ea typeface="ＭＳ Ｐゴシック" pitchFamily="34" charset="-128"/>
              <a:cs typeface="Calibri" pitchFamily="34" charset="0"/>
            </a:endParaRPr>
          </a:p>
        </p:txBody>
      </p:sp>
      <p:sp>
        <p:nvSpPr>
          <p:cNvPr id="2" name="Rectangle 1"/>
          <p:cNvSpPr/>
          <p:nvPr/>
        </p:nvSpPr>
        <p:spPr>
          <a:xfrm>
            <a:off x="641350" y="5256213"/>
            <a:ext cx="6624638" cy="8366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ltLang="fi-FI" sz="2000" b="1" dirty="0">
                <a:solidFill>
                  <a:srgbClr val="FFFFFF"/>
                </a:solidFill>
                <a:sym typeface="Wingdings" panose="05000000000000000000" pitchFamily="2" charset="2"/>
              </a:rPr>
              <a:t> </a:t>
            </a:r>
            <a:r>
              <a:rPr lang="en-GB" altLang="fi-FI" sz="2000" b="1" dirty="0" err="1">
                <a:solidFill>
                  <a:srgbClr val="FFFFFF"/>
                </a:solidFill>
              </a:rPr>
              <a:t>sekundaarimetaboliitit</a:t>
            </a:r>
            <a:r>
              <a:rPr lang="en-GB" altLang="fi-FI" sz="2000" b="1" dirty="0">
                <a:solidFill>
                  <a:srgbClr val="FFFFFF"/>
                </a:solidFill>
              </a:rPr>
              <a:t> ovat </a:t>
            </a:r>
            <a:r>
              <a:rPr lang="en-GB" altLang="fi-FI" sz="2000" b="1" dirty="0" err="1">
                <a:solidFill>
                  <a:srgbClr val="FFFFFF"/>
                </a:solidFill>
              </a:rPr>
              <a:t>mikrobien</a:t>
            </a:r>
            <a:r>
              <a:rPr lang="en-GB" altLang="fi-FI" sz="2000" b="1" dirty="0">
                <a:solidFill>
                  <a:srgbClr val="FFFFFF"/>
                </a:solidFill>
              </a:rPr>
              <a:t>                                  </a:t>
            </a:r>
            <a:r>
              <a:rPr lang="en-GB" altLang="fi-FI" sz="2000" b="1" dirty="0" err="1">
                <a:solidFill>
                  <a:srgbClr val="FFFFFF"/>
                </a:solidFill>
              </a:rPr>
              <a:t>elintilakilpailun</a:t>
            </a:r>
            <a:r>
              <a:rPr lang="en-GB" altLang="fi-FI" sz="2000" b="1" dirty="0">
                <a:solidFill>
                  <a:srgbClr val="FFFFFF"/>
                </a:solidFill>
              </a:rPr>
              <a:t> ja </a:t>
            </a:r>
            <a:r>
              <a:rPr lang="en-GB" altLang="fi-FI" sz="2000" b="1" dirty="0" err="1">
                <a:solidFill>
                  <a:srgbClr val="FFFFFF"/>
                </a:solidFill>
              </a:rPr>
              <a:t>puolustautumisen</a:t>
            </a:r>
            <a:r>
              <a:rPr lang="en-GB" altLang="fi-FI" sz="2000" b="1" dirty="0">
                <a:solidFill>
                  <a:srgbClr val="FFFFFF"/>
                </a:solidFill>
              </a:rPr>
              <a:t> </a:t>
            </a:r>
            <a:r>
              <a:rPr lang="en-GB" altLang="fi-FI" sz="2000" b="1" dirty="0" err="1">
                <a:solidFill>
                  <a:srgbClr val="FFFFFF"/>
                </a:solidFill>
              </a:rPr>
              <a:t>tulosta</a:t>
            </a:r>
            <a:r>
              <a:rPr lang="en-GB" altLang="fi-FI" sz="2000" b="1" dirty="0">
                <a:solidFill>
                  <a:srgbClr val="FFFFFF"/>
                </a:solidFill>
              </a:rPr>
              <a:t> </a:t>
            </a:r>
            <a:endParaRPr lang="fi-FI" sz="2000" dirty="0">
              <a:solidFill>
                <a:srgbClr val="FFFFFF"/>
              </a:solidFill>
            </a:endParaRPr>
          </a:p>
        </p:txBody>
      </p:sp>
      <p:sp>
        <p:nvSpPr>
          <p:cNvPr id="3" name="Otsikko 2"/>
          <p:cNvSpPr>
            <a:spLocks noGrp="1"/>
          </p:cNvSpPr>
          <p:nvPr>
            <p:ph type="title"/>
          </p:nvPr>
        </p:nvSpPr>
        <p:spPr>
          <a:xfrm>
            <a:off x="385861" y="118270"/>
            <a:ext cx="7489824" cy="1079500"/>
          </a:xfrm>
        </p:spPr>
        <p:txBody>
          <a:bodyPr/>
          <a:lstStyle/>
          <a:p>
            <a:r>
              <a:rPr lang="fi-FI" dirty="0" smtClean="0"/>
              <a:t>Mikrobien aineenvaihdunnasta</a:t>
            </a:r>
            <a:endParaRPr lang="fi-FI" dirty="0"/>
          </a:p>
        </p:txBody>
      </p:sp>
      <p:sp>
        <p:nvSpPr>
          <p:cNvPr id="4" name="Sisällön paikkamerkki 3"/>
          <p:cNvSpPr>
            <a:spLocks noGrp="1"/>
          </p:cNvSpPr>
          <p:nvPr>
            <p:ph idx="1"/>
          </p:nvPr>
        </p:nvSpPr>
        <p:spPr>
          <a:xfrm>
            <a:off x="428567" y="1369220"/>
            <a:ext cx="7489825" cy="4392614"/>
          </a:xfrm>
        </p:spPr>
        <p:txBody>
          <a:bodyPr>
            <a:normAutofit lnSpcReduction="10000"/>
          </a:bodyPr>
          <a:lstStyle/>
          <a:p>
            <a:pPr>
              <a:buClr>
                <a:srgbClr val="000000"/>
              </a:buClr>
              <a:buFontTx/>
              <a:buNone/>
            </a:pPr>
            <a:r>
              <a:rPr lang="fi-FI" altLang="fi-FI" sz="2200" b="1" dirty="0">
                <a:solidFill>
                  <a:srgbClr val="000000"/>
                </a:solidFill>
                <a:ea typeface="ＭＳ Ｐゴシック" panose="020B0600070205080204" pitchFamily="34" charset="-128"/>
              </a:rPr>
              <a:t>Primaarimetabolia </a:t>
            </a:r>
            <a:r>
              <a:rPr lang="fi-FI" altLang="fi-FI" sz="2200" b="1" dirty="0">
                <a:solidFill>
                  <a:srgbClr val="000000"/>
                </a:solidFill>
                <a:ea typeface="ＭＳ Ｐゴシック" panose="020B0600070205080204" pitchFamily="34" charset="-128"/>
                <a:sym typeface="Wingdings" panose="05000000000000000000" pitchFamily="2" charset="2"/>
              </a:rPr>
              <a:t></a:t>
            </a:r>
            <a:r>
              <a:rPr lang="fi-FI" altLang="fi-FI" sz="2200" b="1" dirty="0">
                <a:solidFill>
                  <a:srgbClr val="000000"/>
                </a:solidFill>
                <a:ea typeface="ＭＳ Ｐゴシック" panose="020B0600070205080204" pitchFamily="34" charset="-128"/>
              </a:rPr>
              <a:t> primaarit yhdisteet:</a:t>
            </a:r>
          </a:p>
          <a:p>
            <a:r>
              <a:rPr lang="fi-FI" altLang="fi-FI" sz="2200" dirty="0">
                <a:solidFill>
                  <a:srgbClr val="000000"/>
                </a:solidFill>
                <a:ea typeface="ＭＳ Ｐゴシック" panose="020B0600070205080204" pitchFamily="34" charset="-128"/>
              </a:rPr>
              <a:t>Sisältää kaikki tärkeät elintoiminnot (reaktiot ja rakenneosat), jotka ovat osa solun normaalia anabolista ja </a:t>
            </a:r>
            <a:r>
              <a:rPr lang="fi-FI" altLang="fi-FI" sz="2200" dirty="0" err="1">
                <a:solidFill>
                  <a:srgbClr val="000000"/>
                </a:solidFill>
                <a:ea typeface="ＭＳ Ｐゴシック" panose="020B0600070205080204" pitchFamily="34" charset="-128"/>
              </a:rPr>
              <a:t>katabolista</a:t>
            </a:r>
            <a:r>
              <a:rPr lang="fi-FI" altLang="fi-FI" sz="2200" dirty="0">
                <a:solidFill>
                  <a:srgbClr val="000000"/>
                </a:solidFill>
                <a:ea typeface="ＭＳ Ｐゴシック" panose="020B0600070205080204" pitchFamily="34" charset="-128"/>
              </a:rPr>
              <a:t>  prosessia → kasvu, kehitys, ...</a:t>
            </a:r>
          </a:p>
          <a:p>
            <a:r>
              <a:rPr lang="fi-FI" altLang="fi-FI" sz="2200" dirty="0" smtClean="0">
                <a:solidFill>
                  <a:srgbClr val="000000"/>
                </a:solidFill>
                <a:ea typeface="ＭＳ Ｐゴシック" panose="020B0600070205080204" pitchFamily="34" charset="-128"/>
              </a:rPr>
              <a:t>Primaarit yhdisteet: esim. sokerit</a:t>
            </a:r>
            <a:r>
              <a:rPr lang="fi-FI" altLang="fi-FI" sz="2200" dirty="0">
                <a:solidFill>
                  <a:srgbClr val="000000"/>
                </a:solidFill>
                <a:ea typeface="ＭＳ Ｐゴシック" panose="020B0600070205080204" pitchFamily="34" charset="-128"/>
              </a:rPr>
              <a:t>, </a:t>
            </a:r>
            <a:r>
              <a:rPr lang="fi-FI" altLang="fi-FI" sz="2200" dirty="0" err="1">
                <a:solidFill>
                  <a:srgbClr val="000000"/>
                </a:solidFill>
                <a:ea typeface="ＭＳ Ｐゴシック" panose="020B0600070205080204" pitchFamily="34" charset="-128"/>
              </a:rPr>
              <a:t>amonihapot</a:t>
            </a:r>
            <a:r>
              <a:rPr lang="fi-FI" altLang="fi-FI" sz="2200" dirty="0">
                <a:solidFill>
                  <a:srgbClr val="000000"/>
                </a:solidFill>
                <a:ea typeface="ＭＳ Ｐゴシック" panose="020B0600070205080204" pitchFamily="34" charset="-128"/>
              </a:rPr>
              <a:t>, </a:t>
            </a:r>
            <a:r>
              <a:rPr lang="fi-FI" altLang="fi-FI" sz="2200" dirty="0" err="1">
                <a:solidFill>
                  <a:srgbClr val="000000"/>
                </a:solidFill>
                <a:ea typeface="ＭＳ Ｐゴシック" panose="020B0600070205080204" pitchFamily="34" charset="-128"/>
              </a:rPr>
              <a:t>nukleotidit</a:t>
            </a:r>
            <a:endParaRPr lang="fi-FI" altLang="fi-FI" sz="2200" dirty="0">
              <a:solidFill>
                <a:srgbClr val="000000"/>
              </a:solidFill>
              <a:ea typeface="ＭＳ Ｐゴシック" panose="020B0600070205080204" pitchFamily="34" charset="-128"/>
            </a:endParaRPr>
          </a:p>
          <a:p>
            <a:pPr>
              <a:buClr>
                <a:srgbClr val="000000"/>
              </a:buClr>
              <a:buFontTx/>
              <a:buNone/>
              <a:defRPr/>
            </a:pPr>
            <a:r>
              <a:rPr lang="fi-FI" altLang="fi-FI" sz="2200" b="1" dirty="0" smtClean="0">
                <a:solidFill>
                  <a:srgbClr val="000000"/>
                </a:solidFill>
                <a:ea typeface="ＭＳ Ｐゴシック" pitchFamily="34" charset="-128"/>
                <a:cs typeface="Calibri" pitchFamily="34" charset="0"/>
              </a:rPr>
              <a:t>Sekundaarimetabolia </a:t>
            </a:r>
            <a:r>
              <a:rPr lang="fi-FI" altLang="fi-FI" sz="2200" b="1" dirty="0">
                <a:solidFill>
                  <a:srgbClr val="000000"/>
                </a:solidFill>
                <a:ea typeface="ＭＳ Ｐゴシック" pitchFamily="34" charset="-128"/>
                <a:cs typeface="Calibri" pitchFamily="34" charset="0"/>
                <a:sym typeface="Wingdings" panose="05000000000000000000" pitchFamily="2" charset="2"/>
              </a:rPr>
              <a:t></a:t>
            </a:r>
            <a:r>
              <a:rPr lang="fi-FI" altLang="fi-FI" sz="2200" b="1" dirty="0">
                <a:solidFill>
                  <a:srgbClr val="000000"/>
                </a:solidFill>
                <a:ea typeface="ＭＳ Ｐゴシック" pitchFamily="34" charset="-128"/>
                <a:cs typeface="Calibri" pitchFamily="34" charset="0"/>
              </a:rPr>
              <a:t> sekundaariset yhdisteet:</a:t>
            </a:r>
          </a:p>
          <a:p>
            <a:pPr>
              <a:defRPr/>
            </a:pPr>
            <a:r>
              <a:rPr lang="fi-FI" altLang="fi-FI" sz="2200" dirty="0">
                <a:solidFill>
                  <a:srgbClr val="000000"/>
                </a:solidFill>
                <a:ea typeface="ＭＳ Ｐゴシック" pitchFamily="34" charset="-128"/>
                <a:cs typeface="Calibri" pitchFamily="34" charset="0"/>
              </a:rPr>
              <a:t>Sisältää yhdisteet /toiminnot, joilla ei ole suoraa vaikutusta organismin hengissä pysymiseen</a:t>
            </a:r>
          </a:p>
          <a:p>
            <a:pPr>
              <a:defRPr/>
            </a:pPr>
            <a:r>
              <a:rPr lang="fi-FI" altLang="fi-FI" sz="2200" dirty="0" smtClean="0">
                <a:solidFill>
                  <a:srgbClr val="000000"/>
                </a:solidFill>
                <a:ea typeface="ＭＳ Ｐゴシック" pitchFamily="34" charset="-128"/>
                <a:cs typeface="Calibri" pitchFamily="34" charset="0"/>
              </a:rPr>
              <a:t>Sekundaariset yhdisteet: </a:t>
            </a:r>
            <a:r>
              <a:rPr lang="fi-FI" altLang="fi-FI" sz="2200" dirty="0">
                <a:solidFill>
                  <a:srgbClr val="000000"/>
                </a:solidFill>
                <a:ea typeface="ＭＳ Ｐゴシック" pitchFamily="34" charset="-128"/>
                <a:cs typeface="Calibri" pitchFamily="34" charset="0"/>
              </a:rPr>
              <a:t>esim. antibiootit</a:t>
            </a:r>
            <a:endParaRPr lang="fi-FI" altLang="fi-FI" sz="2200" b="1" dirty="0">
              <a:solidFill>
                <a:srgbClr val="000000"/>
              </a:solidFill>
              <a:ea typeface="ＭＳ Ｐゴシック" pitchFamily="34" charset="-128"/>
              <a:cs typeface="Calibri" pitchFamily="34" charset="0"/>
            </a:endParaRPr>
          </a:p>
          <a:p>
            <a:pPr>
              <a:buClr>
                <a:srgbClr val="000000"/>
              </a:buClr>
              <a:buFontTx/>
              <a:buNone/>
              <a:defRPr/>
            </a:pPr>
            <a:endParaRPr lang="fi-FI" altLang="fi-FI" sz="2200" b="1" dirty="0">
              <a:solidFill>
                <a:srgbClr val="000000"/>
              </a:solidFill>
              <a:ea typeface="ＭＳ Ｐゴシック" pitchFamily="34" charset="-128"/>
              <a:cs typeface="Calibri" pitchFamily="34" charset="0"/>
            </a:endParaRPr>
          </a:p>
          <a:p>
            <a:pPr>
              <a:buClr>
                <a:srgbClr val="000000"/>
              </a:buClr>
              <a:buFontTx/>
              <a:buNone/>
              <a:defRPr/>
            </a:pPr>
            <a:r>
              <a:rPr lang="en-GB" altLang="fi-FI" b="1" dirty="0">
                <a:solidFill>
                  <a:srgbClr val="000000"/>
                </a:solidFill>
                <a:ea typeface="ＭＳ Ｐゴシック" pitchFamily="34" charset="-128"/>
                <a:cs typeface="Calibri" pitchFamily="34" charset="0"/>
              </a:rPr>
              <a:t> </a:t>
            </a:r>
          </a:p>
          <a:p>
            <a:pPr lvl="2">
              <a:buClr>
                <a:srgbClr val="000000"/>
              </a:buClr>
              <a:buFont typeface="Wingdings" pitchFamily="2" charset="2"/>
              <a:buNone/>
              <a:defRPr/>
            </a:pPr>
            <a:endParaRPr lang="fi-FI" altLang="fi-FI" dirty="0">
              <a:solidFill>
                <a:srgbClr val="000000"/>
              </a:solidFill>
              <a:ea typeface="ＭＳ Ｐゴシック" pitchFamily="34" charset="-128"/>
              <a:cs typeface="Calibri" pitchFamily="34" charset="0"/>
            </a:endParaRPr>
          </a:p>
          <a:p>
            <a:pPr>
              <a:buClr>
                <a:srgbClr val="7BC143"/>
              </a:buClr>
              <a:defRPr/>
            </a:pPr>
            <a:endParaRPr lang="fi-FI" altLang="fi-FI" sz="2200" dirty="0">
              <a:solidFill>
                <a:srgbClr val="000000"/>
              </a:solidFill>
              <a:ea typeface="ＭＳ Ｐゴシック" pitchFamily="34" charset="-128"/>
              <a:cs typeface="Calibri" pitchFamily="34" charset="0"/>
            </a:endParaRPr>
          </a:p>
          <a:p>
            <a:endParaRPr lang="fi-FI" dirty="0"/>
          </a:p>
        </p:txBody>
      </p:sp>
      <p:sp>
        <p:nvSpPr>
          <p:cNvPr id="1741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ct val="85000"/>
              </a:lnSpc>
              <a:spcBef>
                <a:spcPct val="35000"/>
              </a:spcBef>
              <a:buClr>
                <a:schemeClr val="accent1"/>
              </a:buClr>
              <a:buChar char="•"/>
              <a:defRPr sz="2600">
                <a:solidFill>
                  <a:schemeClr val="tx1"/>
                </a:solidFill>
                <a:latin typeface="Arial" panose="020B0604020202020204" pitchFamily="34" charset="0"/>
              </a:defRPr>
            </a:lvl1pPr>
            <a:lvl2pPr marL="742950" indent="-285750" eaLnBrk="0" hangingPunct="0">
              <a:lnSpc>
                <a:spcPct val="85000"/>
              </a:lnSpc>
              <a:spcBef>
                <a:spcPct val="25000"/>
              </a:spcBef>
              <a:buChar char="–"/>
              <a:defRPr sz="2400">
                <a:solidFill>
                  <a:schemeClr val="tx1"/>
                </a:solidFill>
                <a:latin typeface="Arial" panose="020B0604020202020204" pitchFamily="34" charset="0"/>
              </a:defRPr>
            </a:lvl2pPr>
            <a:lvl3pPr marL="1143000" indent="-228600" eaLnBrk="0" hangingPunct="0">
              <a:lnSpc>
                <a:spcPct val="85000"/>
              </a:lnSpc>
              <a:spcBef>
                <a:spcPct val="25000"/>
              </a:spcBef>
              <a:buClr>
                <a:schemeClr val="accent1"/>
              </a:buClr>
              <a:buChar char="•"/>
              <a:defRPr sz="2200">
                <a:solidFill>
                  <a:schemeClr val="tx1"/>
                </a:solidFill>
                <a:latin typeface="Arial" panose="020B0604020202020204" pitchFamily="34" charset="0"/>
              </a:defRPr>
            </a:lvl3pPr>
            <a:lvl4pPr marL="1600200" indent="-228600" eaLnBrk="0" hangingPunct="0">
              <a:lnSpc>
                <a:spcPct val="85000"/>
              </a:lnSpc>
              <a:spcBef>
                <a:spcPct val="25000"/>
              </a:spcBef>
              <a:buChar char="–"/>
              <a:defRPr sz="2200">
                <a:solidFill>
                  <a:schemeClr val="tx1"/>
                </a:solidFill>
                <a:latin typeface="Arial" panose="020B0604020202020204" pitchFamily="34" charset="0"/>
              </a:defRPr>
            </a:lvl4pPr>
            <a:lvl5pPr marL="2057400" indent="-228600" eaLnBrk="0" hangingPunct="0">
              <a:lnSpc>
                <a:spcPct val="85000"/>
              </a:lnSpc>
              <a:spcBef>
                <a:spcPct val="25000"/>
              </a:spcBef>
              <a:buChar char="»"/>
              <a:defRPr sz="2200">
                <a:solidFill>
                  <a:schemeClr val="tx1"/>
                </a:solidFill>
                <a:latin typeface="Arial" panose="020B0604020202020204"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9pPr>
          </a:lstStyle>
          <a:p>
            <a:pPr eaLnBrk="1" hangingPunct="1">
              <a:lnSpc>
                <a:spcPct val="100000"/>
              </a:lnSpc>
              <a:spcBef>
                <a:spcPct val="0"/>
              </a:spcBef>
              <a:buClrTx/>
              <a:buFontTx/>
              <a:buNone/>
            </a:pPr>
            <a:fld id="{5F3B1884-D64A-4761-81E2-3A0C3FE1C7D6}" type="slidenum">
              <a:rPr lang="en-GB" altLang="fi-FI" sz="1000">
                <a:solidFill>
                  <a:srgbClr val="FFFFFF"/>
                </a:solidFill>
              </a:rPr>
              <a:pPr eaLnBrk="1" hangingPunct="1">
                <a:lnSpc>
                  <a:spcPct val="100000"/>
                </a:lnSpc>
                <a:spcBef>
                  <a:spcPct val="0"/>
                </a:spcBef>
                <a:buClrTx/>
                <a:buFontTx/>
                <a:buNone/>
              </a:pPr>
              <a:t>6</a:t>
            </a:fld>
            <a:endParaRPr lang="en-GB" altLang="fi-FI" sz="1000">
              <a:solidFill>
                <a:srgbClr val="FFFFFF"/>
              </a:solidFill>
            </a:endParaRPr>
          </a:p>
        </p:txBody>
      </p:sp>
    </p:spTree>
    <p:extLst>
      <p:ext uri="{BB962C8B-B14F-4D97-AF65-F5344CB8AC3E}">
        <p14:creationId xmlns:p14="http://schemas.microsoft.com/office/powerpoint/2010/main" val="1363431891"/>
      </p:ext>
    </p:extLst>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p:cNvSpPr txBox="1">
            <a:spLocks noGrp="1"/>
          </p:cNvSpPr>
          <p:nvPr/>
        </p:nvSpPr>
        <p:spPr bwMode="auto">
          <a:xfrm>
            <a:off x="457200" y="6589713"/>
            <a:ext cx="1090613" cy="22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lnSpc>
                <a:spcPct val="85000"/>
              </a:lnSpc>
              <a:spcBef>
                <a:spcPct val="35000"/>
              </a:spcBef>
              <a:buClr>
                <a:schemeClr val="accent1"/>
              </a:buClr>
              <a:buChar char="•"/>
              <a:defRPr sz="2600">
                <a:solidFill>
                  <a:schemeClr val="tx1"/>
                </a:solidFill>
                <a:latin typeface="Arial" panose="020B0604020202020204" pitchFamily="34" charset="0"/>
              </a:defRPr>
            </a:lvl1pPr>
            <a:lvl2pPr marL="742950" indent="-285750" eaLnBrk="0" hangingPunct="0">
              <a:lnSpc>
                <a:spcPct val="85000"/>
              </a:lnSpc>
              <a:spcBef>
                <a:spcPct val="25000"/>
              </a:spcBef>
              <a:buChar char="–"/>
              <a:defRPr sz="2400">
                <a:solidFill>
                  <a:schemeClr val="tx1"/>
                </a:solidFill>
                <a:latin typeface="Arial" panose="020B0604020202020204" pitchFamily="34" charset="0"/>
              </a:defRPr>
            </a:lvl2pPr>
            <a:lvl3pPr marL="1143000" indent="-228600" eaLnBrk="0" hangingPunct="0">
              <a:lnSpc>
                <a:spcPct val="85000"/>
              </a:lnSpc>
              <a:spcBef>
                <a:spcPct val="25000"/>
              </a:spcBef>
              <a:buClr>
                <a:schemeClr val="accent1"/>
              </a:buClr>
              <a:buChar char="•"/>
              <a:defRPr sz="2200">
                <a:solidFill>
                  <a:schemeClr val="tx1"/>
                </a:solidFill>
                <a:latin typeface="Arial" panose="020B0604020202020204" pitchFamily="34" charset="0"/>
              </a:defRPr>
            </a:lvl3pPr>
            <a:lvl4pPr marL="1600200" indent="-228600" eaLnBrk="0" hangingPunct="0">
              <a:lnSpc>
                <a:spcPct val="85000"/>
              </a:lnSpc>
              <a:spcBef>
                <a:spcPct val="25000"/>
              </a:spcBef>
              <a:buChar char="–"/>
              <a:defRPr sz="2200">
                <a:solidFill>
                  <a:schemeClr val="tx1"/>
                </a:solidFill>
                <a:latin typeface="Arial" panose="020B0604020202020204" pitchFamily="34" charset="0"/>
              </a:defRPr>
            </a:lvl4pPr>
            <a:lvl5pPr marL="2057400" indent="-228600" eaLnBrk="0" hangingPunct="0">
              <a:lnSpc>
                <a:spcPct val="85000"/>
              </a:lnSpc>
              <a:spcBef>
                <a:spcPct val="25000"/>
              </a:spcBef>
              <a:buChar char="»"/>
              <a:defRPr sz="2200">
                <a:solidFill>
                  <a:schemeClr val="tx1"/>
                </a:solidFill>
                <a:latin typeface="Arial" panose="020B0604020202020204"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9pPr>
          </a:lstStyle>
          <a:p>
            <a:pPr algn="ctr" eaLnBrk="1" hangingPunct="1">
              <a:lnSpc>
                <a:spcPct val="100000"/>
              </a:lnSpc>
              <a:spcBef>
                <a:spcPct val="0"/>
              </a:spcBef>
              <a:buClrTx/>
              <a:buFontTx/>
              <a:buNone/>
            </a:pPr>
            <a:fld id="{D38C8B29-0C3C-4B40-8D95-9EDCB12FD805}" type="datetime1">
              <a:rPr lang="fi-FI" altLang="fi-FI" sz="1000">
                <a:solidFill>
                  <a:srgbClr val="FFFFFF"/>
                </a:solidFill>
              </a:rPr>
              <a:pPr algn="ctr" eaLnBrk="1" hangingPunct="1">
                <a:lnSpc>
                  <a:spcPct val="100000"/>
                </a:lnSpc>
                <a:spcBef>
                  <a:spcPct val="0"/>
                </a:spcBef>
                <a:buClrTx/>
                <a:buFontTx/>
                <a:buNone/>
              </a:pPr>
              <a:t>15.6.2016</a:t>
            </a:fld>
            <a:endParaRPr lang="fi-FI" altLang="fi-FI" sz="1000">
              <a:solidFill>
                <a:srgbClr val="FFFFFF"/>
              </a:solidFill>
            </a:endParaRPr>
          </a:p>
        </p:txBody>
      </p:sp>
      <p:sp>
        <p:nvSpPr>
          <p:cNvPr id="51203" name="Rectangle 2"/>
          <p:cNvSpPr>
            <a:spLocks noGrp="1" noChangeArrowheads="1"/>
          </p:cNvSpPr>
          <p:nvPr>
            <p:ph type="title"/>
          </p:nvPr>
        </p:nvSpPr>
        <p:spPr/>
        <p:txBody>
          <a:bodyPr/>
          <a:lstStyle/>
          <a:p>
            <a:pPr eaLnBrk="1" hangingPunct="1"/>
            <a:r>
              <a:rPr lang="en-US" altLang="fi-FI" sz="2800" dirty="0" err="1" smtClean="0">
                <a:solidFill>
                  <a:schemeClr val="accent4">
                    <a:lumMod val="50000"/>
                  </a:schemeClr>
                </a:solidFill>
              </a:rPr>
              <a:t>Mikrobi</a:t>
            </a:r>
            <a:r>
              <a:rPr lang="en-US" altLang="fi-FI" sz="2800" dirty="0" smtClean="0">
                <a:solidFill>
                  <a:schemeClr val="accent4">
                    <a:lumMod val="50000"/>
                  </a:schemeClr>
                </a:solidFill>
              </a:rPr>
              <a:t>-VOC-</a:t>
            </a:r>
            <a:r>
              <a:rPr lang="en-US" altLang="fi-FI" sz="2800" dirty="0" err="1" smtClean="0">
                <a:solidFill>
                  <a:schemeClr val="accent4">
                    <a:lumMod val="50000"/>
                  </a:schemeClr>
                </a:solidFill>
              </a:rPr>
              <a:t>yhdisteet</a:t>
            </a:r>
            <a:r>
              <a:rPr lang="en-US" altLang="fi-FI" sz="2800" dirty="0" smtClean="0">
                <a:solidFill>
                  <a:schemeClr val="accent4">
                    <a:lumMod val="50000"/>
                  </a:schemeClr>
                </a:solidFill>
              </a:rPr>
              <a:t> (MVOC</a:t>
            </a:r>
            <a:r>
              <a:rPr lang="en-US" altLang="fi-FI" sz="2800" dirty="0" smtClean="0">
                <a:solidFill>
                  <a:schemeClr val="accent4">
                    <a:lumMod val="50000"/>
                  </a:schemeClr>
                </a:solidFill>
              </a:rPr>
              <a:t>)</a:t>
            </a:r>
            <a:endParaRPr lang="fi-FI" altLang="fi-FI" sz="2800" dirty="0" smtClean="0">
              <a:solidFill>
                <a:srgbClr val="519B2F"/>
              </a:solidFill>
            </a:endParaRPr>
          </a:p>
        </p:txBody>
      </p:sp>
      <p:sp>
        <p:nvSpPr>
          <p:cNvPr id="51204" name="Rectangle 3"/>
          <p:cNvSpPr>
            <a:spLocks noGrp="1" noChangeArrowheads="1"/>
          </p:cNvSpPr>
          <p:nvPr>
            <p:ph sz="half" idx="1"/>
          </p:nvPr>
        </p:nvSpPr>
        <p:spPr/>
        <p:txBody>
          <a:bodyPr>
            <a:normAutofit fontScale="77500" lnSpcReduction="20000"/>
          </a:bodyPr>
          <a:lstStyle/>
          <a:p>
            <a:pPr eaLnBrk="1" hangingPunct="1"/>
            <a:r>
              <a:rPr lang="fi-FI" altLang="fi-FI" sz="2400" dirty="0" smtClean="0"/>
              <a:t>Mikrobien </a:t>
            </a:r>
            <a:r>
              <a:rPr lang="fi-FI" altLang="fi-FI" sz="2400" i="1" dirty="0" smtClean="0"/>
              <a:t>aineenvaihduntatuotteita</a:t>
            </a:r>
            <a:r>
              <a:rPr lang="fi-FI" altLang="fi-FI" sz="2400" dirty="0" smtClean="0"/>
              <a:t>, joita vapautuu mikrobikasvustosta </a:t>
            </a:r>
          </a:p>
          <a:p>
            <a:pPr eaLnBrk="1" hangingPunct="1"/>
            <a:r>
              <a:rPr lang="fi-FI" altLang="fi-FI" sz="2400" dirty="0" smtClean="0"/>
              <a:t>Esim. alkoholeja, ketoneja, aldehydejä ja orgaanisia happoja</a:t>
            </a:r>
          </a:p>
          <a:p>
            <a:pPr eaLnBrk="1" hangingPunct="1"/>
            <a:r>
              <a:rPr lang="fi-FI" altLang="fi-FI" sz="2400" dirty="0" smtClean="0"/>
              <a:t>Vaikka homeen tai maakellarin haju jokaiselle tuttu, hyviä indikaattoriyhdisteitä vain muutamia</a:t>
            </a:r>
          </a:p>
          <a:p>
            <a:pPr eaLnBrk="1" hangingPunct="1"/>
            <a:r>
              <a:rPr lang="fi-FI" altLang="fi-FI" sz="2400" dirty="0" smtClean="0"/>
              <a:t>Useimmilla yhdisteillä myös </a:t>
            </a:r>
            <a:r>
              <a:rPr lang="fi-FI" altLang="fi-FI" sz="2400" b="1" dirty="0" smtClean="0"/>
              <a:t>muita lähteitä</a:t>
            </a:r>
            <a:r>
              <a:rPr lang="fi-FI" altLang="fi-FI" sz="2400" dirty="0" smtClean="0"/>
              <a:t>, kuten rakennusmateriaalit</a:t>
            </a:r>
          </a:p>
          <a:p>
            <a:pPr eaLnBrk="1" hangingPunct="1"/>
            <a:r>
              <a:rPr lang="fi-FI" altLang="fi-FI" sz="2400" dirty="0" smtClean="0"/>
              <a:t>VOC-mittauksia </a:t>
            </a:r>
            <a:r>
              <a:rPr lang="fi-FI" altLang="fi-FI" sz="2400" b="1" dirty="0" smtClean="0"/>
              <a:t>ei tule käyttää mikrobikasvun</a:t>
            </a:r>
            <a:r>
              <a:rPr lang="fi-FI" altLang="fi-FI" sz="2400" dirty="0" smtClean="0"/>
              <a:t> toteamiseen</a:t>
            </a:r>
          </a:p>
        </p:txBody>
      </p:sp>
      <p:sp>
        <p:nvSpPr>
          <p:cNvPr id="16392" name="Slide Number Placeholder 3"/>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ct val="85000"/>
              </a:lnSpc>
              <a:spcBef>
                <a:spcPct val="35000"/>
              </a:spcBef>
              <a:buClr>
                <a:schemeClr val="accent1"/>
              </a:buClr>
              <a:buChar char="•"/>
              <a:defRPr sz="2600">
                <a:solidFill>
                  <a:schemeClr val="tx1"/>
                </a:solidFill>
                <a:latin typeface="Arial" panose="020B0604020202020204" pitchFamily="34" charset="0"/>
              </a:defRPr>
            </a:lvl1pPr>
            <a:lvl2pPr marL="742950" indent="-285750" eaLnBrk="0" hangingPunct="0">
              <a:lnSpc>
                <a:spcPct val="85000"/>
              </a:lnSpc>
              <a:spcBef>
                <a:spcPct val="25000"/>
              </a:spcBef>
              <a:buChar char="–"/>
              <a:defRPr sz="2400">
                <a:solidFill>
                  <a:schemeClr val="tx1"/>
                </a:solidFill>
                <a:latin typeface="Arial" panose="020B0604020202020204" pitchFamily="34" charset="0"/>
              </a:defRPr>
            </a:lvl2pPr>
            <a:lvl3pPr marL="1143000" indent="-228600" eaLnBrk="0" hangingPunct="0">
              <a:lnSpc>
                <a:spcPct val="85000"/>
              </a:lnSpc>
              <a:spcBef>
                <a:spcPct val="25000"/>
              </a:spcBef>
              <a:buClr>
                <a:schemeClr val="accent1"/>
              </a:buClr>
              <a:buChar char="•"/>
              <a:defRPr sz="2200">
                <a:solidFill>
                  <a:schemeClr val="tx1"/>
                </a:solidFill>
                <a:latin typeface="Arial" panose="020B0604020202020204" pitchFamily="34" charset="0"/>
              </a:defRPr>
            </a:lvl3pPr>
            <a:lvl4pPr marL="1600200" indent="-228600" eaLnBrk="0" hangingPunct="0">
              <a:lnSpc>
                <a:spcPct val="85000"/>
              </a:lnSpc>
              <a:spcBef>
                <a:spcPct val="25000"/>
              </a:spcBef>
              <a:buChar char="–"/>
              <a:defRPr sz="2200">
                <a:solidFill>
                  <a:schemeClr val="tx1"/>
                </a:solidFill>
                <a:latin typeface="Arial" panose="020B0604020202020204" pitchFamily="34" charset="0"/>
              </a:defRPr>
            </a:lvl4pPr>
            <a:lvl5pPr marL="2057400" indent="-228600" eaLnBrk="0" hangingPunct="0">
              <a:lnSpc>
                <a:spcPct val="85000"/>
              </a:lnSpc>
              <a:spcBef>
                <a:spcPct val="25000"/>
              </a:spcBef>
              <a:buChar char="»"/>
              <a:defRPr sz="2200">
                <a:solidFill>
                  <a:schemeClr val="tx1"/>
                </a:solidFill>
                <a:latin typeface="Arial" panose="020B0604020202020204"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anose="020B0604020202020204" pitchFamily="34" charset="0"/>
              </a:defRPr>
            </a:lvl9pPr>
          </a:lstStyle>
          <a:p>
            <a:pPr eaLnBrk="1" hangingPunct="1">
              <a:lnSpc>
                <a:spcPct val="100000"/>
              </a:lnSpc>
              <a:spcBef>
                <a:spcPct val="0"/>
              </a:spcBef>
              <a:buClrTx/>
              <a:buFontTx/>
              <a:buNone/>
            </a:pPr>
            <a:fld id="{640A70EF-1A2E-480E-B7A3-55660F7FF34C}" type="slidenum">
              <a:rPr lang="en-GB" altLang="fi-FI" sz="1000">
                <a:solidFill>
                  <a:srgbClr val="FFFFFF"/>
                </a:solidFill>
              </a:rPr>
              <a:pPr eaLnBrk="1" hangingPunct="1">
                <a:lnSpc>
                  <a:spcPct val="100000"/>
                </a:lnSpc>
                <a:spcBef>
                  <a:spcPct val="0"/>
                </a:spcBef>
                <a:buClrTx/>
                <a:buFontTx/>
                <a:buNone/>
              </a:pPr>
              <a:t>7</a:t>
            </a:fld>
            <a:endParaRPr lang="en-GB" altLang="fi-FI" sz="1000">
              <a:solidFill>
                <a:srgbClr val="FFFFFF"/>
              </a:solidFill>
            </a:endParaRPr>
          </a:p>
        </p:txBody>
      </p:sp>
      <p:pic>
        <p:nvPicPr>
          <p:cNvPr id="5120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5" y="1484473"/>
            <a:ext cx="4355975" cy="48768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0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7896" y="3717032"/>
            <a:ext cx="2524125"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5365375"/>
      </p:ext>
    </p:extLst>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fontScale="90000"/>
          </a:bodyPr>
          <a:lstStyle/>
          <a:p>
            <a:r>
              <a:rPr lang="fi-FI" altLang="fi-FI" dirty="0"/>
              <a:t>Mikrobien haihtuvat aineenvaihduntatuotteet</a:t>
            </a:r>
            <a:br>
              <a:rPr lang="fi-FI" altLang="fi-FI" dirty="0"/>
            </a:br>
            <a:r>
              <a:rPr lang="fi-FI" altLang="fi-FI" sz="2000" dirty="0"/>
              <a:t>(MVOC = </a:t>
            </a:r>
            <a:r>
              <a:rPr lang="fi-FI" altLang="fi-FI" sz="2000" dirty="0" err="1"/>
              <a:t>Microbial</a:t>
            </a:r>
            <a:r>
              <a:rPr lang="fi-FI" altLang="fi-FI" sz="2000" dirty="0"/>
              <a:t> </a:t>
            </a:r>
            <a:r>
              <a:rPr lang="fi-FI" altLang="fi-FI" sz="2000" dirty="0" err="1"/>
              <a:t>Volatile</a:t>
            </a:r>
            <a:r>
              <a:rPr lang="fi-FI" altLang="fi-FI" sz="2000" dirty="0"/>
              <a:t> </a:t>
            </a:r>
            <a:r>
              <a:rPr lang="fi-FI" altLang="fi-FI" sz="2000" dirty="0" err="1"/>
              <a:t>Organic</a:t>
            </a:r>
            <a:r>
              <a:rPr lang="fi-FI" altLang="fi-FI" sz="2000" dirty="0"/>
              <a:t> </a:t>
            </a:r>
            <a:r>
              <a:rPr lang="fi-FI" altLang="fi-FI" sz="2000" dirty="0" err="1"/>
              <a:t>Compounds</a:t>
            </a:r>
            <a:r>
              <a:rPr lang="fi-FI" altLang="fi-FI" sz="2000" dirty="0"/>
              <a:t>)</a:t>
            </a:r>
          </a:p>
        </p:txBody>
      </p:sp>
      <p:sp>
        <p:nvSpPr>
          <p:cNvPr id="110595" name="Rectangle 3"/>
          <p:cNvSpPr>
            <a:spLocks noGrp="1" noChangeArrowheads="1"/>
          </p:cNvSpPr>
          <p:nvPr>
            <p:ph idx="1"/>
          </p:nvPr>
        </p:nvSpPr>
        <p:spPr/>
        <p:txBody>
          <a:bodyPr>
            <a:normAutofit/>
          </a:bodyPr>
          <a:lstStyle/>
          <a:p>
            <a:r>
              <a:rPr lang="fi-FI" altLang="fi-FI" sz="1800" dirty="0"/>
              <a:t>Kaasumaisia epäpuhtauksia, joita sienet ja bakteerit muodostavat sivutuotteina aineenvaihdunnassaan.</a:t>
            </a:r>
          </a:p>
          <a:p>
            <a:r>
              <a:rPr lang="fi-FI" altLang="fi-FI" sz="1800" dirty="0"/>
              <a:t>Tunnetaan satoja yhdisteitä, joista osa on yhteisiä usealle mikrobiryhmälle tai- lajille.</a:t>
            </a:r>
          </a:p>
          <a:p>
            <a:r>
              <a:rPr lang="fi-FI" altLang="fi-FI" sz="1800" dirty="0"/>
              <a:t>Monet tekijät (kasvualusta ja –olosuhteet, kasvun vaihe) vaikuttavat aineenvaihduntatuotteiden koostumukseen.</a:t>
            </a:r>
          </a:p>
          <a:p>
            <a:r>
              <a:rPr lang="fi-FI" altLang="fi-FI" sz="1800" dirty="0"/>
              <a:t>Joillakin </a:t>
            </a:r>
            <a:r>
              <a:rPr lang="fi-FI" altLang="fi-FI" sz="1800" dirty="0" err="1"/>
              <a:t>MVOCeilla</a:t>
            </a:r>
            <a:r>
              <a:rPr lang="fi-FI" altLang="fi-FI" sz="1800" dirty="0"/>
              <a:t> on hyvin matala hajukynnys, jonka johdosta ihminen voi aistia homeen/kellarinhajua sisäympäristöissä.</a:t>
            </a:r>
          </a:p>
          <a:p>
            <a:pPr lvl="1"/>
            <a:r>
              <a:rPr lang="fi-FI" altLang="fi-FI" sz="1600" dirty="0"/>
              <a:t>jotkut haisevista yhdisteistä eivät ole </a:t>
            </a:r>
            <a:r>
              <a:rPr lang="fi-FI" altLang="fi-FI" sz="1600" dirty="0" err="1"/>
              <a:t>VOCeja</a:t>
            </a:r>
            <a:r>
              <a:rPr lang="fi-FI" altLang="fi-FI" sz="1600" dirty="0"/>
              <a:t>, vaan </a:t>
            </a:r>
            <a:r>
              <a:rPr lang="fi-FI" altLang="fi-FI" sz="1600" dirty="0" err="1"/>
              <a:t>SVOCeja</a:t>
            </a:r>
            <a:endParaRPr lang="fi-FI" altLang="fi-FI" sz="1600" dirty="0"/>
          </a:p>
          <a:p>
            <a:r>
              <a:rPr lang="fi-FI" altLang="fi-FI" sz="1800" dirty="0" err="1"/>
              <a:t>MVOCit</a:t>
            </a:r>
            <a:r>
              <a:rPr lang="fi-FI" altLang="fi-FI" sz="1800" dirty="0"/>
              <a:t> ja hengitystie/astmaoireet korreloivat toisiinsa (Kim et al. </a:t>
            </a:r>
            <a:r>
              <a:rPr lang="fi-FI" altLang="fi-FI" sz="1800" dirty="0" err="1"/>
              <a:t>Indoor</a:t>
            </a:r>
            <a:r>
              <a:rPr lang="fi-FI" altLang="fi-FI" sz="1800" dirty="0"/>
              <a:t> Air 17:153-163, 2007)</a:t>
            </a:r>
          </a:p>
          <a:p>
            <a:pPr lvl="1"/>
            <a:r>
              <a:rPr lang="fi-FI" altLang="fi-FI" sz="1600" dirty="0"/>
              <a:t>3-metyylifuraani, 3-metyyli-1-butanoli, </a:t>
            </a:r>
            <a:r>
              <a:rPr lang="fi-FI" altLang="fi-FI" sz="1600" dirty="0" err="1"/>
              <a:t>dimetyylidisulfidi</a:t>
            </a:r>
            <a:r>
              <a:rPr lang="fi-FI" altLang="fi-FI" sz="1600" dirty="0"/>
              <a:t>,      2-heptanoni, 1-okten-3-oli ja 3-oktanoni</a:t>
            </a:r>
          </a:p>
          <a:p>
            <a:pPr lvl="1"/>
            <a:endParaRPr lang="fi-FI" altLang="fi-FI" dirty="0"/>
          </a:p>
          <a:p>
            <a:pPr>
              <a:buFontTx/>
              <a:buNone/>
            </a:pPr>
            <a:endParaRPr lang="fi-FI" altLang="fi-FI" dirty="0"/>
          </a:p>
          <a:p>
            <a:pPr>
              <a:buFontTx/>
              <a:buNone/>
            </a:pPr>
            <a:endParaRPr lang="fi-FI" altLang="fi-FI" dirty="0"/>
          </a:p>
        </p:txBody>
      </p:sp>
      <p:sp>
        <p:nvSpPr>
          <p:cNvPr id="4" name="Slide Number Placeholder 4"/>
          <p:cNvSpPr>
            <a:spLocks noGrp="1"/>
          </p:cNvSpPr>
          <p:nvPr>
            <p:ph type="sldNum" sz="quarter" idx="12"/>
          </p:nvPr>
        </p:nvSpPr>
        <p:spPr/>
        <p:txBody>
          <a:bodyPr/>
          <a:lstStyle/>
          <a:p>
            <a:fld id="{CF730DDC-8798-4A7D-AE22-17FB6C1ED9DC}" type="slidenum">
              <a:rPr lang="en-US" altLang="fi-FI"/>
              <a:pPr/>
              <a:t>8</a:t>
            </a:fld>
            <a:endParaRPr lang="en-US" altLang="fi-FI"/>
          </a:p>
        </p:txBody>
      </p:sp>
    </p:spTree>
    <p:extLst>
      <p:ext uri="{BB962C8B-B14F-4D97-AF65-F5344CB8AC3E}">
        <p14:creationId xmlns:p14="http://schemas.microsoft.com/office/powerpoint/2010/main" val="3693232408"/>
      </p:ext>
    </p:extLst>
  </p:cSld>
  <p:clrMapOvr>
    <a:masterClrMapping/>
  </p:clrMapOvr>
  <p:transition spd="med">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p:txBody>
          <a:bodyPr/>
          <a:lstStyle/>
          <a:p>
            <a:fld id="{7CF79C66-A17C-4553-B5E6-C2278D2CD34F}" type="slidenum">
              <a:rPr lang="en-US" altLang="fi-FI"/>
              <a:pPr/>
              <a:t>9</a:t>
            </a:fld>
            <a:endParaRPr lang="en-US" altLang="fi-FI"/>
          </a:p>
        </p:txBody>
      </p:sp>
      <p:sp>
        <p:nvSpPr>
          <p:cNvPr id="98306" name="Rectangle 2"/>
          <p:cNvSpPr>
            <a:spLocks noGrp="1" noChangeArrowheads="1"/>
          </p:cNvSpPr>
          <p:nvPr>
            <p:ph type="title"/>
          </p:nvPr>
        </p:nvSpPr>
        <p:spPr>
          <a:xfrm>
            <a:off x="467544" y="536695"/>
            <a:ext cx="7543800" cy="762000"/>
          </a:xfrm>
        </p:spPr>
        <p:txBody>
          <a:bodyPr>
            <a:normAutofit fontScale="90000"/>
          </a:bodyPr>
          <a:lstStyle/>
          <a:p>
            <a:r>
              <a:rPr lang="fi-FI" altLang="fi-FI" sz="2800" dirty="0"/>
              <a:t>Ehdotetut sisäilman referenssiarvot vanhoille toimistorakennuksille</a:t>
            </a:r>
            <a:r>
              <a:rPr lang="fi-FI" altLang="fi-FI" sz="2000" dirty="0">
                <a:latin typeface="Comic Sans MS" panose="030F0702030302020204" pitchFamily="66" charset="0"/>
              </a:rPr>
              <a:t> </a:t>
            </a:r>
          </a:p>
        </p:txBody>
      </p:sp>
      <p:sp>
        <p:nvSpPr>
          <p:cNvPr id="98307" name="Rectangle 3"/>
          <p:cNvSpPr>
            <a:spLocks noChangeArrowheads="1"/>
          </p:cNvSpPr>
          <p:nvPr/>
        </p:nvSpPr>
        <p:spPr bwMode="auto">
          <a:xfrm>
            <a:off x="0" y="2651125"/>
            <a:ext cx="9144000" cy="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i-FI" altLang="fi-FI" sz="2400">
              <a:latin typeface="Times New Roman" panose="02020603050405020304" pitchFamily="18" charset="0"/>
            </a:endParaRPr>
          </a:p>
        </p:txBody>
      </p:sp>
      <p:sp>
        <p:nvSpPr>
          <p:cNvPr id="98308" name="Rectangle 4"/>
          <p:cNvSpPr>
            <a:spLocks noChangeArrowheads="1"/>
          </p:cNvSpPr>
          <p:nvPr/>
        </p:nvSpPr>
        <p:spPr bwMode="auto">
          <a:xfrm>
            <a:off x="0" y="4206875"/>
            <a:ext cx="9144000" cy="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i-FI" altLang="fi-FI" sz="2400">
              <a:latin typeface="Times New Roman" panose="02020603050405020304" pitchFamily="18" charset="0"/>
            </a:endParaRPr>
          </a:p>
        </p:txBody>
      </p:sp>
      <p:sp>
        <p:nvSpPr>
          <p:cNvPr id="98309" name="Text Box 5"/>
          <p:cNvSpPr txBox="1">
            <a:spLocks noChangeArrowheads="1"/>
          </p:cNvSpPr>
          <p:nvPr/>
        </p:nvSpPr>
        <p:spPr bwMode="auto">
          <a:xfrm>
            <a:off x="684213" y="1412875"/>
            <a:ext cx="7848600" cy="461664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Clr>
                <a:schemeClr val="accent2"/>
              </a:buClr>
              <a:buFont typeface="Arial" panose="020B0604020202020204" pitchFamily="34" charset="0"/>
              <a:buChar char="•"/>
            </a:pPr>
            <a:r>
              <a:rPr lang="fi-FI" altLang="fi-FI" dirty="0"/>
              <a:t>Perustuvat 177 </a:t>
            </a:r>
            <a:r>
              <a:rPr lang="fi-FI" altLang="fi-FI" b="1" dirty="0"/>
              <a:t>sisäilmaongelmista epäillyn</a:t>
            </a:r>
            <a:r>
              <a:rPr lang="fi-FI" altLang="fi-FI" dirty="0"/>
              <a:t> toimistorakennuksen sisäilmatutkimuksiin</a:t>
            </a:r>
          </a:p>
          <a:p>
            <a:pPr marL="285750" indent="-285750">
              <a:spcBef>
                <a:spcPct val="50000"/>
              </a:spcBef>
              <a:buClr>
                <a:schemeClr val="accent2"/>
              </a:buClr>
              <a:buFont typeface="Arial" panose="020B0604020202020204" pitchFamily="34" charset="0"/>
              <a:buChar char="•"/>
            </a:pPr>
            <a:r>
              <a:rPr lang="fi-FI" altLang="fi-FI" dirty="0"/>
              <a:t>Soveltuvat toimistorakennuksille, joiden valmistumisesta tai tehdyistä korjauksista on kulunut aikaa vähintään 1 vuosi</a:t>
            </a:r>
          </a:p>
          <a:p>
            <a:pPr marL="285750" indent="-285750">
              <a:spcBef>
                <a:spcPct val="50000"/>
              </a:spcBef>
              <a:buClr>
                <a:schemeClr val="accent2"/>
              </a:buClr>
              <a:buFont typeface="Arial" panose="020B0604020202020204" pitchFamily="34" charset="0"/>
              <a:buChar char="•"/>
            </a:pPr>
            <a:r>
              <a:rPr lang="fi-FI" altLang="fi-FI" dirty="0"/>
              <a:t>Soveltuvat sisäilman laadun – ei terveydellisen haitan – arviointiin</a:t>
            </a:r>
          </a:p>
          <a:p>
            <a:pPr>
              <a:spcBef>
                <a:spcPct val="50000"/>
              </a:spcBef>
            </a:pPr>
            <a:endParaRPr lang="fi-FI" altLang="fi-FI" dirty="0"/>
          </a:p>
          <a:p>
            <a:pPr>
              <a:spcBef>
                <a:spcPct val="50000"/>
              </a:spcBef>
            </a:pPr>
            <a:endParaRPr lang="fi-FI" altLang="fi-FI" dirty="0"/>
          </a:p>
          <a:p>
            <a:pPr>
              <a:spcBef>
                <a:spcPct val="50000"/>
              </a:spcBef>
            </a:pPr>
            <a:endParaRPr lang="fi-FI" altLang="fi-FI" dirty="0"/>
          </a:p>
          <a:p>
            <a:pPr>
              <a:spcBef>
                <a:spcPct val="50000"/>
              </a:spcBef>
            </a:pPr>
            <a:endParaRPr lang="fi-FI" altLang="fi-FI" dirty="0"/>
          </a:p>
          <a:p>
            <a:pPr>
              <a:spcBef>
                <a:spcPct val="50000"/>
              </a:spcBef>
            </a:pPr>
            <a:endParaRPr lang="fi-FI" altLang="fi-FI" dirty="0"/>
          </a:p>
          <a:p>
            <a:pPr>
              <a:spcBef>
                <a:spcPct val="50000"/>
              </a:spcBef>
            </a:pPr>
            <a:endParaRPr lang="fi-FI" altLang="fi-FI" dirty="0"/>
          </a:p>
          <a:p>
            <a:pPr>
              <a:spcBef>
                <a:spcPct val="50000"/>
              </a:spcBef>
            </a:pPr>
            <a:r>
              <a:rPr lang="fi-FI" altLang="fi-FI" sz="1050" dirty="0"/>
              <a:t>Salonen H. et al. </a:t>
            </a:r>
            <a:r>
              <a:rPr lang="fi-FI" altLang="fi-FI" sz="1050" dirty="0" smtClean="0"/>
              <a:t>2007</a:t>
            </a:r>
            <a:endParaRPr lang="fi-FI" altLang="fi-FI" sz="1050" dirty="0">
              <a:latin typeface="Comic Sans MS" panose="030F0702030302020204" pitchFamily="66" charset="0"/>
            </a:endParaRPr>
          </a:p>
        </p:txBody>
      </p:sp>
      <p:graphicFrame>
        <p:nvGraphicFramePr>
          <p:cNvPr id="98348" name="Group 44"/>
          <p:cNvGraphicFramePr>
            <a:graphicFrameLocks noGrp="1"/>
          </p:cNvGraphicFramePr>
          <p:nvPr>
            <p:ph type="tbl" idx="1"/>
            <p:extLst>
              <p:ext uri="{D42A27DB-BD31-4B8C-83A1-F6EECF244321}">
                <p14:modId xmlns:p14="http://schemas.microsoft.com/office/powerpoint/2010/main" val="1531297610"/>
              </p:ext>
            </p:extLst>
          </p:nvPr>
        </p:nvGraphicFramePr>
        <p:xfrm>
          <a:off x="755650" y="3357563"/>
          <a:ext cx="7489825" cy="2176780"/>
        </p:xfrm>
        <a:graphic>
          <a:graphicData uri="http://schemas.openxmlformats.org/drawingml/2006/table">
            <a:tbl>
              <a:tblPr/>
              <a:tblGrid>
                <a:gridCol w="3313113"/>
                <a:gridCol w="1871662"/>
                <a:gridCol w="2305050"/>
              </a:tblGrid>
              <a:tr h="711200">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bg1"/>
                          </a:solidFill>
                          <a:effectLst/>
                          <a:latin typeface="+mn-lt"/>
                        </a:rPr>
                        <a:t>Epäpuhtaus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bg1"/>
                          </a:solidFill>
                          <a:effectLst/>
                          <a:latin typeface="+mn-lt"/>
                        </a:rPr>
                        <a:t>Hyvä taso</a:t>
                      </a:r>
                    </a:p>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bg1"/>
                          </a:solidFill>
                          <a:effectLst/>
                          <a:latin typeface="+mn-lt"/>
                        </a:rPr>
                        <a:t>(µg/m</a:t>
                      </a:r>
                      <a:r>
                        <a:rPr kumimoji="0" lang="fi-FI" altLang="fi-FI" sz="1800" b="0" i="0" u="none" strike="noStrike" cap="none" normalizeH="0" baseline="30000" dirty="0" smtClean="0">
                          <a:ln>
                            <a:noFill/>
                          </a:ln>
                          <a:solidFill>
                            <a:schemeClr val="bg1"/>
                          </a:solidFill>
                          <a:effectLst/>
                          <a:latin typeface="+mn-lt"/>
                        </a:rPr>
                        <a:t>3</a:t>
                      </a:r>
                      <a:r>
                        <a:rPr kumimoji="0" lang="fi-FI" altLang="fi-FI" sz="1800" b="0" i="0" u="none" strike="noStrike" cap="none" normalizeH="0" baseline="0" dirty="0" smtClean="0">
                          <a:ln>
                            <a:noFill/>
                          </a:ln>
                          <a:solidFill>
                            <a:schemeClr val="bg1"/>
                          </a:solidFill>
                          <a:effectLst/>
                          <a:latin typeface="+mn-lt"/>
                        </a:rPr>
                        <a:t>)</a:t>
                      </a:r>
                      <a:endParaRPr kumimoji="0" lang="fi-FI" altLang="fi-FI" sz="1800" b="0" i="0" u="none" strike="noStrike" cap="none" normalizeH="0" baseline="30000" dirty="0" smtClean="0">
                        <a:ln>
                          <a:noFill/>
                        </a:ln>
                        <a:solidFill>
                          <a:schemeClr val="bg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bg1"/>
                          </a:solidFill>
                          <a:effectLst/>
                          <a:latin typeface="+mn-lt"/>
                        </a:rPr>
                        <a:t>Tavanomainen taso (µg/m</a:t>
                      </a:r>
                      <a:r>
                        <a:rPr kumimoji="0" lang="fi-FI" altLang="fi-FI" sz="1800" b="0" i="0" u="none" strike="noStrike" cap="none" normalizeH="0" baseline="30000" dirty="0" smtClean="0">
                          <a:ln>
                            <a:noFill/>
                          </a:ln>
                          <a:solidFill>
                            <a:schemeClr val="bg1"/>
                          </a:solidFill>
                          <a:effectLst/>
                          <a:latin typeface="+mn-lt"/>
                        </a:rPr>
                        <a:t>3</a:t>
                      </a:r>
                      <a:r>
                        <a:rPr kumimoji="0" lang="fi-FI" altLang="fi-FI" sz="1800" b="0" i="0" u="none" strike="noStrike" cap="none" normalizeH="0" baseline="0" dirty="0" smtClean="0">
                          <a:ln>
                            <a:noFill/>
                          </a:ln>
                          <a:solidFill>
                            <a:schemeClr val="bg1"/>
                          </a:solidFill>
                          <a:effectLst/>
                          <a:latin typeface="+mn-lt"/>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368300">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TVOC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tx1"/>
                          </a:solidFill>
                          <a:effectLst/>
                          <a:latin typeface="+mn-lt"/>
                        </a:rPr>
                        <a:t>alle 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alle 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Useimmat yksittäiset VOCit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alle 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tx1"/>
                          </a:solidFill>
                          <a:effectLst/>
                          <a:latin typeface="+mn-lt"/>
                        </a:rPr>
                        <a:t>alle 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Formaldehydi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alle 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tx1"/>
                          </a:solidFill>
                          <a:effectLst/>
                          <a:latin typeface="+mn-lt"/>
                        </a:rPr>
                        <a:t>alle 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Ammoniakki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smtClean="0">
                          <a:ln>
                            <a:noFill/>
                          </a:ln>
                          <a:solidFill>
                            <a:schemeClr val="tx1"/>
                          </a:solidFill>
                          <a:effectLst/>
                          <a:latin typeface="+mn-lt"/>
                        </a:rPr>
                        <a:t>alle 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Aft>
                          <a:spcPct val="20000"/>
                        </a:spcAft>
                        <a:buClr>
                          <a:schemeClr val="accent2"/>
                        </a:buClr>
                        <a:defRPr>
                          <a:solidFill>
                            <a:schemeClr val="tx1"/>
                          </a:solidFill>
                          <a:latin typeface="Verdana" panose="020B0604030504040204" pitchFamily="34" charset="0"/>
                        </a:defRPr>
                      </a:lvl1pPr>
                      <a:lvl2pPr marL="473075">
                        <a:spcAft>
                          <a:spcPct val="20000"/>
                        </a:spcAft>
                        <a:buClr>
                          <a:schemeClr val="accent2"/>
                        </a:buClr>
                        <a:defRPr sz="1600">
                          <a:solidFill>
                            <a:schemeClr val="tx1"/>
                          </a:solidFill>
                          <a:latin typeface="Verdana" panose="020B0604030504040204" pitchFamily="34" charset="0"/>
                        </a:defRPr>
                      </a:lvl2pPr>
                      <a:lvl3pPr marL="954088">
                        <a:spcAft>
                          <a:spcPct val="20000"/>
                        </a:spcAft>
                        <a:buClr>
                          <a:schemeClr val="accent2"/>
                        </a:buClr>
                        <a:defRPr sz="1400">
                          <a:solidFill>
                            <a:schemeClr val="tx1"/>
                          </a:solidFill>
                          <a:latin typeface="Verdana" panose="020B0604030504040204" pitchFamily="34" charset="0"/>
                        </a:defRPr>
                      </a:lvl3pPr>
                      <a:lvl4pPr marL="1331913">
                        <a:spcAft>
                          <a:spcPct val="20000"/>
                        </a:spcAft>
                        <a:buClr>
                          <a:schemeClr val="accent2"/>
                        </a:buClr>
                        <a:defRPr sz="1200">
                          <a:solidFill>
                            <a:schemeClr val="tx1"/>
                          </a:solidFill>
                          <a:latin typeface="Verdana" panose="020B0604030504040204" pitchFamily="34" charset="0"/>
                        </a:defRPr>
                      </a:lvl4pPr>
                      <a:lvl5pPr marL="1716088">
                        <a:spcAft>
                          <a:spcPct val="20000"/>
                        </a:spcAft>
                        <a:buClr>
                          <a:schemeClr val="accent2"/>
                        </a:buClr>
                        <a:defRPr sz="1200">
                          <a:solidFill>
                            <a:schemeClr val="tx1"/>
                          </a:solidFill>
                          <a:latin typeface="Verdana" panose="020B0604030504040204" pitchFamily="34" charset="0"/>
                        </a:defRPr>
                      </a:lvl5pPr>
                      <a:lvl6pPr marL="2173288" fontAlgn="base">
                        <a:spcBef>
                          <a:spcPct val="0"/>
                        </a:spcBef>
                        <a:spcAft>
                          <a:spcPct val="20000"/>
                        </a:spcAft>
                        <a:buClr>
                          <a:schemeClr val="accent2"/>
                        </a:buClr>
                        <a:defRPr sz="1200">
                          <a:solidFill>
                            <a:schemeClr val="tx1"/>
                          </a:solidFill>
                          <a:latin typeface="Verdana" panose="020B0604030504040204" pitchFamily="34" charset="0"/>
                        </a:defRPr>
                      </a:lvl6pPr>
                      <a:lvl7pPr marL="2630488" fontAlgn="base">
                        <a:spcBef>
                          <a:spcPct val="0"/>
                        </a:spcBef>
                        <a:spcAft>
                          <a:spcPct val="20000"/>
                        </a:spcAft>
                        <a:buClr>
                          <a:schemeClr val="accent2"/>
                        </a:buClr>
                        <a:defRPr sz="1200">
                          <a:solidFill>
                            <a:schemeClr val="tx1"/>
                          </a:solidFill>
                          <a:latin typeface="Verdana" panose="020B0604030504040204" pitchFamily="34" charset="0"/>
                        </a:defRPr>
                      </a:lvl7pPr>
                      <a:lvl8pPr marL="3087688" fontAlgn="base">
                        <a:spcBef>
                          <a:spcPct val="0"/>
                        </a:spcBef>
                        <a:spcAft>
                          <a:spcPct val="20000"/>
                        </a:spcAft>
                        <a:buClr>
                          <a:schemeClr val="accent2"/>
                        </a:buClr>
                        <a:defRPr sz="1200">
                          <a:solidFill>
                            <a:schemeClr val="tx1"/>
                          </a:solidFill>
                          <a:latin typeface="Verdana" panose="020B0604030504040204" pitchFamily="34" charset="0"/>
                        </a:defRPr>
                      </a:lvl8pPr>
                      <a:lvl9pPr marL="3544888" fontAlgn="base">
                        <a:spcBef>
                          <a:spcPct val="0"/>
                        </a:spcBef>
                        <a:spcAft>
                          <a:spcPct val="20000"/>
                        </a:spcAft>
                        <a:buClr>
                          <a:schemeClr val="accent2"/>
                        </a:buClr>
                        <a:defRPr sz="1200">
                          <a:solidFill>
                            <a:schemeClr val="tx1"/>
                          </a:solidFill>
                          <a:latin typeface="Verdana" panose="020B0604030504040204" pitchFamily="34" charset="0"/>
                        </a:defRPr>
                      </a:lvl9pPr>
                    </a:lstStyle>
                    <a:p>
                      <a:pPr marL="0" marR="0" lvl="0" indent="0" algn="ctr" defTabSz="914400" rtl="0" eaLnBrk="1" fontAlgn="base" latinLnBrk="0" hangingPunct="1">
                        <a:lnSpc>
                          <a:spcPct val="100000"/>
                        </a:lnSpc>
                        <a:spcBef>
                          <a:spcPct val="0"/>
                        </a:spcBef>
                        <a:spcAft>
                          <a:spcPct val="20000"/>
                        </a:spcAft>
                        <a:buClr>
                          <a:schemeClr val="accent2"/>
                        </a:buClr>
                        <a:buSzTx/>
                        <a:buFontTx/>
                        <a:buNone/>
                        <a:tabLst/>
                      </a:pPr>
                      <a:r>
                        <a:rPr kumimoji="0" lang="fi-FI" altLang="fi-FI" sz="1800" b="0" i="0" u="none" strike="noStrike" cap="none" normalizeH="0" baseline="0" dirty="0" smtClean="0">
                          <a:ln>
                            <a:noFill/>
                          </a:ln>
                          <a:solidFill>
                            <a:schemeClr val="tx1"/>
                          </a:solidFill>
                          <a:effectLst/>
                          <a:latin typeface="+mn-lt"/>
                        </a:rPr>
                        <a:t>alle 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959242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KoHo.potx</Template>
  <TotalTime>1011</TotalTime>
  <Words>1260</Words>
  <Application>Microsoft Office PowerPoint</Application>
  <PresentationFormat>Näytössä katseltava diaesitys (4:3)</PresentationFormat>
  <Paragraphs>206</Paragraphs>
  <Slides>15</Slides>
  <Notes>2</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15</vt:i4>
      </vt:variant>
    </vt:vector>
  </HeadingPairs>
  <TitlesOfParts>
    <vt:vector size="22" baseType="lpstr">
      <vt:lpstr>ＭＳ Ｐゴシック</vt:lpstr>
      <vt:lpstr>Arial</vt:lpstr>
      <vt:lpstr>Calibri</vt:lpstr>
      <vt:lpstr>Comic Sans MS</vt:lpstr>
      <vt:lpstr>Times New Roman</vt:lpstr>
      <vt:lpstr>Wingdings</vt:lpstr>
      <vt:lpstr>KoHo</vt:lpstr>
      <vt:lpstr>1.10.2 MVOCit eli mikrobien tuottamat haihtuvat orgaaniset yhdisteet</vt:lpstr>
      <vt:lpstr>Saatteeksi opetusmateriaalin käyttöön</vt:lpstr>
      <vt:lpstr>Sisällysluettelo</vt:lpstr>
      <vt:lpstr>Sisäilman epäpuhtaudet ja terveyshaitat</vt:lpstr>
      <vt:lpstr>Sisäilman epäpuhtauksien määrittäminen</vt:lpstr>
      <vt:lpstr>Mikrobien aineenvaihdunnasta</vt:lpstr>
      <vt:lpstr>Mikrobi-VOC-yhdisteet (MVOC)</vt:lpstr>
      <vt:lpstr>Mikrobien haihtuvat aineenvaihduntatuotteet (MVOC = Microbial Volatile Organic Compounds)</vt:lpstr>
      <vt:lpstr>Ehdotetut sisäilman referenssiarvot vanhoille toimistorakennuksille </vt:lpstr>
      <vt:lpstr>MVOCit ja mikrobivauriorakennukset </vt:lpstr>
      <vt:lpstr>MVOCit ja tulosten tulkinta</vt:lpstr>
      <vt:lpstr>Näytteenotto</vt:lpstr>
      <vt:lpstr>Millaisia mittauspisteitä ja mittausajankohta</vt:lpstr>
      <vt:lpstr>Taustatietolomakkeen käyttö tärkeää tulosten tulkinnan helpottamiseksi!</vt:lpstr>
      <vt:lpstr>Mittauspöytäkirjan pito</vt:lpstr>
    </vt:vector>
  </TitlesOfParts>
  <Manager>Ympäristöministeriö</Manager>
  <Company>aidema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Aija Kaijärvi</dc:creator>
  <cp:lastModifiedBy>Pellinen Noora</cp:lastModifiedBy>
  <cp:revision>60</cp:revision>
  <cp:lastPrinted>2011-02-08T13:57:01Z</cp:lastPrinted>
  <dcterms:created xsi:type="dcterms:W3CDTF">2012-09-14T08:23:56Z</dcterms:created>
  <dcterms:modified xsi:type="dcterms:W3CDTF">2016-06-15T05:36:41Z</dcterms:modified>
</cp:coreProperties>
</file>