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handoutMasterIdLst>
    <p:handoutMasterId r:id="rId35"/>
  </p:handoutMasterIdLst>
  <p:sldIdLst>
    <p:sldId id="256" r:id="rId2"/>
    <p:sldId id="338" r:id="rId3"/>
    <p:sldId id="306"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7" r:id="rId33"/>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8">
          <p15:clr>
            <a:srgbClr val="A4A3A4"/>
          </p15:clr>
        </p15:guide>
        <p15:guide id="2" orient="horz" pos="3793">
          <p15:clr>
            <a:srgbClr val="A4A3A4"/>
          </p15:clr>
        </p15:guide>
        <p15:guide id="3" orient="horz" pos="1026">
          <p15:clr>
            <a:srgbClr val="A4A3A4"/>
          </p15:clr>
        </p15:guide>
        <p15:guide id="4" orient="horz" pos="890">
          <p15:clr>
            <a:srgbClr val="A4A3A4"/>
          </p15:clr>
        </p15:guide>
        <p15:guide id="5" orient="horz" pos="210">
          <p15:clr>
            <a:srgbClr val="A4A3A4"/>
          </p15:clr>
        </p15:guide>
        <p15:guide id="6" orient="horz" pos="1842">
          <p15:clr>
            <a:srgbClr val="A4A3A4"/>
          </p15:clr>
        </p15:guide>
        <p15:guide id="7" orient="horz" pos="2840">
          <p15:clr>
            <a:srgbClr val="A4A3A4"/>
          </p15:clr>
        </p15:guide>
        <p15:guide id="8" pos="3243">
          <p15:clr>
            <a:srgbClr val="A4A3A4"/>
          </p15:clr>
        </p15:guide>
        <p15:guide id="9" pos="5239">
          <p15:clr>
            <a:srgbClr val="A4A3A4"/>
          </p15:clr>
        </p15:guide>
        <p15:guide id="10" pos="521">
          <p15:clr>
            <a:srgbClr val="A4A3A4"/>
          </p15:clr>
        </p15:guide>
        <p15:guide id="11" pos="5556">
          <p15:clr>
            <a:srgbClr val="A4A3A4"/>
          </p15:clr>
        </p15:guide>
        <p15:guide id="1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5C44"/>
    <a:srgbClr val="00B2A9"/>
    <a:srgbClr val="95B3D7"/>
    <a:srgbClr val="446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95" autoAdjust="0"/>
    <p:restoredTop sz="94660"/>
  </p:normalViewPr>
  <p:slideViewPr>
    <p:cSldViewPr showGuides="1">
      <p:cViewPr varScale="1">
        <p:scale>
          <a:sx n="81" d="100"/>
          <a:sy n="81" d="100"/>
        </p:scale>
        <p:origin x="1027" y="53"/>
      </p:cViewPr>
      <p:guideLst>
        <p:guide orient="horz" pos="2478"/>
        <p:guide orient="horz" pos="3793"/>
        <p:guide orient="horz" pos="1026"/>
        <p:guide orient="horz" pos="890"/>
        <p:guide orient="horz" pos="210"/>
        <p:guide orient="horz" pos="1842"/>
        <p:guide orient="horz" pos="2840"/>
        <p:guide pos="3243"/>
        <p:guide pos="5239"/>
        <p:guide pos="521"/>
        <p:guide pos="5556"/>
        <p:guide pos="249"/>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83" d="100"/>
          <a:sy n="83" d="100"/>
        </p:scale>
        <p:origin x="-310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dirty="0">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EB6F-D7BD-410C-AB1F-00269204D9C8}" type="datetimeFigureOut">
              <a:rPr lang="fi-FI" sz="800" smtClean="0">
                <a:latin typeface="Arial" pitchFamily="34" charset="0"/>
                <a:cs typeface="Arial" pitchFamily="34" charset="0"/>
              </a:rPr>
              <a:pPr/>
              <a:t>15.6.2016</a:t>
            </a:fld>
            <a:endParaRPr lang="fi-FI" sz="800">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latin typeface="Arial" pitchFamily="34" charset="0"/>
              <a:cs typeface="Arial"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829D03-198C-4FB6-BC3D-FF132E164A92}" type="slidenum">
              <a:rPr lang="fi-FI" sz="800" smtClean="0">
                <a:latin typeface="Arial" pitchFamily="34" charset="0"/>
                <a:cs typeface="Arial" pitchFamily="34" charset="0"/>
              </a:rPr>
              <a:pPr/>
              <a:t>‹#›</a:t>
            </a:fld>
            <a:endParaRPr lang="fi-FI" sz="800">
              <a:latin typeface="Arial" pitchFamily="34" charset="0"/>
              <a:cs typeface="Arial" pitchFamily="34" charset="0"/>
            </a:endParaRPr>
          </a:p>
        </p:txBody>
      </p:sp>
    </p:spTree>
    <p:extLst>
      <p:ext uri="{BB962C8B-B14F-4D97-AF65-F5344CB8AC3E}">
        <p14:creationId xmlns:p14="http://schemas.microsoft.com/office/powerpoint/2010/main" val="534818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atin typeface="Arial" pitchFamily="34" charset="0"/>
                <a:cs typeface="Arial" pitchFamily="34" charset="0"/>
              </a:defRPr>
            </a:lvl1pPr>
          </a:lstStyle>
          <a:p>
            <a:endParaRPr lang="fi-FI"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atin typeface="Arial" pitchFamily="34" charset="0"/>
                <a:cs typeface="Arial" pitchFamily="34" charset="0"/>
              </a:defRPr>
            </a:lvl1pPr>
          </a:lstStyle>
          <a:p>
            <a:fld id="{734323DC-88BF-4AB1-9A78-B974D90A807B}" type="datetimeFigureOut">
              <a:rPr lang="fi-FI" smtClean="0"/>
              <a:pPr/>
              <a:t>15.6.2016</a:t>
            </a:fld>
            <a:endParaRPr lang="fi-FI"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atin typeface="Arial" pitchFamily="34" charset="0"/>
                <a:cs typeface="Arial" pitchFamily="34" charset="0"/>
              </a:defRPr>
            </a:lvl1pPr>
          </a:lstStyle>
          <a:p>
            <a:endParaRPr lang="fi-FI"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atin typeface="Arial" pitchFamily="34" charset="0"/>
                <a:cs typeface="Arial" pitchFamily="34" charset="0"/>
              </a:defRPr>
            </a:lvl1pPr>
          </a:lstStyle>
          <a:p>
            <a:fld id="{BB9F18BF-E348-4EEC-9C4C-E41F855D7E30}" type="slidenum">
              <a:rPr lang="fi-FI" smtClean="0"/>
              <a:pPr/>
              <a:t>‹#›</a:t>
            </a:fld>
            <a:endParaRPr lang="fi-FI" dirty="0"/>
          </a:p>
        </p:txBody>
      </p:sp>
    </p:spTree>
    <p:extLst>
      <p:ext uri="{BB962C8B-B14F-4D97-AF65-F5344CB8AC3E}">
        <p14:creationId xmlns:p14="http://schemas.microsoft.com/office/powerpoint/2010/main" val="1062969084"/>
      </p:ext>
    </p:extLst>
  </p:cSld>
  <p:clrMap bg1="lt1" tx1="dk1" bg2="lt2" tx2="dk2" accent1="accent1" accent2="accent2" accent3="accent3" accent4="accent4" accent5="accent5" accent6="accent6" hlink="hlink" folHlink="folHlink"/>
  <p:hf hdr="0" ftr="0" dt="0"/>
  <p:notesStyle>
    <a:lvl1pPr marL="176213" indent="-176213" algn="l" defTabSz="914400" rtl="0" eaLnBrk="1" latinLnBrk="0" hangingPunct="1">
      <a:buFont typeface="Arial" pitchFamily="34" charset="0"/>
      <a:buChar char="•"/>
      <a:defRPr sz="1600" kern="1200">
        <a:solidFill>
          <a:schemeClr val="tx1"/>
        </a:solidFill>
        <a:latin typeface="Arial" pitchFamily="34" charset="0"/>
        <a:ea typeface="+mn-ea"/>
        <a:cs typeface="Arial" pitchFamily="34" charset="0"/>
      </a:defRPr>
    </a:lvl1pPr>
    <a:lvl2pPr marL="363538" indent="-187325" algn="l" defTabSz="914400" rtl="0" eaLnBrk="1" latinLnBrk="0" hangingPunct="1">
      <a:buFont typeface="Arial" pitchFamily="34" charset="0"/>
      <a:buChar char="•"/>
      <a:defRPr sz="1100" kern="1200">
        <a:solidFill>
          <a:schemeClr val="tx1"/>
        </a:solidFill>
        <a:latin typeface="Arial" pitchFamily="34" charset="0"/>
        <a:ea typeface="+mn-ea"/>
        <a:cs typeface="Arial" pitchFamily="34" charset="0"/>
      </a:defRPr>
    </a:lvl2pPr>
    <a:lvl3pPr marL="539750"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3pPr>
    <a:lvl4pPr marL="715963"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4pPr>
    <a:lvl5pPr marL="892175"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990600" y="768350"/>
            <a:ext cx="5118100" cy="3838575"/>
          </a:xfrm>
          <a:ln/>
        </p:spPr>
      </p:sp>
      <p:sp>
        <p:nvSpPr>
          <p:cNvPr id="125955"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r>
              <a:rPr lang="fi-FI" altLang="fi-FI" smtClean="0">
                <a:latin typeface="Arial" panose="020B0604020202020204" pitchFamily="34" charset="0"/>
                <a:ea typeface="ＭＳ Ｐゴシック" panose="020B0600070205080204" pitchFamily="34" charset="-128"/>
              </a:rPr>
              <a:t>- </a:t>
            </a:r>
            <a:r>
              <a:rPr lang="fi-FI" altLang="fi-FI" b="1" smtClean="0">
                <a:latin typeface="Arial" panose="020B0604020202020204" pitchFamily="34" charset="0"/>
                <a:ea typeface="ＭＳ Ｐゴシック" panose="020B0600070205080204" pitchFamily="34" charset="-128"/>
              </a:rPr>
              <a:t>Primary Metabolism. </a:t>
            </a:r>
            <a:r>
              <a:rPr lang="fi-FI" altLang="fi-FI" smtClean="0">
                <a:latin typeface="Arial" panose="020B0604020202020204" pitchFamily="34" charset="0"/>
                <a:ea typeface="ＭＳ Ｐゴシック" panose="020B0600070205080204" pitchFamily="34" charset="-128"/>
              </a:rPr>
              <a:t>Metabolism is the term used to describe all of the chemical reactions and interactions that take place in a biological system. Primary metabolism encompasses reactions involving those compounds which are formed as a part of the normal anabolic and catabolic processes which result in assimilation, respiration, transport, and differentiation. These processes take place in most, if not all, cells of the organism. Common examples of primary compounds are sugars, amino acids, nucleotides etc</a:t>
            </a:r>
          </a:p>
          <a:p>
            <a:pPr eaLnBrk="1" hangingPunct="1"/>
            <a:r>
              <a:rPr lang="fi-FI" altLang="fi-FI" smtClean="0">
                <a:latin typeface="Arial" panose="020B0604020202020204" pitchFamily="34" charset="0"/>
                <a:ea typeface="ＭＳ Ｐゴシック" panose="020B0600070205080204" pitchFamily="34" charset="-128"/>
              </a:rPr>
              <a:t>- </a:t>
            </a:r>
            <a:r>
              <a:rPr lang="fi-FI" altLang="fi-FI" b="1" smtClean="0">
                <a:latin typeface="Arial" panose="020B0604020202020204" pitchFamily="34" charset="0"/>
                <a:ea typeface="ＭＳ Ｐゴシック" panose="020B0600070205080204" pitchFamily="34" charset="-128"/>
              </a:rPr>
              <a:t>Secondary Metabolism</a:t>
            </a:r>
            <a:r>
              <a:rPr lang="fi-FI" altLang="fi-FI" smtClean="0">
                <a:latin typeface="Arial" panose="020B0604020202020204" pitchFamily="34" charset="0"/>
                <a:ea typeface="ＭＳ Ｐゴシック" panose="020B0600070205080204" pitchFamily="34" charset="-128"/>
              </a:rPr>
              <a:t>. A compound is classified as a secondary metabolite if it does not seem to directly function in the processes of growth and development. a popular example of secondary compounds are antibiotics</a:t>
            </a:r>
          </a:p>
          <a:p>
            <a:pPr eaLnBrk="1" hangingPunct="1"/>
            <a:endParaRPr lang="fi-FI" altLang="fi-FI" smtClean="0">
              <a:latin typeface="Arial" panose="020B0604020202020204" pitchFamily="34" charset="0"/>
              <a:ea typeface="ＭＳ Ｐゴシック" panose="020B0600070205080204" pitchFamily="34" charset="-128"/>
            </a:endParaRPr>
          </a:p>
          <a:p>
            <a:pPr eaLnBrk="1" hangingPunct="1"/>
            <a:r>
              <a:rPr lang="fi-FI" altLang="fi-FI" smtClean="0">
                <a:latin typeface="Arial" panose="020B0604020202020204" pitchFamily="34" charset="0"/>
                <a:ea typeface="ＭＳ Ｐゴシック" panose="020B0600070205080204" pitchFamily="34" charset="-128"/>
              </a:rPr>
              <a:t>- many fungi express secondary metabolites to influence a competitive outcome (e.g. mycotoxins are produced to help a saprophytic fungus to penetrate a plant cell during growth</a:t>
            </a:r>
          </a:p>
          <a:p>
            <a:pPr eaLnBrk="1" hangingPunct="1"/>
            <a:endParaRPr lang="fi-FI" altLang="fi-FI"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55362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990600" y="768350"/>
            <a:ext cx="5118100" cy="3838575"/>
          </a:xfrm>
          <a:ln/>
        </p:spPr>
      </p:sp>
      <p:sp>
        <p:nvSpPr>
          <p:cNvPr id="135171"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smtClean="0">
                <a:latin typeface="Arial" panose="020B0604020202020204" pitchFamily="34" charset="0"/>
                <a:ea typeface="ＭＳ Ｐゴシック" panose="020B0600070205080204" pitchFamily="34" charset="-128"/>
              </a:rPr>
              <a:t>gets activasted in the live cytochrome P450, reacts with guanine in DNA</a:t>
            </a:r>
          </a:p>
        </p:txBody>
      </p:sp>
    </p:spTree>
    <p:extLst>
      <p:ext uri="{BB962C8B-B14F-4D97-AF65-F5344CB8AC3E}">
        <p14:creationId xmlns:p14="http://schemas.microsoft.com/office/powerpoint/2010/main" val="3921342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990600" y="768350"/>
            <a:ext cx="5118100" cy="3838575"/>
          </a:xfrm>
          <a:ln/>
        </p:spPr>
      </p:sp>
      <p:sp>
        <p:nvSpPr>
          <p:cNvPr id="136195"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i-FI" altLang="fi-FI"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69738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990600" y="768350"/>
            <a:ext cx="5118100" cy="3838575"/>
          </a:xfrm>
          <a:ln/>
        </p:spPr>
      </p:sp>
      <p:sp>
        <p:nvSpPr>
          <p:cNvPr id="137219"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i-FI" altLang="fi-FI"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7271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panose="020B0604020202020204" pitchFamily="34" charset="0"/>
              </a:defRPr>
            </a:lvl1pPr>
            <a:lvl2pPr marL="742950" indent="-285750" defTabSz="990600" eaLnBrk="0" hangingPunct="0">
              <a:spcBef>
                <a:spcPct val="30000"/>
              </a:spcBef>
              <a:defRPr sz="1200">
                <a:solidFill>
                  <a:schemeClr val="tx1"/>
                </a:solidFill>
                <a:latin typeface="Arial" panose="020B0604020202020204" pitchFamily="34" charset="0"/>
              </a:defRPr>
            </a:lvl2pPr>
            <a:lvl3pPr marL="1143000" indent="-228600" defTabSz="990600" eaLnBrk="0" hangingPunct="0">
              <a:spcBef>
                <a:spcPct val="30000"/>
              </a:spcBef>
              <a:defRPr sz="1200">
                <a:solidFill>
                  <a:schemeClr val="tx1"/>
                </a:solidFill>
                <a:latin typeface="Arial" panose="020B0604020202020204" pitchFamily="34" charset="0"/>
              </a:defRPr>
            </a:lvl3pPr>
            <a:lvl4pPr marL="1600200" indent="-228600" defTabSz="990600" eaLnBrk="0" hangingPunct="0">
              <a:spcBef>
                <a:spcPct val="30000"/>
              </a:spcBef>
              <a:defRPr sz="1200">
                <a:solidFill>
                  <a:schemeClr val="tx1"/>
                </a:solidFill>
                <a:latin typeface="Arial" panose="020B0604020202020204" pitchFamily="34" charset="0"/>
              </a:defRPr>
            </a:lvl4pPr>
            <a:lvl5pPr marL="2057400" indent="-228600" defTabSz="990600" eaLnBrk="0" hangingPunct="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95D6048-9B56-4254-A472-C74479160BD0}" type="slidenum">
              <a:rPr lang="fi-FI" altLang="fi-FI" sz="900">
                <a:solidFill>
                  <a:srgbClr val="000000"/>
                </a:solidFill>
                <a:ea typeface="ＭＳ Ｐゴシック" panose="020B0600070205080204" pitchFamily="34" charset="-128"/>
              </a:rPr>
              <a:pPr eaLnBrk="1" hangingPunct="1">
                <a:spcBef>
                  <a:spcPct val="0"/>
                </a:spcBef>
              </a:pPr>
              <a:t>18</a:t>
            </a:fld>
            <a:endParaRPr lang="fi-FI" altLang="fi-FI" sz="900">
              <a:solidFill>
                <a:srgbClr val="000000"/>
              </a:solidFill>
              <a:ea typeface="ＭＳ Ｐゴシック" panose="020B0600070205080204" pitchFamily="34" charset="-128"/>
            </a:endParaRPr>
          </a:p>
        </p:txBody>
      </p:sp>
      <p:sp>
        <p:nvSpPr>
          <p:cNvPr id="138243" name="Rectangle 2"/>
          <p:cNvSpPr>
            <a:spLocks noGrp="1" noRot="1" noChangeAspect="1" noChangeArrowheads="1" noTextEdit="1"/>
          </p:cNvSpPr>
          <p:nvPr>
            <p:ph type="sldImg"/>
          </p:nvPr>
        </p:nvSpPr>
        <p:spPr>
          <a:xfrm>
            <a:off x="992188" y="768350"/>
            <a:ext cx="5114925" cy="3836988"/>
          </a:xfrm>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92804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990600" y="768350"/>
            <a:ext cx="5118100" cy="3838575"/>
          </a:xfrm>
          <a:ln/>
        </p:spPr>
      </p:sp>
      <p:sp>
        <p:nvSpPr>
          <p:cNvPr id="139267"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smtClean="0">
                <a:latin typeface="Arial" panose="020B0604020202020204" pitchFamily="34" charset="0"/>
                <a:ea typeface="ＭＳ Ｐゴシック" panose="020B0600070205080204" pitchFamily="34" charset="-128"/>
              </a:rPr>
              <a:t>Streptomycetes can grow on various different building materials, in particular ceramic materials, paints, glue, plasterboard ..</a:t>
            </a:r>
          </a:p>
        </p:txBody>
      </p:sp>
    </p:spTree>
    <p:extLst>
      <p:ext uri="{BB962C8B-B14F-4D97-AF65-F5344CB8AC3E}">
        <p14:creationId xmlns:p14="http://schemas.microsoft.com/office/powerpoint/2010/main" val="157349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990600" y="768350"/>
            <a:ext cx="5118100" cy="3838575"/>
          </a:xfrm>
          <a:ln/>
        </p:spPr>
      </p:sp>
      <p:sp>
        <p:nvSpPr>
          <p:cNvPr id="140291"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i-FI" altLang="fi-FI"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0522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990600" y="768350"/>
            <a:ext cx="5118100" cy="3838575"/>
          </a:xfrm>
          <a:ln/>
        </p:spPr>
      </p:sp>
      <p:sp>
        <p:nvSpPr>
          <p:cNvPr id="141315"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smtClean="0">
                <a:latin typeface="Arial" panose="020B0604020202020204" pitchFamily="34" charset="0"/>
                <a:ea typeface="ＭＳ Ｐゴシック" panose="020B0600070205080204" pitchFamily="34" charset="-128"/>
              </a:rPr>
              <a:t>gets activasted in the live cytochrome P450, reacts with guanine in DNA</a:t>
            </a:r>
          </a:p>
        </p:txBody>
      </p:sp>
    </p:spTree>
    <p:extLst>
      <p:ext uri="{BB962C8B-B14F-4D97-AF65-F5344CB8AC3E}">
        <p14:creationId xmlns:p14="http://schemas.microsoft.com/office/powerpoint/2010/main" val="1612520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5" rIns="99048" bIns="49525" anchor="b"/>
          <a:lstStyle>
            <a:lvl1pPr defTabSz="990600" eaLnBrk="0" hangingPunct="0">
              <a:spcBef>
                <a:spcPct val="30000"/>
              </a:spcBef>
              <a:defRPr sz="1200">
                <a:solidFill>
                  <a:schemeClr val="tx1"/>
                </a:solidFill>
                <a:latin typeface="Arial" panose="020B0604020202020204" pitchFamily="34" charset="0"/>
              </a:defRPr>
            </a:lvl1pPr>
            <a:lvl2pPr marL="742950" indent="-285750" defTabSz="990600" eaLnBrk="0" hangingPunct="0">
              <a:spcBef>
                <a:spcPct val="30000"/>
              </a:spcBef>
              <a:defRPr sz="1200">
                <a:solidFill>
                  <a:schemeClr val="tx1"/>
                </a:solidFill>
                <a:latin typeface="Arial" panose="020B0604020202020204" pitchFamily="34" charset="0"/>
              </a:defRPr>
            </a:lvl2pPr>
            <a:lvl3pPr marL="1143000" indent="-228600" defTabSz="990600" eaLnBrk="0" hangingPunct="0">
              <a:spcBef>
                <a:spcPct val="30000"/>
              </a:spcBef>
              <a:defRPr sz="1200">
                <a:solidFill>
                  <a:schemeClr val="tx1"/>
                </a:solidFill>
                <a:latin typeface="Arial" panose="020B0604020202020204" pitchFamily="34" charset="0"/>
              </a:defRPr>
            </a:lvl3pPr>
            <a:lvl4pPr marL="1600200" indent="-228600" defTabSz="990600" eaLnBrk="0" hangingPunct="0">
              <a:spcBef>
                <a:spcPct val="30000"/>
              </a:spcBef>
              <a:defRPr sz="1200">
                <a:solidFill>
                  <a:schemeClr val="tx1"/>
                </a:solidFill>
                <a:latin typeface="Arial" panose="020B0604020202020204" pitchFamily="34" charset="0"/>
              </a:defRPr>
            </a:lvl4pPr>
            <a:lvl5pPr marL="2057400" indent="-228600" defTabSz="990600" eaLnBrk="0" hangingPunct="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307303C-4E9C-462F-9A25-AB800F17CEBA}" type="slidenum">
              <a:rPr lang="fi-FI" altLang="fi-FI" sz="900">
                <a:solidFill>
                  <a:srgbClr val="000000"/>
                </a:solidFill>
              </a:rPr>
              <a:pPr algn="r" eaLnBrk="1" hangingPunct="1">
                <a:spcBef>
                  <a:spcPct val="0"/>
                </a:spcBef>
              </a:pPr>
              <a:t>22</a:t>
            </a:fld>
            <a:endParaRPr lang="fi-FI" altLang="fi-FI" sz="900">
              <a:solidFill>
                <a:srgbClr val="000000"/>
              </a:solidFill>
            </a:endParaRPr>
          </a:p>
        </p:txBody>
      </p:sp>
      <p:sp>
        <p:nvSpPr>
          <p:cNvPr id="142339" name="Rectangle 2"/>
          <p:cNvSpPr>
            <a:spLocks noGrp="1" noRot="1" noChangeAspect="1" noChangeArrowheads="1" noTextEdit="1"/>
          </p:cNvSpPr>
          <p:nvPr>
            <p:ph type="sldImg"/>
          </p:nvPr>
        </p:nvSpPr>
        <p:spPr>
          <a:xfrm>
            <a:off x="992188" y="768350"/>
            <a:ext cx="5114925" cy="3836988"/>
          </a:xfrm>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smtClean="0">
                <a:latin typeface="Arial" panose="020B0604020202020204" pitchFamily="34" charset="0"/>
              </a:rPr>
              <a:t> Single extraction</a:t>
            </a:r>
            <a:br>
              <a:rPr lang="fi-FI" altLang="fi-FI" smtClean="0">
                <a:latin typeface="Arial" panose="020B0604020202020204" pitchFamily="34" charset="0"/>
              </a:rPr>
            </a:br>
            <a:r>
              <a:rPr lang="fi-FI" altLang="fi-FI" smtClean="0">
                <a:latin typeface="Arial" panose="020B0604020202020204" pitchFamily="34" charset="0"/>
              </a:rPr>
              <a:t>(acidified ACN/H2O)</a:t>
            </a:r>
            <a:r>
              <a:rPr lang="fi-FI" altLang="fi-FI" b="1" smtClean="0">
                <a:latin typeface="Arial" panose="020B0604020202020204" pitchFamily="34" charset="0"/>
              </a:rPr>
              <a:t> </a:t>
            </a:r>
            <a:br>
              <a:rPr lang="fi-FI" altLang="fi-FI" b="1" smtClean="0">
                <a:latin typeface="Arial" panose="020B0604020202020204" pitchFamily="34" charset="0"/>
              </a:rPr>
            </a:br>
            <a:r>
              <a:rPr lang="fi-FI" altLang="fi-FI" b="1" smtClean="0">
                <a:latin typeface="Arial" panose="020B0604020202020204" pitchFamily="34" charset="0"/>
              </a:rPr>
              <a:t/>
            </a:r>
            <a:br>
              <a:rPr lang="fi-FI" altLang="fi-FI" b="1" smtClean="0">
                <a:latin typeface="Arial" panose="020B0604020202020204" pitchFamily="34" charset="0"/>
              </a:rPr>
            </a:br>
            <a:r>
              <a:rPr lang="fi-FI" altLang="fi-FI" b="1" smtClean="0">
                <a:latin typeface="Arial" panose="020B0604020202020204" pitchFamily="34" charset="0"/>
              </a:rPr>
              <a:t/>
            </a:r>
            <a:br>
              <a:rPr lang="fi-FI" altLang="fi-FI" b="1" smtClean="0">
                <a:latin typeface="Arial" panose="020B0604020202020204" pitchFamily="34" charset="0"/>
              </a:rPr>
            </a:br>
            <a:r>
              <a:rPr lang="fi-FI" altLang="fi-FI" smtClean="0">
                <a:latin typeface="Arial" panose="020B0604020202020204" pitchFamily="34" charset="0"/>
              </a:rPr>
              <a:t> Dilution of crude extract</a:t>
            </a:r>
            <a:br>
              <a:rPr lang="fi-FI" altLang="fi-FI" smtClean="0">
                <a:latin typeface="Arial" panose="020B0604020202020204" pitchFamily="34" charset="0"/>
              </a:rPr>
            </a:br>
            <a:r>
              <a:rPr lang="fi-FI" altLang="fi-FI" smtClean="0">
                <a:latin typeface="Arial" panose="020B0604020202020204" pitchFamily="34" charset="0"/>
              </a:rPr>
              <a:t/>
            </a:r>
            <a:br>
              <a:rPr lang="fi-FI" altLang="fi-FI" smtClean="0">
                <a:latin typeface="Arial" panose="020B0604020202020204" pitchFamily="34" charset="0"/>
              </a:rPr>
            </a:br>
            <a:r>
              <a:rPr lang="fi-FI" altLang="fi-FI" smtClean="0">
                <a:latin typeface="Arial" panose="020B0604020202020204" pitchFamily="34" charset="0"/>
              </a:rPr>
              <a:t/>
            </a:r>
            <a:br>
              <a:rPr lang="fi-FI" altLang="fi-FI" smtClean="0">
                <a:latin typeface="Arial" panose="020B0604020202020204" pitchFamily="34" charset="0"/>
              </a:rPr>
            </a:br>
            <a:r>
              <a:rPr lang="fi-FI" altLang="fi-FI" smtClean="0">
                <a:latin typeface="Arial" panose="020B0604020202020204" pitchFamily="34" charset="0"/>
              </a:rPr>
              <a:t> Analysis (no sample clean-up)</a:t>
            </a:r>
            <a:br>
              <a:rPr lang="fi-FI" altLang="fi-FI" smtClean="0">
                <a:latin typeface="Arial" panose="020B0604020202020204" pitchFamily="34" charset="0"/>
              </a:rPr>
            </a:br>
            <a:r>
              <a:rPr lang="de-DE" altLang="fi-FI" smtClean="0">
                <a:latin typeface="Arial" panose="020B0604020202020204" pitchFamily="34" charset="0"/>
              </a:rPr>
              <a:t>HPLC: Agilent 1100; MS: QTrap 4000 MS/MS; Ion sources: Electrospray (ESI)</a:t>
            </a:r>
            <a:br>
              <a:rPr lang="de-DE" altLang="fi-FI" smtClean="0">
                <a:latin typeface="Arial" panose="020B0604020202020204" pitchFamily="34" charset="0"/>
              </a:rPr>
            </a:br>
            <a:endParaRPr lang="en-US" altLang="fi-FI" smtClean="0">
              <a:latin typeface="Arial" panose="020B0604020202020204" pitchFamily="34" charset="0"/>
            </a:endParaRPr>
          </a:p>
        </p:txBody>
      </p:sp>
    </p:spTree>
    <p:extLst>
      <p:ext uri="{BB962C8B-B14F-4D97-AF65-F5344CB8AC3E}">
        <p14:creationId xmlns:p14="http://schemas.microsoft.com/office/powerpoint/2010/main" val="721472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B9F18BF-E348-4EEC-9C4C-E41F855D7E30}" type="slidenum">
              <a:rPr lang="fi-FI" smtClean="0"/>
              <a:pPr/>
              <a:t>23</a:t>
            </a:fld>
            <a:endParaRPr lang="fi-FI" dirty="0"/>
          </a:p>
        </p:txBody>
      </p:sp>
    </p:spTree>
    <p:extLst>
      <p:ext uri="{BB962C8B-B14F-4D97-AF65-F5344CB8AC3E}">
        <p14:creationId xmlns:p14="http://schemas.microsoft.com/office/powerpoint/2010/main" val="2723553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B9F18BF-E348-4EEC-9C4C-E41F855D7E30}" type="slidenum">
              <a:rPr lang="fi-FI" smtClean="0"/>
              <a:pPr/>
              <a:t>32</a:t>
            </a:fld>
            <a:endParaRPr lang="fi-FI" dirty="0"/>
          </a:p>
        </p:txBody>
      </p:sp>
    </p:spTree>
    <p:extLst>
      <p:ext uri="{BB962C8B-B14F-4D97-AF65-F5344CB8AC3E}">
        <p14:creationId xmlns:p14="http://schemas.microsoft.com/office/powerpoint/2010/main" val="234155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6313" eaLnBrk="0" hangingPunct="0">
              <a:spcBef>
                <a:spcPct val="30000"/>
              </a:spcBef>
              <a:defRPr sz="1200">
                <a:solidFill>
                  <a:schemeClr val="tx1"/>
                </a:solidFill>
                <a:latin typeface="Arial" panose="020B0604020202020204" pitchFamily="34" charset="0"/>
              </a:defRPr>
            </a:lvl1pPr>
            <a:lvl2pPr marL="774700" indent="-296863" defTabSz="976313" eaLnBrk="0" hangingPunct="0">
              <a:spcBef>
                <a:spcPct val="30000"/>
              </a:spcBef>
              <a:defRPr sz="1200">
                <a:solidFill>
                  <a:schemeClr val="tx1"/>
                </a:solidFill>
                <a:latin typeface="Arial" panose="020B0604020202020204" pitchFamily="34" charset="0"/>
              </a:defRPr>
            </a:lvl2pPr>
            <a:lvl3pPr marL="1192213" indent="-238125" defTabSz="976313" eaLnBrk="0" hangingPunct="0">
              <a:spcBef>
                <a:spcPct val="30000"/>
              </a:spcBef>
              <a:defRPr sz="1200">
                <a:solidFill>
                  <a:schemeClr val="tx1"/>
                </a:solidFill>
                <a:latin typeface="Arial" panose="020B0604020202020204" pitchFamily="34" charset="0"/>
              </a:defRPr>
            </a:lvl3pPr>
            <a:lvl4pPr marL="1668463" indent="-238125" defTabSz="976313" eaLnBrk="0" hangingPunct="0">
              <a:spcBef>
                <a:spcPct val="30000"/>
              </a:spcBef>
              <a:defRPr sz="1200">
                <a:solidFill>
                  <a:schemeClr val="tx1"/>
                </a:solidFill>
                <a:latin typeface="Arial" panose="020B0604020202020204" pitchFamily="34" charset="0"/>
              </a:defRPr>
            </a:lvl4pPr>
            <a:lvl5pPr marL="2146300" indent="-238125" defTabSz="976313" eaLnBrk="0" hangingPunct="0">
              <a:spcBef>
                <a:spcPct val="30000"/>
              </a:spcBef>
              <a:defRPr sz="1200">
                <a:solidFill>
                  <a:schemeClr val="tx1"/>
                </a:solidFill>
                <a:latin typeface="Arial" panose="020B0604020202020204" pitchFamily="34" charset="0"/>
              </a:defRPr>
            </a:lvl5pPr>
            <a:lvl6pPr marL="2603500" indent="-238125" defTabSz="976313" eaLnBrk="0" fontAlgn="base" hangingPunct="0">
              <a:spcBef>
                <a:spcPct val="30000"/>
              </a:spcBef>
              <a:spcAft>
                <a:spcPct val="0"/>
              </a:spcAft>
              <a:defRPr sz="1200">
                <a:solidFill>
                  <a:schemeClr val="tx1"/>
                </a:solidFill>
                <a:latin typeface="Arial" panose="020B0604020202020204" pitchFamily="34" charset="0"/>
              </a:defRPr>
            </a:lvl6pPr>
            <a:lvl7pPr marL="3060700" indent="-238125" defTabSz="976313" eaLnBrk="0" fontAlgn="base" hangingPunct="0">
              <a:spcBef>
                <a:spcPct val="30000"/>
              </a:spcBef>
              <a:spcAft>
                <a:spcPct val="0"/>
              </a:spcAft>
              <a:defRPr sz="1200">
                <a:solidFill>
                  <a:schemeClr val="tx1"/>
                </a:solidFill>
                <a:latin typeface="Arial" panose="020B0604020202020204" pitchFamily="34" charset="0"/>
              </a:defRPr>
            </a:lvl7pPr>
            <a:lvl8pPr marL="3517900" indent="-238125" defTabSz="976313" eaLnBrk="0" fontAlgn="base" hangingPunct="0">
              <a:spcBef>
                <a:spcPct val="30000"/>
              </a:spcBef>
              <a:spcAft>
                <a:spcPct val="0"/>
              </a:spcAft>
              <a:defRPr sz="1200">
                <a:solidFill>
                  <a:schemeClr val="tx1"/>
                </a:solidFill>
                <a:latin typeface="Arial" panose="020B0604020202020204" pitchFamily="34" charset="0"/>
              </a:defRPr>
            </a:lvl8pPr>
            <a:lvl9pPr marL="3975100" indent="-238125" defTabSz="97631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024E9BE-174D-4E00-856C-DD9299C7E8FC}" type="slidenum">
              <a:rPr lang="fi-FI" altLang="fi-FI" sz="900">
                <a:solidFill>
                  <a:srgbClr val="000000"/>
                </a:solidFill>
              </a:rPr>
              <a:pPr eaLnBrk="1" hangingPunct="1">
                <a:spcBef>
                  <a:spcPct val="0"/>
                </a:spcBef>
              </a:pPr>
              <a:t>6</a:t>
            </a:fld>
            <a:endParaRPr lang="fi-FI" altLang="fi-FI" sz="900">
              <a:solidFill>
                <a:srgbClr val="000000"/>
              </a:solidFill>
            </a:endParaRPr>
          </a:p>
        </p:txBody>
      </p:sp>
      <p:sp>
        <p:nvSpPr>
          <p:cNvPr id="126979" name="Rectangle 2"/>
          <p:cNvSpPr>
            <a:spLocks noGrp="1" noRot="1" noChangeAspect="1" noChangeArrowheads="1" noTextEdit="1"/>
          </p:cNvSpPr>
          <p:nvPr>
            <p:ph type="sldImg"/>
          </p:nvPr>
        </p:nvSpPr>
        <p:spPr>
          <a:xfrm>
            <a:off x="990600" y="766763"/>
            <a:ext cx="5118100" cy="3838575"/>
          </a:xfrm>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sz="1000" smtClean="0">
                <a:latin typeface="Arial" panose="020B0604020202020204" pitchFamily="34" charset="0"/>
                <a:ea typeface="ＭＳ Ｐゴシック" panose="020B0600070205080204" pitchFamily="34" charset="-128"/>
              </a:rPr>
              <a:t>Eivät haihtuvia, mutta leviävät ilmaan hiukkasten mukana </a:t>
            </a:r>
            <a:r>
              <a:rPr lang="fi-FI" altLang="fi-FI" sz="1000" smtClean="0">
                <a:latin typeface="Arial" panose="020B0604020202020204" pitchFamily="34" charset="0"/>
                <a:ea typeface="ＭＳ Ｐゴシック" panose="020B0600070205080204" pitchFamily="34" charset="-128"/>
                <a:cs typeface="Georgia" panose="02040502050405020303" pitchFamily="18" charset="0"/>
              </a:rPr>
              <a:t>(Ilmahavainnoista esim. Brasel et al. 2005)</a:t>
            </a:r>
            <a:endParaRPr lang="en-US" altLang="fi-FI" sz="1000" smtClean="0">
              <a:latin typeface="Arial" panose="020B0604020202020204" pitchFamily="34" charset="0"/>
            </a:endParaRPr>
          </a:p>
        </p:txBody>
      </p:sp>
    </p:spTree>
    <p:extLst>
      <p:ext uri="{BB962C8B-B14F-4D97-AF65-F5344CB8AC3E}">
        <p14:creationId xmlns:p14="http://schemas.microsoft.com/office/powerpoint/2010/main" val="380712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990600" y="768350"/>
            <a:ext cx="5118100" cy="3838575"/>
          </a:xfrm>
          <a:ln/>
        </p:spPr>
      </p:sp>
      <p:sp>
        <p:nvSpPr>
          <p:cNvPr id="128003"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i-FI" altLang="fi-FI" smtClean="0">
                <a:latin typeface="Arial" panose="020B0604020202020204" pitchFamily="34" charset="0"/>
              </a:rPr>
              <a:t>huge diversity of microbial metabolites - mostly only few ones have been considered in analytical methods used to assess the exposures (mostly focussing on compounds with acute toxicity)</a:t>
            </a:r>
          </a:p>
          <a:p>
            <a:pPr eaLnBrk="1" hangingPunct="1"/>
            <a:r>
              <a:rPr lang="fi-FI" altLang="fi-FI" smtClean="0">
                <a:latin typeface="Arial" panose="020B0604020202020204" pitchFamily="34" charset="0"/>
              </a:rPr>
              <a:t>approach; find out what are the relevant compounds - screening</a:t>
            </a:r>
          </a:p>
          <a:p>
            <a:pPr eaLnBrk="1" hangingPunct="1"/>
            <a:r>
              <a:rPr lang="fi-FI" altLang="fi-FI" smtClean="0">
                <a:latin typeface="Arial" panose="020B0604020202020204" pitchFamily="34" charset="0"/>
              </a:rPr>
              <a:t>then develop more specifc methods and do exposure assessment</a:t>
            </a:r>
          </a:p>
          <a:p>
            <a:pPr eaLnBrk="1" hangingPunct="1"/>
            <a:endParaRPr lang="fi-FI" altLang="fi-FI" smtClean="0">
              <a:latin typeface="Arial" panose="020B0604020202020204" pitchFamily="34" charset="0"/>
            </a:endParaRPr>
          </a:p>
        </p:txBody>
      </p:sp>
    </p:spTree>
    <p:extLst>
      <p:ext uri="{BB962C8B-B14F-4D97-AF65-F5344CB8AC3E}">
        <p14:creationId xmlns:p14="http://schemas.microsoft.com/office/powerpoint/2010/main" val="192678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990600" y="768350"/>
            <a:ext cx="5118100" cy="3838575"/>
          </a:xfrm>
          <a:ln/>
        </p:spPr>
      </p:sp>
      <p:sp>
        <p:nvSpPr>
          <p:cNvPr id="129027"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smtClean="0">
              <a:latin typeface="Arial" panose="020B0604020202020204" pitchFamily="34" charset="0"/>
            </a:endParaRPr>
          </a:p>
        </p:txBody>
      </p:sp>
    </p:spTree>
    <p:extLst>
      <p:ext uri="{BB962C8B-B14F-4D97-AF65-F5344CB8AC3E}">
        <p14:creationId xmlns:p14="http://schemas.microsoft.com/office/powerpoint/2010/main" val="46208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990600" y="768350"/>
            <a:ext cx="5118100" cy="3838575"/>
          </a:xfrm>
          <a:ln/>
        </p:spPr>
      </p:sp>
      <p:sp>
        <p:nvSpPr>
          <p:cNvPr id="130051"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smtClean="0">
              <a:latin typeface="Arial" panose="020B0604020202020204" pitchFamily="34" charset="0"/>
            </a:endParaRPr>
          </a:p>
        </p:txBody>
      </p:sp>
    </p:spTree>
    <p:extLst>
      <p:ext uri="{BB962C8B-B14F-4D97-AF65-F5344CB8AC3E}">
        <p14:creationId xmlns:p14="http://schemas.microsoft.com/office/powerpoint/2010/main" val="3583145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990600" y="768350"/>
            <a:ext cx="5118100" cy="3838575"/>
          </a:xfrm>
          <a:ln/>
        </p:spPr>
      </p:sp>
      <p:sp>
        <p:nvSpPr>
          <p:cNvPr id="131075"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i-FI" smtClean="0">
              <a:latin typeface="Arial" panose="020B0604020202020204" pitchFamily="34" charset="0"/>
            </a:endParaRPr>
          </a:p>
        </p:txBody>
      </p:sp>
    </p:spTree>
    <p:extLst>
      <p:ext uri="{BB962C8B-B14F-4D97-AF65-F5344CB8AC3E}">
        <p14:creationId xmlns:p14="http://schemas.microsoft.com/office/powerpoint/2010/main" val="2270000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990600" y="768350"/>
            <a:ext cx="5118100" cy="3838575"/>
          </a:xfrm>
          <a:ln/>
        </p:spPr>
      </p:sp>
      <p:sp>
        <p:nvSpPr>
          <p:cNvPr id="132099"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i-FI" altLang="fi-FI" smtClean="0">
              <a:latin typeface="Arial" panose="020B0604020202020204" pitchFamily="34" charset="0"/>
            </a:endParaRPr>
          </a:p>
        </p:txBody>
      </p:sp>
    </p:spTree>
    <p:extLst>
      <p:ext uri="{BB962C8B-B14F-4D97-AF65-F5344CB8AC3E}">
        <p14:creationId xmlns:p14="http://schemas.microsoft.com/office/powerpoint/2010/main" val="114739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990600" y="768350"/>
            <a:ext cx="5118100" cy="3838575"/>
          </a:xfrm>
          <a:ln/>
        </p:spPr>
      </p:sp>
      <p:sp>
        <p:nvSpPr>
          <p:cNvPr id="133123"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i-FI" altLang="fi-FI" smtClean="0">
              <a:latin typeface="Arial" panose="020B0604020202020204" pitchFamily="34" charset="0"/>
            </a:endParaRPr>
          </a:p>
        </p:txBody>
      </p:sp>
    </p:spTree>
    <p:extLst>
      <p:ext uri="{BB962C8B-B14F-4D97-AF65-F5344CB8AC3E}">
        <p14:creationId xmlns:p14="http://schemas.microsoft.com/office/powerpoint/2010/main" val="1839507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990600" y="768350"/>
            <a:ext cx="5118100" cy="3838575"/>
          </a:xfrm>
          <a:ln/>
        </p:spPr>
      </p:sp>
      <p:sp>
        <p:nvSpPr>
          <p:cNvPr id="134147" name="Rectangle 3"/>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i-FI" altLang="fi-FI" smtClean="0">
              <a:latin typeface="Arial" panose="020B0604020202020204" pitchFamily="34" charset="0"/>
            </a:endParaRPr>
          </a:p>
        </p:txBody>
      </p:sp>
    </p:spTree>
    <p:extLst>
      <p:ext uri="{BB962C8B-B14F-4D97-AF65-F5344CB8AC3E}">
        <p14:creationId xmlns:p14="http://schemas.microsoft.com/office/powerpoint/2010/main" val="2130259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2" cstate="print"/>
          <a:stretch>
            <a:fillRect/>
          </a:stretch>
        </p:blipFill>
        <p:spPr bwMode="auto">
          <a:xfrm>
            <a:off x="411536" y="6197024"/>
            <a:ext cx="1462880"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Hometalkoot_SLOGAN_L#18DB0D.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536" y="188640"/>
            <a:ext cx="8344967" cy="1872208"/>
          </a:xfrm>
          <a:prstGeom prst="rect">
            <a:avLst/>
          </a:prstGeom>
        </p:spPr>
      </p:pic>
    </p:spTree>
  </p:cSld>
  <p:clrMapOvr>
    <a:masterClrMapping/>
  </p:clrMapOvr>
  <p:transition spd="med">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29235F4B-9033-471B-B335-6BF7CA877CC5}" type="datetime1">
              <a:rPr lang="fi-FI" smtClean="0"/>
              <a:t>15.6.2016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9246692-9764-4796-AF2E-897E79EBAFA7}" type="slidenum">
              <a:rPr lang="fi-FI" smtClean="0"/>
              <a:pPr/>
              <a:t>‹#›</a:t>
            </a:fld>
            <a:endParaRPr lang="fi-FI"/>
          </a:p>
        </p:txBody>
      </p:sp>
      <p:sp>
        <p:nvSpPr>
          <p:cNvPr id="7" name="Picture Placeholder 6"/>
          <p:cNvSpPr>
            <a:spLocks noGrp="1"/>
          </p:cNvSpPr>
          <p:nvPr>
            <p:ph type="pic" sz="quarter" idx="13"/>
          </p:nvPr>
        </p:nvSpPr>
        <p:spPr>
          <a:solidFill>
            <a:schemeClr val="accent4">
              <a:lumMod val="20000"/>
              <a:lumOff val="80000"/>
            </a:schemeClr>
          </a:solidFill>
        </p:spPr>
        <p:txBody>
          <a:bodyPr/>
          <a:lstStyle/>
          <a:p>
            <a:r>
              <a:rPr lang="en-US" smtClean="0"/>
              <a:t>Click icon to add picture</a:t>
            </a:r>
            <a:endParaRPr lang="fi-FI"/>
          </a:p>
        </p:txBody>
      </p:sp>
    </p:spTree>
  </p:cSld>
  <p:clrMapOvr>
    <a:masterClrMapping/>
  </p:clrMapOvr>
  <p:transition spd="med">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0C139-5A56-41CD-AC5C-7755C02C24D2}" type="datetime1">
              <a:rPr lang="fi-FI" smtClean="0"/>
              <a:t>15.6.2016</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27087" y="333375"/>
            <a:ext cx="7489825" cy="1079500"/>
          </a:xfrm>
        </p:spPr>
        <p:txBody>
          <a:bodyPr anchor="b">
            <a:normAutofit/>
          </a:bodyPr>
          <a:lstStyle>
            <a:lvl1pPr algn="l">
              <a:defRPr sz="3000" b="1"/>
            </a:lvl1pPr>
          </a:lstStyle>
          <a:p>
            <a:r>
              <a:rPr lang="en-US" smtClean="0"/>
              <a:t>Click to edit Master title style</a:t>
            </a:r>
            <a:endParaRPr lang="fi-FI"/>
          </a:p>
        </p:txBody>
      </p:sp>
      <p:sp>
        <p:nvSpPr>
          <p:cNvPr id="3" name="Picture Placeholder 2"/>
          <p:cNvSpPr>
            <a:spLocks noGrp="1"/>
          </p:cNvSpPr>
          <p:nvPr>
            <p:ph type="pic" idx="1"/>
          </p:nvPr>
        </p:nvSpPr>
        <p:spPr>
          <a:xfrm>
            <a:off x="827087" y="1628775"/>
            <a:ext cx="7489825" cy="2157415"/>
          </a:xfrm>
          <a:solidFill>
            <a:schemeClr val="accent4">
              <a:lumMod val="20000"/>
              <a:lumOff val="80000"/>
            </a:schemeClr>
          </a:solidFill>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i-FI"/>
          </a:p>
        </p:txBody>
      </p:sp>
      <p:sp>
        <p:nvSpPr>
          <p:cNvPr id="5" name="Date Placeholder 4"/>
          <p:cNvSpPr>
            <a:spLocks noGrp="1"/>
          </p:cNvSpPr>
          <p:nvPr>
            <p:ph type="dt" sz="half" idx="10"/>
          </p:nvPr>
        </p:nvSpPr>
        <p:spPr/>
        <p:txBody>
          <a:bodyPr/>
          <a:lstStyle/>
          <a:p>
            <a:fld id="{7801D169-4ACE-4949-9F66-285A4A9D185C}" type="datetime1">
              <a:rPr lang="fi-FI" smtClean="0"/>
              <a:t>15.6.2016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Text Placeholder 8"/>
          <p:cNvSpPr>
            <a:spLocks noGrp="1"/>
          </p:cNvSpPr>
          <p:nvPr>
            <p:ph type="body" sz="quarter" idx="13"/>
          </p:nvPr>
        </p:nvSpPr>
        <p:spPr>
          <a:xfrm>
            <a:off x="827088" y="3933825"/>
            <a:ext cx="7489825" cy="2087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Tree>
  </p:cSld>
  <p:clrMapOvr>
    <a:masterClrMapping/>
  </p:clrMapOvr>
  <p:transition spd="med">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lvl1pPr>
              <a:defRPr sz="2000"/>
            </a:lvl1pPr>
            <a:lvl2pPr>
              <a:defRPr sz="1800"/>
            </a:lvl2pPr>
            <a:lvl3pPr>
              <a:defRPr sz="16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10"/>
          </p:nvPr>
        </p:nvSpPr>
        <p:spPr/>
        <p:txBody>
          <a:bodyPr/>
          <a:lstStyle/>
          <a:p>
            <a:fld id="{DA0F6EB8-45C7-4E32-8D8B-1394E7B57CBF}" type="datetime1">
              <a:rPr lang="fi-FI" smtClean="0"/>
              <a:t>15.6.2016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Swedis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fld id="{AEC2763F-4FD1-4EF3-B9B2-77DAF1721F8A}" type="datetime1">
              <a:rPr lang="fi-FI" smtClean="0"/>
              <a:t>15.6.2016</a:t>
            </a:fld>
            <a:endParaRPr lang="fi-FI"/>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2" cstate="print"/>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Picture 16" descr="hometalkoot_su+ru.png"/>
          <p:cNvPicPr>
            <a:picLocks noChangeAspect="1"/>
          </p:cNvPicPr>
          <p:nvPr userDrawn="1"/>
        </p:nvPicPr>
        <p:blipFill>
          <a:blip r:embed="rId3" cstate="print"/>
          <a:stretch>
            <a:fillRect/>
          </a:stretch>
        </p:blipFill>
        <p:spPr>
          <a:xfrm>
            <a:off x="3266483" y="571480"/>
            <a:ext cx="3343967" cy="1316739"/>
          </a:xfrm>
          <a:prstGeom prst="rect">
            <a:avLst/>
          </a:prstGeom>
        </p:spPr>
      </p:pic>
      <p:pic>
        <p:nvPicPr>
          <p:cNvPr id="16" name="Picture 3" descr="Z:\YMP (Ympäristöministeriö)\ymp014\man4.png"/>
          <p:cNvPicPr>
            <a:picLocks noChangeAspect="1" noChangeArrowheads="1"/>
          </p:cNvPicPr>
          <p:nvPr userDrawn="1"/>
        </p:nvPicPr>
        <p:blipFill>
          <a:blip r:embed="rId4" cstate="print"/>
          <a:srcRect/>
          <a:stretch>
            <a:fillRect/>
          </a:stretch>
        </p:blipFill>
        <p:spPr bwMode="auto">
          <a:xfrm>
            <a:off x="-95957" y="928670"/>
            <a:ext cx="1238933" cy="1285884"/>
          </a:xfrm>
          <a:prstGeom prst="rect">
            <a:avLst/>
          </a:prstGeom>
          <a:noFill/>
        </p:spPr>
      </p:pic>
      <p:pic>
        <p:nvPicPr>
          <p:cNvPr id="18" name="Picture 4" descr="Z:\YMP (Ympäristöministeriö)\ymp014\man5.png"/>
          <p:cNvPicPr>
            <a:picLocks noChangeAspect="1" noChangeArrowheads="1"/>
          </p:cNvPicPr>
          <p:nvPr userDrawn="1"/>
        </p:nvPicPr>
        <p:blipFill>
          <a:blip r:embed="rId5" cstate="print"/>
          <a:srcRect/>
          <a:stretch>
            <a:fillRect/>
          </a:stretch>
        </p:blipFill>
        <p:spPr bwMode="auto">
          <a:xfrm>
            <a:off x="1054127" y="919572"/>
            <a:ext cx="874667" cy="1294981"/>
          </a:xfrm>
          <a:prstGeom prst="rect">
            <a:avLst/>
          </a:prstGeom>
          <a:noFill/>
        </p:spPr>
      </p:pic>
      <p:pic>
        <p:nvPicPr>
          <p:cNvPr id="19" name="Picture 6" descr="Z:\YMP (Ympäristöministeriö)\ymp014\man1.png"/>
          <p:cNvPicPr>
            <a:picLocks noChangeAspect="1" noChangeArrowheads="1"/>
          </p:cNvPicPr>
          <p:nvPr userDrawn="1"/>
        </p:nvPicPr>
        <p:blipFill>
          <a:blip r:embed="rId6" cstate="print"/>
          <a:srcRect/>
          <a:stretch>
            <a:fillRect/>
          </a:stretch>
        </p:blipFill>
        <p:spPr bwMode="auto">
          <a:xfrm>
            <a:off x="6823467" y="868380"/>
            <a:ext cx="517989" cy="1308603"/>
          </a:xfrm>
          <a:prstGeom prst="rect">
            <a:avLst/>
          </a:prstGeom>
          <a:noFill/>
        </p:spPr>
      </p:pic>
      <p:pic>
        <p:nvPicPr>
          <p:cNvPr id="20" name="Picture 7" descr="Z:\YMP (Ympäristöministeriö)\ymp014\man2.png"/>
          <p:cNvPicPr>
            <a:picLocks noChangeAspect="1" noChangeArrowheads="1"/>
          </p:cNvPicPr>
          <p:nvPr userDrawn="1"/>
        </p:nvPicPr>
        <p:blipFill>
          <a:blip r:embed="rId7" cstate="print"/>
          <a:srcRect/>
          <a:stretch>
            <a:fillRect/>
          </a:stretch>
        </p:blipFill>
        <p:spPr bwMode="auto">
          <a:xfrm>
            <a:off x="7748524" y="885367"/>
            <a:ext cx="499814" cy="1320720"/>
          </a:xfrm>
          <a:prstGeom prst="rect">
            <a:avLst/>
          </a:prstGeom>
          <a:noFill/>
        </p:spPr>
      </p:pic>
      <p:pic>
        <p:nvPicPr>
          <p:cNvPr id="21" name="Picture 8" descr="Z:\YMP (Ympäristöministeriö)\ymp014\man3.png"/>
          <p:cNvPicPr>
            <a:picLocks noChangeAspect="1" noChangeArrowheads="1"/>
          </p:cNvPicPr>
          <p:nvPr userDrawn="1"/>
        </p:nvPicPr>
        <p:blipFill>
          <a:blip r:embed="rId8" cstate="print"/>
          <a:srcRect/>
          <a:stretch>
            <a:fillRect/>
          </a:stretch>
        </p:blipFill>
        <p:spPr bwMode="auto">
          <a:xfrm>
            <a:off x="8242820" y="890258"/>
            <a:ext cx="901180" cy="1290428"/>
          </a:xfrm>
          <a:prstGeom prst="rect">
            <a:avLst/>
          </a:prstGeom>
          <a:noFill/>
        </p:spPr>
      </p:pic>
      <p:pic>
        <p:nvPicPr>
          <p:cNvPr id="22" name="Picture 2" descr="Z:\YMP (Ympäristöministeriö)\ymp014\hahmot\hahmot\ruutuka¦êytto¦êo¦ên\arkkitehti_musta.png"/>
          <p:cNvPicPr>
            <a:picLocks noChangeAspect="1" noChangeArrowheads="1"/>
          </p:cNvPicPr>
          <p:nvPr userDrawn="1"/>
        </p:nvPicPr>
        <p:blipFill>
          <a:blip r:embed="rId9" cstate="print"/>
          <a:srcRect/>
          <a:stretch>
            <a:fillRect/>
          </a:stretch>
        </p:blipFill>
        <p:spPr bwMode="auto">
          <a:xfrm>
            <a:off x="7361150" y="928670"/>
            <a:ext cx="337496" cy="1302818"/>
          </a:xfrm>
          <a:prstGeom prst="rect">
            <a:avLst/>
          </a:prstGeom>
          <a:noFill/>
        </p:spPr>
      </p:pic>
      <p:pic>
        <p:nvPicPr>
          <p:cNvPr id="23" name="Picture 3" descr="Z:\YMP (Ympäristöministeriö)\ymp014\hahmot\hahmot\ruutuka¦êytto¦êo¦ên\rakennusmies_musta.png"/>
          <p:cNvPicPr>
            <a:picLocks noChangeAspect="1" noChangeArrowheads="1"/>
          </p:cNvPicPr>
          <p:nvPr userDrawn="1"/>
        </p:nvPicPr>
        <p:blipFill>
          <a:blip r:embed="rId10" cstate="print"/>
          <a:srcRect/>
          <a:stretch>
            <a:fillRect/>
          </a:stretch>
        </p:blipFill>
        <p:spPr bwMode="auto">
          <a:xfrm>
            <a:off x="2362072" y="781436"/>
            <a:ext cx="852606" cy="1393434"/>
          </a:xfrm>
          <a:prstGeom prst="rect">
            <a:avLst/>
          </a:prstGeom>
          <a:noFill/>
        </p:spPr>
      </p:pic>
      <p:pic>
        <p:nvPicPr>
          <p:cNvPr id="24" name="Picture 7" descr="Z:\YMP (Ympäristöministeriö)\ymp014\hahmot\hahmot\ruutuka¦êytto¦êo¦ên\siivooja_musta.png"/>
          <p:cNvPicPr>
            <a:picLocks noChangeAspect="1" noChangeArrowheads="1"/>
          </p:cNvPicPr>
          <p:nvPr userDrawn="1"/>
        </p:nvPicPr>
        <p:blipFill>
          <a:blip r:embed="rId11" cstate="print"/>
          <a:srcRect/>
          <a:stretch>
            <a:fillRect/>
          </a:stretch>
        </p:blipFill>
        <p:spPr bwMode="auto">
          <a:xfrm>
            <a:off x="1892525" y="989884"/>
            <a:ext cx="679211" cy="1271576"/>
          </a:xfrm>
          <a:prstGeom prst="rect">
            <a:avLst/>
          </a:prstGeom>
          <a:noFill/>
        </p:spPr>
      </p:pic>
    </p:spTree>
  </p:cSld>
  <p:clrMapOvr>
    <a:masterClrMapping/>
  </p:clrMapOvr>
  <p:transition spd="med">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English)">
    <p:spTree>
      <p:nvGrpSpPr>
        <p:cNvPr id="1" name=""/>
        <p:cNvGrpSpPr/>
        <p:nvPr/>
      </p:nvGrpSpPr>
      <p:grpSpPr>
        <a:xfrm>
          <a:off x="0" y="0"/>
          <a:ext cx="0" cy="0"/>
          <a:chOff x="0" y="0"/>
          <a:chExt cx="0" cy="0"/>
        </a:xfrm>
      </p:grpSpPr>
      <p:pic>
        <p:nvPicPr>
          <p:cNvPr id="29" name="Picture 28" descr="Picture1.png"/>
          <p:cNvPicPr>
            <a:picLocks noChangeAspect="1"/>
          </p:cNvPicPr>
          <p:nvPr userDrawn="1"/>
        </p:nvPicPr>
        <p:blipFill>
          <a:blip r:embed="rId2" cstate="print"/>
          <a:stretch>
            <a:fillRect/>
          </a:stretch>
        </p:blipFill>
        <p:spPr>
          <a:xfrm>
            <a:off x="3241966" y="554854"/>
            <a:ext cx="3369707" cy="1285884"/>
          </a:xfrm>
          <a:prstGeom prst="rect">
            <a:avLst/>
          </a:prstGeom>
        </p:spPr>
      </p:pic>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fld id="{B368600E-C3FC-4672-AAB7-D90FD19FA469}" type="datetime1">
              <a:rPr lang="fi-FI" smtClean="0"/>
              <a:t>15.6.2016</a:t>
            </a:fld>
            <a:endParaRPr lang="fi-FI"/>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3" cstate="print"/>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icture 3" descr="Z:\YMP (Ympäristöministeriö)\ymp014\man4.png"/>
          <p:cNvPicPr>
            <a:picLocks noChangeAspect="1" noChangeArrowheads="1"/>
          </p:cNvPicPr>
          <p:nvPr userDrawn="1"/>
        </p:nvPicPr>
        <p:blipFill>
          <a:blip r:embed="rId4" cstate="print"/>
          <a:srcRect/>
          <a:stretch>
            <a:fillRect/>
          </a:stretch>
        </p:blipFill>
        <p:spPr bwMode="auto">
          <a:xfrm>
            <a:off x="-95957" y="928670"/>
            <a:ext cx="1238933" cy="1285884"/>
          </a:xfrm>
          <a:prstGeom prst="rect">
            <a:avLst/>
          </a:prstGeom>
          <a:noFill/>
        </p:spPr>
      </p:pic>
      <p:pic>
        <p:nvPicPr>
          <p:cNvPr id="20" name="Picture 4" descr="Z:\YMP (Ympäristöministeriö)\ymp014\man5.png"/>
          <p:cNvPicPr>
            <a:picLocks noChangeAspect="1" noChangeArrowheads="1"/>
          </p:cNvPicPr>
          <p:nvPr userDrawn="1"/>
        </p:nvPicPr>
        <p:blipFill>
          <a:blip r:embed="rId5" cstate="print"/>
          <a:srcRect/>
          <a:stretch>
            <a:fillRect/>
          </a:stretch>
        </p:blipFill>
        <p:spPr bwMode="auto">
          <a:xfrm>
            <a:off x="1054127" y="919572"/>
            <a:ext cx="874667" cy="1294981"/>
          </a:xfrm>
          <a:prstGeom prst="rect">
            <a:avLst/>
          </a:prstGeom>
          <a:noFill/>
        </p:spPr>
      </p:pic>
      <p:pic>
        <p:nvPicPr>
          <p:cNvPr id="21" name="Picture 6" descr="Z:\YMP (Ympäristöministeriö)\ymp014\man1.png"/>
          <p:cNvPicPr>
            <a:picLocks noChangeAspect="1" noChangeArrowheads="1"/>
          </p:cNvPicPr>
          <p:nvPr userDrawn="1"/>
        </p:nvPicPr>
        <p:blipFill>
          <a:blip r:embed="rId6" cstate="print"/>
          <a:srcRect/>
          <a:stretch>
            <a:fillRect/>
          </a:stretch>
        </p:blipFill>
        <p:spPr bwMode="auto">
          <a:xfrm>
            <a:off x="6823467" y="868380"/>
            <a:ext cx="517989" cy="1308603"/>
          </a:xfrm>
          <a:prstGeom prst="rect">
            <a:avLst/>
          </a:prstGeom>
          <a:noFill/>
        </p:spPr>
      </p:pic>
      <p:pic>
        <p:nvPicPr>
          <p:cNvPr id="22" name="Picture 7" descr="Z:\YMP (Ympäristöministeriö)\ymp014\man2.png"/>
          <p:cNvPicPr>
            <a:picLocks noChangeAspect="1" noChangeArrowheads="1"/>
          </p:cNvPicPr>
          <p:nvPr userDrawn="1"/>
        </p:nvPicPr>
        <p:blipFill>
          <a:blip r:embed="rId7" cstate="print"/>
          <a:srcRect/>
          <a:stretch>
            <a:fillRect/>
          </a:stretch>
        </p:blipFill>
        <p:spPr bwMode="auto">
          <a:xfrm>
            <a:off x="7748524" y="885367"/>
            <a:ext cx="499814" cy="1320720"/>
          </a:xfrm>
          <a:prstGeom prst="rect">
            <a:avLst/>
          </a:prstGeom>
          <a:noFill/>
        </p:spPr>
      </p:pic>
      <p:pic>
        <p:nvPicPr>
          <p:cNvPr id="23" name="Picture 8" descr="Z:\YMP (Ympäristöministeriö)\ymp014\man3.png"/>
          <p:cNvPicPr>
            <a:picLocks noChangeAspect="1" noChangeArrowheads="1"/>
          </p:cNvPicPr>
          <p:nvPr userDrawn="1"/>
        </p:nvPicPr>
        <p:blipFill>
          <a:blip r:embed="rId8" cstate="print"/>
          <a:srcRect/>
          <a:stretch>
            <a:fillRect/>
          </a:stretch>
        </p:blipFill>
        <p:spPr bwMode="auto">
          <a:xfrm>
            <a:off x="8242820" y="890258"/>
            <a:ext cx="901180" cy="1290428"/>
          </a:xfrm>
          <a:prstGeom prst="rect">
            <a:avLst/>
          </a:prstGeom>
          <a:noFill/>
        </p:spPr>
      </p:pic>
      <p:pic>
        <p:nvPicPr>
          <p:cNvPr id="24" name="Picture 2" descr="Z:\YMP (Ympäristöministeriö)\ymp014\hahmot\hahmot\ruutuka¦êytto¦êo¦ên\arkkitehti_musta.png"/>
          <p:cNvPicPr>
            <a:picLocks noChangeAspect="1" noChangeArrowheads="1"/>
          </p:cNvPicPr>
          <p:nvPr userDrawn="1"/>
        </p:nvPicPr>
        <p:blipFill>
          <a:blip r:embed="rId9" cstate="print"/>
          <a:srcRect/>
          <a:stretch>
            <a:fillRect/>
          </a:stretch>
        </p:blipFill>
        <p:spPr bwMode="auto">
          <a:xfrm>
            <a:off x="7361150" y="928670"/>
            <a:ext cx="337496" cy="1302818"/>
          </a:xfrm>
          <a:prstGeom prst="rect">
            <a:avLst/>
          </a:prstGeom>
          <a:noFill/>
        </p:spPr>
      </p:pic>
      <p:pic>
        <p:nvPicPr>
          <p:cNvPr id="25" name="Picture 3" descr="Z:\YMP (Ympäristöministeriö)\ymp014\hahmot\hahmot\ruutuka¦êytto¦êo¦ên\rakennusmies_musta.png"/>
          <p:cNvPicPr>
            <a:picLocks noChangeAspect="1" noChangeArrowheads="1"/>
          </p:cNvPicPr>
          <p:nvPr userDrawn="1"/>
        </p:nvPicPr>
        <p:blipFill>
          <a:blip r:embed="rId10" cstate="print"/>
          <a:srcRect/>
          <a:stretch>
            <a:fillRect/>
          </a:stretch>
        </p:blipFill>
        <p:spPr bwMode="auto">
          <a:xfrm>
            <a:off x="2362072" y="781436"/>
            <a:ext cx="852606" cy="1393434"/>
          </a:xfrm>
          <a:prstGeom prst="rect">
            <a:avLst/>
          </a:prstGeom>
          <a:noFill/>
        </p:spPr>
      </p:pic>
      <p:pic>
        <p:nvPicPr>
          <p:cNvPr id="26" name="Picture 7" descr="Z:\YMP (Ympäristöministeriö)\ymp014\hahmot\hahmot\ruutuka¦êytto¦êo¦ên\siivooja_musta.png"/>
          <p:cNvPicPr>
            <a:picLocks noChangeAspect="1" noChangeArrowheads="1"/>
          </p:cNvPicPr>
          <p:nvPr userDrawn="1"/>
        </p:nvPicPr>
        <p:blipFill>
          <a:blip r:embed="rId11" cstate="print"/>
          <a:srcRect/>
          <a:stretch>
            <a:fillRect/>
          </a:stretch>
        </p:blipFill>
        <p:spPr bwMode="auto">
          <a:xfrm>
            <a:off x="1892525" y="989884"/>
            <a:ext cx="679211" cy="1271576"/>
          </a:xfrm>
          <a:prstGeom prst="rect">
            <a:avLst/>
          </a:prstGeom>
          <a:noFill/>
        </p:spPr>
      </p:pic>
    </p:spTree>
  </p:cSld>
  <p:clrMapOvr>
    <a:masterClrMapping/>
  </p:clrMapOvr>
  <p:transition spd="med">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5"/>
            <a:ext cx="3668712"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Content Placeholder 3"/>
          <p:cNvSpPr>
            <a:spLocks noGrp="1"/>
          </p:cNvSpPr>
          <p:nvPr>
            <p:ph sz="half" idx="2"/>
          </p:nvPr>
        </p:nvSpPr>
        <p:spPr>
          <a:xfrm>
            <a:off x="4648200" y="1628775"/>
            <a:ext cx="3668713"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fld id="{DE25E914-7D6D-4289-A7CF-C56E1F81A609}" type="datetime1">
              <a:rPr lang="fi-FI" smtClean="0"/>
              <a:t>15.6.2016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4"/>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fld id="{331BF177-06A3-471E-B8AD-C259511898D8}" type="datetime1">
              <a:rPr lang="fi-FI" smtClean="0"/>
              <a:t>15.6.2016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Picture Placeholder 8"/>
          <p:cNvSpPr>
            <a:spLocks noGrp="1"/>
          </p:cNvSpPr>
          <p:nvPr>
            <p:ph type="pic" sz="quarter" idx="13"/>
          </p:nvPr>
        </p:nvSpPr>
        <p:spPr>
          <a:xfrm>
            <a:off x="4643438" y="1628775"/>
            <a:ext cx="3673475" cy="4392613"/>
          </a:xfrm>
          <a:solidFill>
            <a:schemeClr val="accent4">
              <a:lumMod val="20000"/>
              <a:lumOff val="80000"/>
            </a:schemeClr>
          </a:solidFill>
        </p:spPr>
        <p:txBody>
          <a:bodyPr/>
          <a:lstStyle/>
          <a:p>
            <a:r>
              <a:rPr lang="en-US" smtClean="0"/>
              <a:t>Click icon to add picture</a:t>
            </a:r>
            <a:endParaRPr lang="fi-FI" dirty="0"/>
          </a:p>
        </p:txBody>
      </p:sp>
    </p:spTree>
  </p:cSld>
  <p:clrMapOvr>
    <a:masterClrMapping/>
  </p:clrMapOvr>
  <p:transition spd="med">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4648201" y="1628775"/>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fld id="{868FB1CC-4FD8-4F2B-AA73-88B97A887A6D}" type="datetime1">
              <a:rPr lang="fi-FI" smtClean="0"/>
              <a:t>15.6.2016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Picture Placeholder 8"/>
          <p:cNvSpPr>
            <a:spLocks noGrp="1"/>
          </p:cNvSpPr>
          <p:nvPr>
            <p:ph type="pic" sz="quarter" idx="13"/>
          </p:nvPr>
        </p:nvSpPr>
        <p:spPr>
          <a:xfrm>
            <a:off x="827088" y="1628775"/>
            <a:ext cx="3673475" cy="4392613"/>
          </a:xfrm>
          <a:solidFill>
            <a:schemeClr val="accent4">
              <a:lumMod val="20000"/>
              <a:lumOff val="80000"/>
            </a:schemeClr>
          </a:solidFill>
        </p:spPr>
        <p:txBody>
          <a:bodyPr/>
          <a:lstStyle/>
          <a:p>
            <a:r>
              <a:rPr lang="en-US" smtClean="0"/>
              <a:t>Click icon to add picture</a:t>
            </a:r>
            <a:endParaRPr lang="fi-FI"/>
          </a:p>
        </p:txBody>
      </p:sp>
    </p:spTree>
  </p:cSld>
  <p:clrMapOvr>
    <a:masterClrMapping/>
  </p:clrMapOvr>
  <p:transition spd="med">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822959" y="1628775"/>
            <a:ext cx="367442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088" y="2285993"/>
            <a:ext cx="3670300"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Text Placeholder 4"/>
          <p:cNvSpPr>
            <a:spLocks noGrp="1"/>
          </p:cNvSpPr>
          <p:nvPr>
            <p:ph type="body" sz="quarter" idx="3"/>
          </p:nvPr>
        </p:nvSpPr>
        <p:spPr>
          <a:xfrm>
            <a:off x="4645025" y="1628775"/>
            <a:ext cx="367188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85993"/>
            <a:ext cx="3671888"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7" name="Date Placeholder 6"/>
          <p:cNvSpPr>
            <a:spLocks noGrp="1"/>
          </p:cNvSpPr>
          <p:nvPr>
            <p:ph type="dt" sz="half" idx="10"/>
          </p:nvPr>
        </p:nvSpPr>
        <p:spPr/>
        <p:txBody>
          <a:bodyPr/>
          <a:lstStyle/>
          <a:p>
            <a:fld id="{CBB1E163-7A16-4F92-BDEA-419615E20216}" type="datetime1">
              <a:rPr lang="fi-FI" smtClean="0"/>
              <a:t>15.6.2016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836E9FBF-C3BD-40AD-87E6-25FE15588799}" type="datetime1">
              <a:rPr lang="fi-FI" smtClean="0"/>
              <a:t>15.6.2016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7088" y="333376"/>
            <a:ext cx="7489824" cy="1079500"/>
          </a:xfrm>
          <a:prstGeom prst="rect">
            <a:avLst/>
          </a:prstGeom>
        </p:spPr>
        <p:txBody>
          <a:bodyPr vert="horz" lIns="91440" tIns="45720" rIns="91440" bIns="45720" rtlCol="0" anchor="b">
            <a:normAutofit/>
          </a:bodyPr>
          <a:lstStyle/>
          <a:p>
            <a:r>
              <a:rPr lang="en-US" smtClean="0"/>
              <a:t>Click to edit Master title style</a:t>
            </a:r>
            <a:endParaRPr lang="fi-FI"/>
          </a:p>
        </p:txBody>
      </p:sp>
      <p:sp>
        <p:nvSpPr>
          <p:cNvPr id="3" name="Text Placeholder 2"/>
          <p:cNvSpPr>
            <a:spLocks noGrp="1"/>
          </p:cNvSpPr>
          <p:nvPr>
            <p:ph type="body" idx="1"/>
          </p:nvPr>
        </p:nvSpPr>
        <p:spPr>
          <a:xfrm>
            <a:off x="827088" y="1628775"/>
            <a:ext cx="7489825" cy="43926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2"/>
          </p:nvPr>
        </p:nvSpPr>
        <p:spPr>
          <a:xfrm>
            <a:off x="395288" y="6198834"/>
            <a:ext cx="802500" cy="365125"/>
          </a:xfrm>
          <a:prstGeom prst="rect">
            <a:avLst/>
          </a:prstGeom>
        </p:spPr>
        <p:txBody>
          <a:bodyPr vert="horz" lIns="91440" tIns="45720" rIns="91440" bIns="45720" rtlCol="0" anchor="b"/>
          <a:lstStyle>
            <a:lvl1pPr algn="l">
              <a:defRPr sz="800">
                <a:solidFill>
                  <a:schemeClr val="tx1"/>
                </a:solidFill>
              </a:defRPr>
            </a:lvl1pPr>
          </a:lstStyle>
          <a:p>
            <a:fld id="{6D04DAC8-4413-4462-96DE-BB22D98CC828}" type="datetime1">
              <a:rPr lang="fi-FI" smtClean="0"/>
              <a:t>15.6.2016</a:t>
            </a:fld>
            <a:endParaRPr lang="fi-FI"/>
          </a:p>
        </p:txBody>
      </p:sp>
      <p:sp>
        <p:nvSpPr>
          <p:cNvPr id="5" name="Footer Placeholder 4"/>
          <p:cNvSpPr>
            <a:spLocks noGrp="1"/>
          </p:cNvSpPr>
          <p:nvPr>
            <p:ph type="ftr" sz="quarter" idx="3"/>
          </p:nvPr>
        </p:nvSpPr>
        <p:spPr>
          <a:xfrm>
            <a:off x="1201273" y="6198834"/>
            <a:ext cx="1799091" cy="365125"/>
          </a:xfrm>
          <a:prstGeom prst="rect">
            <a:avLst/>
          </a:prstGeom>
        </p:spPr>
        <p:txBody>
          <a:bodyPr vert="horz" lIns="91440" tIns="45720" rIns="91440" bIns="45720" rtlCol="0" anchor="b"/>
          <a:lstStyle>
            <a:lvl1pPr algn="l">
              <a:defRPr sz="800">
                <a:solidFill>
                  <a:schemeClr val="tx1"/>
                </a:solidFill>
              </a:defRPr>
            </a:lvl1pPr>
          </a:lstStyle>
          <a:p>
            <a:endParaRPr lang="fi-FI" dirty="0"/>
          </a:p>
        </p:txBody>
      </p:sp>
      <p:sp>
        <p:nvSpPr>
          <p:cNvPr id="6" name="Slide Number Placeholder 5"/>
          <p:cNvSpPr>
            <a:spLocks noGrp="1"/>
          </p:cNvSpPr>
          <p:nvPr>
            <p:ph type="sldNum" sz="quarter" idx="4"/>
          </p:nvPr>
        </p:nvSpPr>
        <p:spPr>
          <a:xfrm>
            <a:off x="8316912" y="6198834"/>
            <a:ext cx="503238" cy="365125"/>
          </a:xfrm>
          <a:prstGeom prst="rect">
            <a:avLst/>
          </a:prstGeom>
        </p:spPr>
        <p:txBody>
          <a:bodyPr vert="horz" lIns="91440" tIns="45720" rIns="91440" bIns="45720" rtlCol="0" anchor="b"/>
          <a:lstStyle>
            <a:lvl1pPr algn="r">
              <a:defRPr sz="800" b="1">
                <a:solidFill>
                  <a:schemeClr val="accent2"/>
                </a:solidFill>
              </a:defRPr>
            </a:lvl1pPr>
          </a:lstStyle>
          <a:p>
            <a:fld id="{49246692-9764-4796-AF2E-897E79EBAFA7}" type="slidenum">
              <a:rPr lang="fi-FI" smtClean="0"/>
              <a:pPr/>
              <a:t>‹#›</a:t>
            </a:fld>
            <a:endParaRPr lang="fi-FI" dirty="0"/>
          </a:p>
        </p:txBody>
      </p:sp>
      <p:sp>
        <p:nvSpPr>
          <p:cNvPr id="7" name="Rectangle 6"/>
          <p:cNvSpPr/>
          <p:nvPr/>
        </p:nvSpPr>
        <p:spPr>
          <a:xfrm>
            <a:off x="0" y="0"/>
            <a:ext cx="9144000" cy="285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p:cNvSpPr/>
          <p:nvPr/>
        </p:nvSpPr>
        <p:spPr>
          <a:xfrm>
            <a:off x="0" y="6572272"/>
            <a:ext cx="9144000" cy="285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descr="hometalkoot_su2.png"/>
          <p:cNvPicPr>
            <a:picLocks noChangeAspect="1"/>
          </p:cNvPicPr>
          <p:nvPr/>
        </p:nvPicPr>
        <p:blipFill>
          <a:blip r:embed="rId14" cstate="print"/>
          <a:stretch>
            <a:fillRect/>
          </a:stretch>
        </p:blipFill>
        <p:spPr>
          <a:xfrm>
            <a:off x="3859352" y="6172703"/>
            <a:ext cx="1246898" cy="3281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8" r:id="rId6"/>
    <p:sldLayoutId id="2147483659" r:id="rId7"/>
    <p:sldLayoutId id="2147483653" r:id="rId8"/>
    <p:sldLayoutId id="2147483654" r:id="rId9"/>
    <p:sldLayoutId id="2147483660" r:id="rId10"/>
    <p:sldLayoutId id="2147483655" r:id="rId11"/>
    <p:sldLayoutId id="2147483657" r:id="rId12"/>
  </p:sldLayoutIdLst>
  <p:transition spd="med">
    <p:wipe/>
  </p:transition>
  <p:timing>
    <p:tnLst>
      <p:par>
        <p:cTn id="1" dur="indefinite" restart="never" nodeType="tmRoot"/>
      </p:par>
    </p:tnLst>
  </p:timing>
  <p:hf hdr="0" ftr="0" dt="0"/>
  <p:txStyles>
    <p:titleStyle>
      <a:lvl1pPr algn="l" defTabSz="914400" rtl="0" eaLnBrk="1" latinLnBrk="0" hangingPunct="1">
        <a:spcBef>
          <a:spcPct val="0"/>
        </a:spcBef>
        <a:buNone/>
        <a:defRPr sz="3000" b="1" kern="1200">
          <a:solidFill>
            <a:schemeClr val="accent1"/>
          </a:solidFill>
          <a:latin typeface="+mj-lt"/>
          <a:ea typeface="+mj-ea"/>
          <a:cs typeface="+mj-cs"/>
        </a:defRPr>
      </a:lvl1pPr>
    </p:titleStyle>
    <p:bodyStyle>
      <a:lvl1pPr marL="266700" indent="-2667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1pPr>
      <a:lvl2pPr marL="539750" indent="-27305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2pPr>
      <a:lvl3pPr marL="898525" indent="-274638"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3pPr>
      <a:lvl4pPr marL="1163638" indent="-265113"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4pPr>
      <a:lvl5pPr marL="1438275" indent="-274638" algn="l" defTabSz="914400" rtl="0" eaLnBrk="1" latinLnBrk="0" hangingPunct="1">
        <a:spcBef>
          <a:spcPct val="20000"/>
        </a:spcBef>
        <a:buClr>
          <a:schemeClr val="accent2"/>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3.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5.wmf"/></Relationships>
</file>

<file path=ppt/slides/_rels/slide1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fi.wikipedia.org/wiki/Tiedosto:Valinomycin.sv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anne.hyvarinen@thl.fi" TargetMode="External"/><Relationship Id="rId2" Type="http://schemas.openxmlformats.org/officeDocument/2006/relationships/hyperlink" Target="mailto:marjut.reiman@ttl.fi" TargetMode="External"/><Relationship Id="rId1" Type="http://schemas.openxmlformats.org/officeDocument/2006/relationships/slideLayout" Target="../slideLayouts/slideLayout2.xml"/><Relationship Id="rId4" Type="http://schemas.openxmlformats.org/officeDocument/2006/relationships/hyperlink" Target="mailto:hannu.viitanen@luukku.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smtClean="0"/>
              <a:t>1.10.1 MYKOTOKSIINIT</a:t>
            </a:r>
            <a:endParaRPr lang="fi-FI" dirty="0"/>
          </a:p>
        </p:txBody>
      </p:sp>
      <p:sp>
        <p:nvSpPr>
          <p:cNvPr id="3" name="Alaotsikko 2"/>
          <p:cNvSpPr>
            <a:spLocks noGrp="1"/>
          </p:cNvSpPr>
          <p:nvPr>
            <p:ph type="subTitle" idx="1"/>
          </p:nvPr>
        </p:nvSpPr>
        <p:spPr/>
        <p:txBody>
          <a:bodyPr>
            <a:normAutofit/>
          </a:bodyPr>
          <a:lstStyle/>
          <a:p>
            <a:r>
              <a:rPr lang="fi-FI" dirty="0"/>
              <a:t>2</a:t>
            </a:r>
            <a:r>
              <a:rPr lang="fi-FI" dirty="0" smtClean="0"/>
              <a:t> H</a:t>
            </a:r>
          </a:p>
          <a:p>
            <a:r>
              <a:rPr lang="fi-FI" smtClean="0"/>
              <a:t>3+29 DIAA</a:t>
            </a:r>
            <a:endParaRPr lang="fi-FI" dirty="0" smtClean="0"/>
          </a:p>
        </p:txBody>
      </p:sp>
    </p:spTree>
    <p:extLst>
      <p:ext uri="{BB962C8B-B14F-4D97-AF65-F5344CB8AC3E}">
        <p14:creationId xmlns:p14="http://schemas.microsoft.com/office/powerpoint/2010/main" val="3945591720"/>
      </p:ext>
    </p:extLst>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793941" y="541338"/>
            <a:ext cx="82089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45013"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defTabSz="4545013" eaLnBrk="0" hangingPunct="0">
              <a:lnSpc>
                <a:spcPct val="85000"/>
              </a:lnSpc>
              <a:spcBef>
                <a:spcPct val="25000"/>
              </a:spcBef>
              <a:buChar char="–"/>
              <a:defRPr sz="2400">
                <a:solidFill>
                  <a:schemeClr val="tx1"/>
                </a:solidFill>
                <a:latin typeface="Arial" panose="020B0604020202020204" pitchFamily="34" charset="0"/>
              </a:defRPr>
            </a:lvl2pPr>
            <a:lvl3pPr marL="1143000" indent="-228600" defTabSz="45450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defTabSz="4545013" eaLnBrk="0" hangingPunct="0">
              <a:lnSpc>
                <a:spcPct val="85000"/>
              </a:lnSpc>
              <a:spcBef>
                <a:spcPct val="25000"/>
              </a:spcBef>
              <a:buChar char="–"/>
              <a:defRPr sz="2200">
                <a:solidFill>
                  <a:schemeClr val="tx1"/>
                </a:solidFill>
                <a:latin typeface="Arial" panose="020B0604020202020204" pitchFamily="34" charset="0"/>
              </a:defRPr>
            </a:lvl4pPr>
            <a:lvl5pPr marL="2057400" indent="-228600" defTabSz="4545013" eaLnBrk="0" hangingPunct="0">
              <a:lnSpc>
                <a:spcPct val="85000"/>
              </a:lnSpc>
              <a:spcBef>
                <a:spcPct val="25000"/>
              </a:spcBef>
              <a:buChar char="»"/>
              <a:defRPr sz="2200">
                <a:solidFill>
                  <a:schemeClr val="tx1"/>
                </a:solidFill>
                <a:latin typeface="Arial" panose="020B0604020202020204" pitchFamily="34" charset="0"/>
              </a:defRPr>
            </a:lvl5pPr>
            <a:lvl6pPr marL="25146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r>
              <a:rPr lang="fi-FI" altLang="fi-FI" sz="2800" b="1" dirty="0" err="1">
                <a:solidFill>
                  <a:schemeClr val="accent1"/>
                </a:solidFill>
              </a:rPr>
              <a:t>Mykotoksiinit</a:t>
            </a:r>
            <a:r>
              <a:rPr lang="fi-FI" altLang="fi-FI" sz="2800" b="1" dirty="0">
                <a:solidFill>
                  <a:schemeClr val="accent1"/>
                </a:solidFill>
              </a:rPr>
              <a:t> – sienten </a:t>
            </a:r>
            <a:r>
              <a:rPr lang="fi-FI" altLang="fi-FI" sz="2800" b="1" dirty="0" err="1">
                <a:solidFill>
                  <a:schemeClr val="accent1"/>
                </a:solidFill>
              </a:rPr>
              <a:t>sekundaarimetaboliitit</a:t>
            </a:r>
            <a:r>
              <a:rPr lang="fi-FI" altLang="fi-FI" sz="2800" b="1" dirty="0">
                <a:solidFill>
                  <a:schemeClr val="accent1"/>
                </a:solidFill>
              </a:rPr>
              <a:t>, jotka voivat aiheuttaa terveysriskejä</a:t>
            </a:r>
          </a:p>
        </p:txBody>
      </p:sp>
      <p:sp>
        <p:nvSpPr>
          <p:cNvPr id="56323" name="Rectangle 3"/>
          <p:cNvSpPr>
            <a:spLocks noChangeArrowheads="1"/>
          </p:cNvSpPr>
          <p:nvPr/>
        </p:nvSpPr>
        <p:spPr bwMode="auto">
          <a:xfrm>
            <a:off x="468313" y="1773238"/>
            <a:ext cx="84963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7188" indent="-357188"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809625" indent="-273050" eaLnBrk="0" hangingPunct="0">
              <a:lnSpc>
                <a:spcPct val="85000"/>
              </a:lnSpc>
              <a:spcBef>
                <a:spcPct val="25000"/>
              </a:spcBef>
              <a:buChar char="–"/>
              <a:defRPr sz="2400">
                <a:solidFill>
                  <a:schemeClr val="tx1"/>
                </a:solidFill>
                <a:latin typeface="Arial" panose="020B0604020202020204" pitchFamily="34" charset="0"/>
              </a:defRPr>
            </a:lvl2pPr>
            <a:lvl3pPr marL="1254125" indent="-2651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buClr>
                <a:srgbClr val="000000"/>
              </a:buClr>
              <a:buFontTx/>
              <a:buNone/>
            </a:pPr>
            <a:endParaRPr lang="fi-FI" altLang="fi-FI" sz="1600" b="1">
              <a:solidFill>
                <a:srgbClr val="000000"/>
              </a:solidFill>
              <a:latin typeface="Comic Sans MS" panose="030F0702030302020204" pitchFamily="66" charset="0"/>
            </a:endParaRPr>
          </a:p>
          <a:p>
            <a:pPr>
              <a:buClr>
                <a:srgbClr val="000000"/>
              </a:buClr>
              <a:buFontTx/>
              <a:buNone/>
            </a:pPr>
            <a:endParaRPr lang="fi-FI" altLang="fi-FI" sz="1600" b="1">
              <a:solidFill>
                <a:srgbClr val="000000"/>
              </a:solidFill>
              <a:latin typeface="Comic Sans MS" panose="030F0702030302020204" pitchFamily="66" charset="0"/>
            </a:endParaRPr>
          </a:p>
          <a:p>
            <a:pPr>
              <a:buClr>
                <a:srgbClr val="000000"/>
              </a:buClr>
              <a:buFontTx/>
              <a:buNone/>
            </a:pPr>
            <a:endParaRPr lang="fi-FI" altLang="fi-FI" sz="1600" b="1">
              <a:solidFill>
                <a:srgbClr val="000000"/>
              </a:solidFill>
              <a:latin typeface="Comic Sans MS" panose="030F0702030302020204" pitchFamily="66" charset="0"/>
            </a:endParaRPr>
          </a:p>
          <a:p>
            <a:pPr>
              <a:buClr>
                <a:srgbClr val="000000"/>
              </a:buClr>
              <a:buFontTx/>
              <a:buNone/>
            </a:pPr>
            <a:endParaRPr lang="fi-FI" altLang="fi-FI" sz="1600" b="1">
              <a:solidFill>
                <a:srgbClr val="000000"/>
              </a:solidFill>
              <a:latin typeface="Comic Sans MS" panose="030F0702030302020204" pitchFamily="66" charset="0"/>
            </a:endParaRPr>
          </a:p>
          <a:p>
            <a:pPr>
              <a:buClr>
                <a:srgbClr val="000000"/>
              </a:buClr>
              <a:buFontTx/>
              <a:buNone/>
            </a:pPr>
            <a:endParaRPr lang="fi-FI" altLang="fi-FI" sz="1800" b="1">
              <a:solidFill>
                <a:srgbClr val="000000"/>
              </a:solidFill>
              <a:latin typeface="Comic Sans MS" panose="030F0702030302020204" pitchFamily="66" charset="0"/>
            </a:endParaRPr>
          </a:p>
          <a:p>
            <a:pPr lvl="1">
              <a:buFontTx/>
              <a:buChar char="o"/>
            </a:pPr>
            <a:endParaRPr lang="fi-FI" altLang="fi-FI" sz="1700" b="1">
              <a:solidFill>
                <a:srgbClr val="000000"/>
              </a:solidFill>
              <a:latin typeface="Comic Sans MS" panose="030F0702030302020204" pitchFamily="66" charset="0"/>
            </a:endParaRPr>
          </a:p>
          <a:p>
            <a:pPr lvl="1">
              <a:buFontTx/>
              <a:buChar char="o"/>
            </a:pPr>
            <a:endParaRPr lang="fi-FI" altLang="fi-FI" sz="800" b="1">
              <a:solidFill>
                <a:srgbClr val="000000"/>
              </a:solidFill>
              <a:latin typeface="Comic Sans MS" panose="030F0702030302020204" pitchFamily="66" charset="0"/>
            </a:endParaRPr>
          </a:p>
          <a:p>
            <a:pPr lvl="1">
              <a:buFontTx/>
              <a:buChar char="o"/>
            </a:pPr>
            <a:endParaRPr lang="fi-FI" altLang="fi-FI" sz="1700">
              <a:solidFill>
                <a:srgbClr val="000000"/>
              </a:solidFill>
              <a:latin typeface="Comic Sans MS" panose="030F0702030302020204" pitchFamily="66" charset="0"/>
            </a:endParaRPr>
          </a:p>
          <a:p>
            <a:pPr lvl="1">
              <a:buFontTx/>
              <a:buChar char="o"/>
            </a:pPr>
            <a:endParaRPr lang="fi-FI" altLang="fi-FI" sz="1700">
              <a:solidFill>
                <a:srgbClr val="000000"/>
              </a:solidFill>
              <a:latin typeface="Comic Sans MS" panose="030F0702030302020204" pitchFamily="66" charset="0"/>
            </a:endParaRPr>
          </a:p>
          <a:p>
            <a:pPr>
              <a:buClr>
                <a:srgbClr val="000000"/>
              </a:buClr>
              <a:buFontTx/>
              <a:buNone/>
            </a:pPr>
            <a:endParaRPr lang="fi-FI" altLang="fi-FI" sz="1800">
              <a:solidFill>
                <a:srgbClr val="000000"/>
              </a:solidFill>
              <a:latin typeface="Comic Sans MS" panose="030F0702030302020204" pitchFamily="66" charset="0"/>
            </a:endParaRPr>
          </a:p>
          <a:p>
            <a:pPr>
              <a:buClr>
                <a:srgbClr val="000000"/>
              </a:buClr>
              <a:buFontTx/>
              <a:buChar char="o"/>
            </a:pPr>
            <a:endParaRPr lang="fi-FI" altLang="fi-FI" sz="800" b="1">
              <a:solidFill>
                <a:srgbClr val="000000"/>
              </a:solidFill>
              <a:latin typeface="Comic Sans MS" panose="030F0702030302020204" pitchFamily="66" charset="0"/>
            </a:endParaRPr>
          </a:p>
          <a:p>
            <a:pPr lvl="2">
              <a:buClr>
                <a:srgbClr val="000000"/>
              </a:buClr>
              <a:buFont typeface="Wingdings" panose="05000000000000000000" pitchFamily="2" charset="2"/>
              <a:buChar char="§"/>
            </a:pPr>
            <a:endParaRPr lang="fi-FI" altLang="fi-FI" sz="2100">
              <a:solidFill>
                <a:srgbClr val="000000"/>
              </a:solidFill>
              <a:latin typeface="Comic Sans MS" panose="030F0702030302020204" pitchFamily="66" charset="0"/>
            </a:endParaRPr>
          </a:p>
          <a:p>
            <a:pPr lvl="2">
              <a:buClr>
                <a:srgbClr val="000000"/>
              </a:buClr>
              <a:buFont typeface="Wingdings" panose="05000000000000000000" pitchFamily="2" charset="2"/>
              <a:buNone/>
            </a:pPr>
            <a:endParaRPr lang="fi-FI" altLang="fi-FI" sz="2100">
              <a:solidFill>
                <a:srgbClr val="000000"/>
              </a:solidFill>
              <a:latin typeface="Comic Sans MS" panose="030F0702030302020204" pitchFamily="66" charset="0"/>
            </a:endParaRPr>
          </a:p>
          <a:p>
            <a:pPr>
              <a:buClr>
                <a:srgbClr val="7BC143"/>
              </a:buClr>
            </a:pPr>
            <a:endParaRPr lang="fi-FI" altLang="fi-FI" sz="1800">
              <a:solidFill>
                <a:srgbClr val="000000"/>
              </a:solidFill>
              <a:latin typeface="Comic Sans MS" panose="030F0702030302020204" pitchFamily="66" charset="0"/>
            </a:endParaRPr>
          </a:p>
          <a:p>
            <a:pPr>
              <a:buClr>
                <a:srgbClr val="7BC143"/>
              </a:buClr>
            </a:pPr>
            <a:endParaRPr lang="fi-FI" altLang="fi-FI" sz="1800">
              <a:solidFill>
                <a:srgbClr val="000000"/>
              </a:solidFill>
              <a:latin typeface="Comic Sans MS" panose="030F0702030302020204" pitchFamily="66" charset="0"/>
            </a:endParaRPr>
          </a:p>
        </p:txBody>
      </p:sp>
      <p:pic>
        <p:nvPicPr>
          <p:cNvPr id="563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582738"/>
            <a:ext cx="1720850" cy="119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5253038"/>
            <a:ext cx="2232590" cy="125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1412875"/>
            <a:ext cx="20875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7"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7875" y="3356992"/>
            <a:ext cx="2016125"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8"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825" y="4656138"/>
            <a:ext cx="1670050"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9" name="Rectangle 10"/>
          <p:cNvSpPr>
            <a:spLocks noChangeArrowheads="1"/>
          </p:cNvSpPr>
          <p:nvPr/>
        </p:nvSpPr>
        <p:spPr bwMode="auto">
          <a:xfrm>
            <a:off x="1920875" y="1582738"/>
            <a:ext cx="553085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7188" indent="-357188"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nSpc>
                <a:spcPct val="100000"/>
              </a:lnSpc>
              <a:buClr>
                <a:schemeClr val="accent2"/>
              </a:buClr>
            </a:pPr>
            <a:r>
              <a:rPr lang="fi-FI" altLang="fi-FI" sz="2000" dirty="0" smtClean="0">
                <a:solidFill>
                  <a:srgbClr val="000000"/>
                </a:solidFill>
                <a:sym typeface="Symbol" panose="05050102010706020507" pitchFamily="18" charset="2"/>
              </a:rPr>
              <a:t>Voivat </a:t>
            </a:r>
            <a:r>
              <a:rPr lang="fi-FI" altLang="fi-FI" sz="2000" dirty="0">
                <a:solidFill>
                  <a:srgbClr val="000000"/>
                </a:solidFill>
                <a:sym typeface="Symbol" panose="05050102010706020507" pitchFamily="18" charset="2"/>
              </a:rPr>
              <a:t>vaikuttaa useaan elimeen samanaikaisesti eri mekanismeilla:</a:t>
            </a:r>
            <a:endParaRPr lang="en-US" altLang="fi-FI" sz="2000" dirty="0">
              <a:solidFill>
                <a:srgbClr val="000000"/>
              </a:solidFill>
            </a:endParaRPr>
          </a:p>
          <a:p>
            <a:pPr lvl="1">
              <a:lnSpc>
                <a:spcPct val="100000"/>
              </a:lnSpc>
              <a:buClr>
                <a:schemeClr val="accent2"/>
              </a:buClr>
              <a:buFont typeface="Arial" panose="020B0604020202020204" pitchFamily="34" charset="0"/>
              <a:buChar char="•"/>
            </a:pPr>
            <a:r>
              <a:rPr lang="fi-FI" altLang="fi-FI" sz="1800" dirty="0">
                <a:solidFill>
                  <a:srgbClr val="000000"/>
                </a:solidFill>
                <a:sym typeface="Symbol" panose="05050102010706020507" pitchFamily="18" charset="2"/>
              </a:rPr>
              <a:t>maksa/munuaistoksisia</a:t>
            </a:r>
          </a:p>
          <a:p>
            <a:pPr lvl="1">
              <a:lnSpc>
                <a:spcPct val="100000"/>
              </a:lnSpc>
              <a:buClr>
                <a:schemeClr val="accent2"/>
              </a:buClr>
              <a:buFont typeface="Arial" panose="020B0604020202020204" pitchFamily="34" charset="0"/>
              <a:buChar char="•"/>
            </a:pPr>
            <a:r>
              <a:rPr lang="fi-FI" altLang="fi-FI" sz="1800" dirty="0">
                <a:solidFill>
                  <a:srgbClr val="000000"/>
                </a:solidFill>
                <a:sym typeface="Symbol" panose="05050102010706020507" pitchFamily="18" charset="2"/>
              </a:rPr>
              <a:t>neurotoksisia </a:t>
            </a:r>
          </a:p>
          <a:p>
            <a:pPr lvl="1">
              <a:lnSpc>
                <a:spcPct val="100000"/>
              </a:lnSpc>
              <a:buClr>
                <a:schemeClr val="accent2"/>
              </a:buClr>
              <a:buFont typeface="Arial" panose="020B0604020202020204" pitchFamily="34" charset="0"/>
              <a:buChar char="•"/>
            </a:pPr>
            <a:r>
              <a:rPr lang="fi-FI" altLang="fi-FI" sz="1800" dirty="0">
                <a:solidFill>
                  <a:srgbClr val="000000"/>
                </a:solidFill>
                <a:sym typeface="Symbol" panose="05050102010706020507" pitchFamily="18" charset="2"/>
              </a:rPr>
              <a:t>solutoksisia</a:t>
            </a:r>
          </a:p>
          <a:p>
            <a:pPr lvl="1">
              <a:lnSpc>
                <a:spcPct val="100000"/>
              </a:lnSpc>
              <a:buClr>
                <a:schemeClr val="accent2"/>
              </a:buClr>
              <a:buFont typeface="Arial" panose="020B0604020202020204" pitchFamily="34" charset="0"/>
              <a:buChar char="•"/>
            </a:pPr>
            <a:r>
              <a:rPr lang="fi-FI" altLang="fi-FI" sz="1800" dirty="0">
                <a:solidFill>
                  <a:srgbClr val="000000"/>
                </a:solidFill>
                <a:sym typeface="Symbol" panose="05050102010706020507" pitchFamily="18" charset="2"/>
              </a:rPr>
              <a:t>karsinogeenisia</a:t>
            </a:r>
          </a:p>
          <a:p>
            <a:pPr lvl="1">
              <a:lnSpc>
                <a:spcPct val="100000"/>
              </a:lnSpc>
              <a:buClr>
                <a:schemeClr val="accent2"/>
              </a:buClr>
              <a:buFont typeface="Arial" panose="020B0604020202020204" pitchFamily="34" charset="0"/>
              <a:buChar char="•"/>
            </a:pPr>
            <a:r>
              <a:rPr lang="fi-FI" altLang="fi-FI" sz="1800" dirty="0" err="1">
                <a:solidFill>
                  <a:srgbClr val="000000"/>
                </a:solidFill>
                <a:sym typeface="Symbol" panose="05050102010706020507" pitchFamily="18" charset="2"/>
              </a:rPr>
              <a:t>immunosuppressiivisia</a:t>
            </a:r>
            <a:endParaRPr lang="fi-FI" altLang="fi-FI" sz="1800" dirty="0">
              <a:solidFill>
                <a:srgbClr val="000000"/>
              </a:solidFill>
              <a:sym typeface="Symbol" panose="05050102010706020507" pitchFamily="18" charset="2"/>
            </a:endParaRPr>
          </a:p>
          <a:p>
            <a:pPr lvl="1">
              <a:lnSpc>
                <a:spcPct val="100000"/>
              </a:lnSpc>
              <a:buClr>
                <a:schemeClr val="accent2"/>
              </a:buClr>
              <a:buFont typeface="Arial" panose="020B0604020202020204" pitchFamily="34" charset="0"/>
              <a:buChar char="•"/>
            </a:pPr>
            <a:r>
              <a:rPr lang="fi-FI" altLang="fi-FI" sz="1800" dirty="0">
                <a:solidFill>
                  <a:srgbClr val="000000"/>
                </a:solidFill>
                <a:sym typeface="Symbol" panose="05050102010706020507" pitchFamily="18" charset="2"/>
              </a:rPr>
              <a:t>tulehdusvaikutuksia</a:t>
            </a:r>
          </a:p>
          <a:p>
            <a:pPr>
              <a:lnSpc>
                <a:spcPct val="100000"/>
              </a:lnSpc>
              <a:buClr>
                <a:schemeClr val="accent2"/>
              </a:buClr>
            </a:pPr>
            <a:r>
              <a:rPr lang="en-US" altLang="fi-FI" sz="2000" dirty="0" err="1">
                <a:solidFill>
                  <a:srgbClr val="000000"/>
                </a:solidFill>
              </a:rPr>
              <a:t>Suurin</a:t>
            </a:r>
            <a:r>
              <a:rPr lang="en-US" altLang="fi-FI" sz="2000" dirty="0">
                <a:solidFill>
                  <a:srgbClr val="000000"/>
                </a:solidFill>
              </a:rPr>
              <a:t> </a:t>
            </a:r>
            <a:r>
              <a:rPr lang="en-US" altLang="fi-FI" sz="2000" dirty="0" err="1">
                <a:solidFill>
                  <a:srgbClr val="000000"/>
                </a:solidFill>
              </a:rPr>
              <a:t>osa</a:t>
            </a:r>
            <a:r>
              <a:rPr lang="en-US" altLang="fi-FI" sz="2000" dirty="0">
                <a:solidFill>
                  <a:srgbClr val="000000"/>
                </a:solidFill>
              </a:rPr>
              <a:t> </a:t>
            </a:r>
            <a:r>
              <a:rPr lang="en-US" altLang="fi-FI" sz="2000" dirty="0" err="1">
                <a:solidFill>
                  <a:srgbClr val="000000"/>
                </a:solidFill>
              </a:rPr>
              <a:t>olemassaolevasta</a:t>
            </a:r>
            <a:r>
              <a:rPr lang="en-US" altLang="fi-FI" sz="2000" dirty="0">
                <a:solidFill>
                  <a:srgbClr val="000000"/>
                </a:solidFill>
              </a:rPr>
              <a:t> </a:t>
            </a:r>
            <a:r>
              <a:rPr lang="en-US" altLang="fi-FI" sz="2000" dirty="0" err="1">
                <a:solidFill>
                  <a:srgbClr val="000000"/>
                </a:solidFill>
              </a:rPr>
              <a:t>tiedosta</a:t>
            </a:r>
            <a:r>
              <a:rPr lang="en-US" altLang="fi-FI" sz="2000" dirty="0">
                <a:solidFill>
                  <a:srgbClr val="000000"/>
                </a:solidFill>
              </a:rPr>
              <a:t> </a:t>
            </a:r>
            <a:r>
              <a:rPr lang="en-US" altLang="fi-FI" sz="2000" dirty="0" err="1">
                <a:solidFill>
                  <a:srgbClr val="000000"/>
                </a:solidFill>
              </a:rPr>
              <a:t>saatu</a:t>
            </a:r>
            <a:r>
              <a:rPr lang="en-US" altLang="fi-FI" sz="2000" dirty="0">
                <a:solidFill>
                  <a:srgbClr val="000000"/>
                </a:solidFill>
              </a:rPr>
              <a:t> </a:t>
            </a:r>
            <a:r>
              <a:rPr lang="en-US" altLang="fi-FI" sz="2000" dirty="0" err="1">
                <a:solidFill>
                  <a:srgbClr val="000000"/>
                </a:solidFill>
              </a:rPr>
              <a:t>ravinnon</a:t>
            </a:r>
            <a:r>
              <a:rPr lang="en-US" altLang="fi-FI" sz="2000" dirty="0">
                <a:solidFill>
                  <a:srgbClr val="000000"/>
                </a:solidFill>
              </a:rPr>
              <a:t> </a:t>
            </a:r>
            <a:r>
              <a:rPr lang="en-US" altLang="fi-FI" sz="2000" dirty="0" err="1">
                <a:solidFill>
                  <a:srgbClr val="000000"/>
                </a:solidFill>
              </a:rPr>
              <a:t>kautta</a:t>
            </a:r>
            <a:r>
              <a:rPr lang="en-US" altLang="fi-FI" sz="2000" dirty="0">
                <a:solidFill>
                  <a:srgbClr val="000000"/>
                </a:solidFill>
              </a:rPr>
              <a:t> </a:t>
            </a:r>
            <a:r>
              <a:rPr lang="en-US" altLang="fi-FI" sz="2000" dirty="0" err="1">
                <a:solidFill>
                  <a:srgbClr val="000000"/>
                </a:solidFill>
              </a:rPr>
              <a:t>tapahtuneesta</a:t>
            </a:r>
            <a:r>
              <a:rPr lang="en-US" altLang="fi-FI" sz="2000" dirty="0">
                <a:solidFill>
                  <a:srgbClr val="000000"/>
                </a:solidFill>
              </a:rPr>
              <a:t> </a:t>
            </a:r>
            <a:r>
              <a:rPr lang="en-US" altLang="fi-FI" sz="2000" dirty="0" err="1">
                <a:solidFill>
                  <a:srgbClr val="000000"/>
                </a:solidFill>
              </a:rPr>
              <a:t>altistumisesta</a:t>
            </a:r>
            <a:endParaRPr lang="en-US" altLang="fi-FI" sz="2000" b="1" dirty="0">
              <a:solidFill>
                <a:srgbClr val="000000"/>
              </a:solidFill>
            </a:endParaRPr>
          </a:p>
          <a:p>
            <a:pPr>
              <a:lnSpc>
                <a:spcPct val="100000"/>
              </a:lnSpc>
              <a:buClr>
                <a:srgbClr val="7BC143"/>
              </a:buClr>
              <a:buFont typeface="Wingdings" panose="05000000000000000000" pitchFamily="2" charset="2"/>
              <a:buChar char="Ø"/>
            </a:pPr>
            <a:endParaRPr lang="fi-FI" altLang="fi-FI" sz="2200" b="1" dirty="0">
              <a:solidFill>
                <a:srgbClr val="000000"/>
              </a:solidFill>
            </a:endParaRPr>
          </a:p>
        </p:txBody>
      </p:sp>
      <p:pic>
        <p:nvPicPr>
          <p:cNvPr id="56330"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951163"/>
            <a:ext cx="2065338"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6" name="Slide Number Placeholder 4"/>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8028F1CC-C6F7-473B-91D4-67B8AAC49457}" type="slidenum">
              <a:rPr lang="en-GB" altLang="fi-FI" sz="1000">
                <a:solidFill>
                  <a:srgbClr val="FFFFFF"/>
                </a:solidFill>
              </a:rPr>
              <a:pPr eaLnBrk="1" hangingPunct="1">
                <a:lnSpc>
                  <a:spcPct val="100000"/>
                </a:lnSpc>
                <a:spcBef>
                  <a:spcPct val="0"/>
                </a:spcBef>
                <a:buClrTx/>
                <a:buFontTx/>
                <a:buNone/>
              </a:pPr>
              <a:t>10</a:t>
            </a:fld>
            <a:endParaRPr lang="en-GB" altLang="fi-FI" sz="1000" dirty="0">
              <a:solidFill>
                <a:srgbClr val="FFFFFF"/>
              </a:solidFill>
            </a:endParaRPr>
          </a:p>
        </p:txBody>
      </p:sp>
    </p:spTree>
    <p:extLst>
      <p:ext uri="{BB962C8B-B14F-4D97-AF65-F5344CB8AC3E}">
        <p14:creationId xmlns:p14="http://schemas.microsoft.com/office/powerpoint/2010/main" val="3172272854"/>
      </p:ext>
    </p:extLst>
  </p:cSld>
  <p:clrMapOvr>
    <a:masterClrMapping/>
  </p:clrMapOvr>
  <p:transition spd="med">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796538" y="512299"/>
            <a:ext cx="61574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45013"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defTabSz="4545013" eaLnBrk="0" hangingPunct="0">
              <a:lnSpc>
                <a:spcPct val="85000"/>
              </a:lnSpc>
              <a:spcBef>
                <a:spcPct val="25000"/>
              </a:spcBef>
              <a:buChar char="–"/>
              <a:defRPr sz="2400">
                <a:solidFill>
                  <a:schemeClr val="tx1"/>
                </a:solidFill>
                <a:latin typeface="Arial" panose="020B0604020202020204" pitchFamily="34" charset="0"/>
              </a:defRPr>
            </a:lvl2pPr>
            <a:lvl3pPr marL="1143000" indent="-228600" defTabSz="45450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defTabSz="4545013" eaLnBrk="0" hangingPunct="0">
              <a:lnSpc>
                <a:spcPct val="85000"/>
              </a:lnSpc>
              <a:spcBef>
                <a:spcPct val="25000"/>
              </a:spcBef>
              <a:buChar char="–"/>
              <a:defRPr sz="2200">
                <a:solidFill>
                  <a:schemeClr val="tx1"/>
                </a:solidFill>
                <a:latin typeface="Arial" panose="020B0604020202020204" pitchFamily="34" charset="0"/>
              </a:defRPr>
            </a:lvl4pPr>
            <a:lvl5pPr marL="2057400" indent="-228600" defTabSz="4545013" eaLnBrk="0" hangingPunct="0">
              <a:lnSpc>
                <a:spcPct val="85000"/>
              </a:lnSpc>
              <a:spcBef>
                <a:spcPct val="25000"/>
              </a:spcBef>
              <a:buChar char="»"/>
              <a:defRPr sz="2200">
                <a:solidFill>
                  <a:schemeClr val="tx1"/>
                </a:solidFill>
                <a:latin typeface="Arial" panose="020B0604020202020204" pitchFamily="34" charset="0"/>
              </a:defRPr>
            </a:lvl5pPr>
            <a:lvl6pPr marL="25146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r>
              <a:rPr lang="fi-FI" altLang="fi-FI" sz="2800" b="1" dirty="0">
                <a:solidFill>
                  <a:schemeClr val="accent1"/>
                </a:solidFill>
                <a:latin typeface="+mj-lt"/>
              </a:rPr>
              <a:t>Mitä tiedämme </a:t>
            </a:r>
            <a:r>
              <a:rPr lang="fi-FI" altLang="fi-FI" sz="2800" b="1" dirty="0" smtClean="0">
                <a:solidFill>
                  <a:schemeClr val="accent1"/>
                </a:solidFill>
                <a:latin typeface="+mj-lt"/>
              </a:rPr>
              <a:t>mikrobitoksiineista </a:t>
            </a:r>
          </a:p>
          <a:p>
            <a:pPr eaLnBrk="1" hangingPunct="1">
              <a:lnSpc>
                <a:spcPct val="100000"/>
              </a:lnSpc>
              <a:spcBef>
                <a:spcPct val="0"/>
              </a:spcBef>
              <a:buClrTx/>
              <a:buFontTx/>
              <a:buNone/>
            </a:pPr>
            <a:r>
              <a:rPr lang="fi-FI" altLang="fi-FI" sz="2800" b="1" dirty="0" smtClean="0">
                <a:solidFill>
                  <a:schemeClr val="accent1"/>
                </a:solidFill>
                <a:latin typeface="+mj-lt"/>
              </a:rPr>
              <a:t>sisäympäristöissä 1/3</a:t>
            </a:r>
            <a:endParaRPr lang="fi-FI" altLang="fi-FI" sz="2800" b="1" dirty="0">
              <a:solidFill>
                <a:schemeClr val="accent1"/>
              </a:solidFill>
              <a:latin typeface="+mj-lt"/>
            </a:endParaRPr>
          </a:p>
        </p:txBody>
      </p:sp>
      <p:sp>
        <p:nvSpPr>
          <p:cNvPr id="57347" name="Rectangle 4"/>
          <p:cNvSpPr>
            <a:spLocks noChangeArrowheads="1"/>
          </p:cNvSpPr>
          <p:nvPr/>
        </p:nvSpPr>
        <p:spPr bwMode="auto">
          <a:xfrm>
            <a:off x="539552" y="3539771"/>
            <a:ext cx="8496300"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95300" indent="-495300"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gn="ctr">
              <a:lnSpc>
                <a:spcPct val="100000"/>
              </a:lnSpc>
              <a:buClr>
                <a:srgbClr val="000000"/>
              </a:buClr>
              <a:buFontTx/>
              <a:buNone/>
            </a:pPr>
            <a:endParaRPr lang="fi-FI" altLang="fi-FI" sz="2000" b="1" dirty="0">
              <a:solidFill>
                <a:srgbClr val="000000"/>
              </a:solidFill>
            </a:endParaRPr>
          </a:p>
          <a:p>
            <a:pPr>
              <a:buClr>
                <a:schemeClr val="accent2"/>
              </a:buClr>
              <a:buFontTx/>
              <a:buAutoNum type="arabicPeriod"/>
            </a:pPr>
            <a:r>
              <a:rPr lang="fi-FI" altLang="fi-FI" sz="1800" dirty="0">
                <a:solidFill>
                  <a:srgbClr val="000000"/>
                </a:solidFill>
              </a:rPr>
              <a:t>Useat sieni- ja bakteerilajit voivat kasvaa </a:t>
            </a:r>
            <a:r>
              <a:rPr lang="fi-FI" altLang="fi-FI" sz="1800" dirty="0" smtClean="0">
                <a:solidFill>
                  <a:srgbClr val="000000"/>
                </a:solidFill>
              </a:rPr>
              <a:t>rakennusmateriaaleissa</a:t>
            </a:r>
          </a:p>
          <a:p>
            <a:pPr>
              <a:buClr>
                <a:schemeClr val="accent2"/>
              </a:buClr>
            </a:pPr>
            <a:r>
              <a:rPr lang="fi-FI" altLang="fi-FI" sz="1800" dirty="0" smtClean="0">
                <a:solidFill>
                  <a:srgbClr val="000000"/>
                </a:solidFill>
              </a:rPr>
              <a:t>Kosteus </a:t>
            </a:r>
            <a:r>
              <a:rPr lang="fi-FI" altLang="fi-FI" sz="1800" dirty="0">
                <a:solidFill>
                  <a:srgbClr val="000000"/>
                </a:solidFill>
              </a:rPr>
              <a:t>on periaatteessa ainoa kasvua rajoittava tekijä </a:t>
            </a:r>
          </a:p>
          <a:p>
            <a:pPr>
              <a:buClr>
                <a:schemeClr val="accent2"/>
              </a:buClr>
            </a:pPr>
            <a:r>
              <a:rPr lang="fi-FI" altLang="fi-FI" sz="1800" dirty="0" smtClean="0">
                <a:solidFill>
                  <a:srgbClr val="000000"/>
                </a:solidFill>
              </a:rPr>
              <a:t>Näiden </a:t>
            </a:r>
            <a:r>
              <a:rPr lang="fi-FI" altLang="fi-FI" sz="1800" dirty="0">
                <a:solidFill>
                  <a:srgbClr val="000000"/>
                </a:solidFill>
              </a:rPr>
              <a:t>mikrobien joukossa on potentiaalisia toksiinien tuottajia (toksiinien </a:t>
            </a:r>
            <a:r>
              <a:rPr lang="fi-FI" altLang="fi-FI" sz="1800" dirty="0" smtClean="0">
                <a:solidFill>
                  <a:srgbClr val="000000"/>
                </a:solidFill>
              </a:rPr>
              <a:t>tuotto osoitettu </a:t>
            </a:r>
            <a:r>
              <a:rPr lang="fi-FI" altLang="fi-FI" sz="1800" dirty="0">
                <a:solidFill>
                  <a:srgbClr val="000000"/>
                </a:solidFill>
              </a:rPr>
              <a:t>laboratorio-olosuhteissa)</a:t>
            </a:r>
          </a:p>
        </p:txBody>
      </p:sp>
      <p:pic>
        <p:nvPicPr>
          <p:cNvPr id="57348" name="Picture 6" desc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13" y="1772816"/>
            <a:ext cx="25812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desc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021" y="1839492"/>
            <a:ext cx="32067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Slide Number Placeholder 4"/>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116D7C84-D003-4971-B754-67240424B649}" type="slidenum">
              <a:rPr lang="en-GB" altLang="fi-FI" sz="1000">
                <a:solidFill>
                  <a:srgbClr val="FFFFFF"/>
                </a:solidFill>
              </a:rPr>
              <a:pPr eaLnBrk="1" hangingPunct="1">
                <a:lnSpc>
                  <a:spcPct val="100000"/>
                </a:lnSpc>
                <a:spcBef>
                  <a:spcPct val="0"/>
                </a:spcBef>
                <a:buClrTx/>
                <a:buFontTx/>
                <a:buNone/>
              </a:pPr>
              <a:t>11</a:t>
            </a:fld>
            <a:endParaRPr lang="en-GB" altLang="fi-FI" sz="1000">
              <a:solidFill>
                <a:srgbClr val="FFFFFF"/>
              </a:solidFill>
            </a:endParaRPr>
          </a:p>
        </p:txBody>
      </p:sp>
    </p:spTree>
    <p:extLst>
      <p:ext uri="{BB962C8B-B14F-4D97-AF65-F5344CB8AC3E}">
        <p14:creationId xmlns:p14="http://schemas.microsoft.com/office/powerpoint/2010/main" val="198993751"/>
      </p:ext>
    </p:extLst>
  </p:cSld>
  <p:clrMapOvr>
    <a:masterClrMapping/>
  </p:clrMapOvr>
  <p:transition spd="med">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ChangeArrowheads="1"/>
          </p:cNvSpPr>
          <p:nvPr/>
        </p:nvSpPr>
        <p:spPr bwMode="auto">
          <a:xfrm>
            <a:off x="539204" y="1496291"/>
            <a:ext cx="8496300" cy="331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7188" indent="-357188"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814388" indent="-357188" eaLnBrk="0" hangingPunct="0">
              <a:lnSpc>
                <a:spcPct val="85000"/>
              </a:lnSpc>
              <a:spcBef>
                <a:spcPct val="25000"/>
              </a:spcBef>
              <a:buChar char="–"/>
              <a:defRPr sz="2400">
                <a:solidFill>
                  <a:schemeClr val="tx1"/>
                </a:solidFill>
                <a:latin typeface="Arial" panose="020B0604020202020204" pitchFamily="34" charset="0"/>
              </a:defRPr>
            </a:lvl2pPr>
            <a:lvl3pPr marL="1254125" indent="-2651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marL="358775" indent="-358775">
              <a:buClr>
                <a:schemeClr val="accent2"/>
              </a:buClr>
              <a:buFont typeface="+mj-lt"/>
              <a:buAutoNum type="arabicPeriod" startAt="2"/>
            </a:pPr>
            <a:r>
              <a:rPr lang="fi-FI" altLang="fi-FI" sz="1800" dirty="0" smtClean="0">
                <a:solidFill>
                  <a:srgbClr val="000000"/>
                </a:solidFill>
              </a:rPr>
              <a:t>Mikrobit  </a:t>
            </a:r>
            <a:r>
              <a:rPr lang="fi-FI" altLang="fi-FI" sz="1800" dirty="0">
                <a:solidFill>
                  <a:srgbClr val="000000"/>
                </a:solidFill>
              </a:rPr>
              <a:t>tuottavat  </a:t>
            </a:r>
            <a:r>
              <a:rPr lang="fi-FI" altLang="fi-FI" sz="1800" dirty="0" smtClean="0">
                <a:solidFill>
                  <a:srgbClr val="000000"/>
                </a:solidFill>
              </a:rPr>
              <a:t>mikrobitoksiineja </a:t>
            </a:r>
            <a:r>
              <a:rPr lang="fi-FI" altLang="fi-FI" sz="1800" dirty="0">
                <a:solidFill>
                  <a:srgbClr val="000000"/>
                </a:solidFill>
              </a:rPr>
              <a:t>rakennusmateriaaleissa niin kokeellisissa kuin luonnollisissakin </a:t>
            </a:r>
            <a:r>
              <a:rPr lang="fi-FI" altLang="fi-FI" sz="1800" dirty="0" smtClean="0">
                <a:solidFill>
                  <a:srgbClr val="000000"/>
                </a:solidFill>
              </a:rPr>
              <a:t>olosuhteissa</a:t>
            </a:r>
          </a:p>
          <a:p>
            <a:pPr>
              <a:buClr>
                <a:schemeClr val="accent2"/>
              </a:buClr>
              <a:buFont typeface="Arial" panose="020B0604020202020204" pitchFamily="34" charset="0"/>
              <a:buChar char="•"/>
            </a:pPr>
            <a:r>
              <a:rPr lang="fi-FI" altLang="fi-FI" sz="1800" dirty="0" err="1" smtClean="0">
                <a:solidFill>
                  <a:srgbClr val="000000"/>
                </a:solidFill>
              </a:rPr>
              <a:t>Mykotoksiinien</a:t>
            </a:r>
            <a:r>
              <a:rPr lang="fi-FI" altLang="fi-FI" sz="1800" dirty="0" smtClean="0">
                <a:solidFill>
                  <a:srgbClr val="000000"/>
                </a:solidFill>
              </a:rPr>
              <a:t> </a:t>
            </a:r>
            <a:r>
              <a:rPr lang="fi-FI" altLang="fi-FI" sz="1800" dirty="0">
                <a:solidFill>
                  <a:srgbClr val="000000"/>
                </a:solidFill>
              </a:rPr>
              <a:t>tuotto materiaaleilla on/riippuu:</a:t>
            </a:r>
          </a:p>
          <a:p>
            <a:pPr>
              <a:buClr>
                <a:schemeClr val="accent2"/>
              </a:buClr>
              <a:buFont typeface="Arial" panose="020B0604020202020204" pitchFamily="34" charset="0"/>
              <a:buChar char="•"/>
            </a:pPr>
            <a:r>
              <a:rPr lang="fi-FI" altLang="fi-FI" sz="1800" dirty="0" smtClean="0">
                <a:solidFill>
                  <a:srgbClr val="000000"/>
                </a:solidFill>
              </a:rPr>
              <a:t>Laji- </a:t>
            </a:r>
            <a:r>
              <a:rPr lang="fi-FI" altLang="fi-FI" sz="1800" dirty="0">
                <a:solidFill>
                  <a:srgbClr val="000000"/>
                </a:solidFill>
              </a:rPr>
              <a:t>(kanta-) spesifistä</a:t>
            </a:r>
          </a:p>
          <a:p>
            <a:pPr>
              <a:buClr>
                <a:schemeClr val="accent2"/>
              </a:buClr>
              <a:buFont typeface="Arial" panose="020B0604020202020204" pitchFamily="34" charset="0"/>
              <a:buChar char="•"/>
            </a:pPr>
            <a:r>
              <a:rPr lang="fi-FI" altLang="fi-FI" sz="1800" dirty="0" smtClean="0">
                <a:solidFill>
                  <a:srgbClr val="000000"/>
                </a:solidFill>
              </a:rPr>
              <a:t>Kasvualustasta</a:t>
            </a:r>
            <a:endParaRPr lang="fi-FI" altLang="fi-FI" sz="1800" dirty="0">
              <a:solidFill>
                <a:srgbClr val="000000"/>
              </a:solidFill>
            </a:endParaRPr>
          </a:p>
          <a:p>
            <a:pPr>
              <a:buClr>
                <a:schemeClr val="accent2"/>
              </a:buClr>
              <a:buFont typeface="Arial" panose="020B0604020202020204" pitchFamily="34" charset="0"/>
              <a:buChar char="•"/>
            </a:pPr>
            <a:r>
              <a:rPr lang="fi-FI" altLang="fi-FI" sz="1800" dirty="0" smtClean="0">
                <a:solidFill>
                  <a:srgbClr val="000000"/>
                </a:solidFill>
              </a:rPr>
              <a:t>Kasvuolosuhteista </a:t>
            </a:r>
            <a:r>
              <a:rPr lang="fi-FI" altLang="fi-FI" sz="1800" dirty="0">
                <a:solidFill>
                  <a:srgbClr val="000000"/>
                </a:solidFill>
              </a:rPr>
              <a:t>(LT, RH, ..)</a:t>
            </a:r>
          </a:p>
          <a:p>
            <a:pPr>
              <a:buClr>
                <a:schemeClr val="accent2"/>
              </a:buClr>
              <a:buFont typeface="Arial" panose="020B0604020202020204" pitchFamily="34" charset="0"/>
              <a:buChar char="•"/>
            </a:pPr>
            <a:r>
              <a:rPr lang="fi-FI" altLang="fi-FI" sz="1800" dirty="0" smtClean="0">
                <a:solidFill>
                  <a:srgbClr val="000000"/>
                </a:solidFill>
              </a:rPr>
              <a:t>kilpailusta/yhteisvaikutuksesta </a:t>
            </a:r>
            <a:r>
              <a:rPr lang="fi-FI" altLang="fi-FI" sz="1800" dirty="0">
                <a:solidFill>
                  <a:srgbClr val="000000"/>
                </a:solidFill>
              </a:rPr>
              <a:t>muiden mikrobien kanssa</a:t>
            </a:r>
          </a:p>
          <a:p>
            <a:pPr lvl="2">
              <a:buClr>
                <a:srgbClr val="000000"/>
              </a:buClr>
              <a:buFont typeface="Wingdings" panose="05000000000000000000" pitchFamily="2" charset="2"/>
              <a:buNone/>
            </a:pPr>
            <a:endParaRPr lang="fi-FI" altLang="fi-FI" sz="2000" dirty="0">
              <a:solidFill>
                <a:srgbClr val="000000"/>
              </a:solidFill>
            </a:endParaRPr>
          </a:p>
        </p:txBody>
      </p:sp>
      <p:pic>
        <p:nvPicPr>
          <p:cNvPr id="58371" name="Picture 4" descr="rhizop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820319"/>
            <a:ext cx="1728788"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descr="A_fumigatus"/>
          <p:cNvPicPr>
            <a:picLocks noChangeAspect="1" noChangeArrowheads="1"/>
          </p:cNvPicPr>
          <p:nvPr/>
        </p:nvPicPr>
        <p:blipFill rotWithShape="1">
          <a:blip r:embed="rId4">
            <a:extLst>
              <a:ext uri="{28A0092B-C50C-407E-A947-70E740481C1C}">
                <a14:useLocalDpi xmlns:a14="http://schemas.microsoft.com/office/drawing/2010/main" val="0"/>
              </a:ext>
            </a:extLst>
          </a:blip>
          <a:srcRect l="7604" r="11101"/>
          <a:stretch/>
        </p:blipFill>
        <p:spPr bwMode="auto">
          <a:xfrm>
            <a:off x="4938083" y="3803409"/>
            <a:ext cx="1872208" cy="173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Clavatus300d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3813135"/>
            <a:ext cx="2087562"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8"/>
          <p:cNvSpPr>
            <a:spLocks noChangeArrowheads="1"/>
          </p:cNvSpPr>
          <p:nvPr/>
        </p:nvSpPr>
        <p:spPr bwMode="auto">
          <a:xfrm>
            <a:off x="7134141" y="5863077"/>
            <a:ext cx="2009859"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7188" indent="-357188"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809625" indent="-273050" eaLnBrk="0" hangingPunct="0">
              <a:lnSpc>
                <a:spcPct val="85000"/>
              </a:lnSpc>
              <a:spcBef>
                <a:spcPct val="25000"/>
              </a:spcBef>
              <a:buChar char="–"/>
              <a:defRPr sz="2400">
                <a:solidFill>
                  <a:schemeClr val="tx1"/>
                </a:solidFill>
                <a:latin typeface="Arial" panose="020B0604020202020204" pitchFamily="34" charset="0"/>
              </a:defRPr>
            </a:lvl2pPr>
            <a:lvl3pPr marL="1254125" indent="-2651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marL="0" indent="0">
              <a:buClr>
                <a:schemeClr val="accent2"/>
              </a:buClr>
              <a:buNone/>
            </a:pPr>
            <a:r>
              <a:rPr lang="fi-FI" altLang="fi-FI" sz="1050" i="1" dirty="0">
                <a:solidFill>
                  <a:srgbClr val="000000"/>
                </a:solidFill>
              </a:rPr>
              <a:t>Nielsen, </a:t>
            </a:r>
            <a:r>
              <a:rPr lang="fi-FI" altLang="fi-FI" sz="1050" i="1" dirty="0" smtClean="0">
                <a:solidFill>
                  <a:srgbClr val="000000"/>
                </a:solidFill>
              </a:rPr>
              <a:t>2000, </a:t>
            </a:r>
            <a:r>
              <a:rPr lang="fi-FI" altLang="fi-FI" sz="1050" i="1" dirty="0" err="1" smtClean="0">
                <a:solidFill>
                  <a:srgbClr val="000000"/>
                </a:solidFill>
              </a:rPr>
              <a:t>Bloom</a:t>
            </a:r>
            <a:r>
              <a:rPr lang="fi-FI" altLang="fi-FI" sz="1050" i="1" dirty="0" smtClean="0">
                <a:solidFill>
                  <a:srgbClr val="000000"/>
                </a:solidFill>
              </a:rPr>
              <a:t> </a:t>
            </a:r>
            <a:r>
              <a:rPr lang="fi-FI" altLang="fi-FI" sz="1050" i="1" dirty="0">
                <a:solidFill>
                  <a:srgbClr val="000000"/>
                </a:solidFill>
              </a:rPr>
              <a:t>et al., 2007, </a:t>
            </a:r>
            <a:r>
              <a:rPr lang="fi-FI" altLang="fi-FI" sz="1050" i="1" dirty="0" smtClean="0">
                <a:solidFill>
                  <a:srgbClr val="000000"/>
                </a:solidFill>
              </a:rPr>
              <a:t>2009, </a:t>
            </a:r>
            <a:r>
              <a:rPr lang="fi-FI" altLang="fi-FI" sz="1050" i="1" dirty="0" err="1" smtClean="0">
                <a:solidFill>
                  <a:srgbClr val="000000"/>
                </a:solidFill>
              </a:rPr>
              <a:t>Vishwanath</a:t>
            </a:r>
            <a:r>
              <a:rPr lang="fi-FI" altLang="fi-FI" sz="1050" i="1" dirty="0" smtClean="0">
                <a:solidFill>
                  <a:srgbClr val="000000"/>
                </a:solidFill>
              </a:rPr>
              <a:t> </a:t>
            </a:r>
            <a:r>
              <a:rPr lang="fi-FI" altLang="fi-FI" sz="1050" i="1" dirty="0">
                <a:solidFill>
                  <a:srgbClr val="000000"/>
                </a:solidFill>
              </a:rPr>
              <a:t>et al., 2009</a:t>
            </a:r>
          </a:p>
          <a:p>
            <a:pPr>
              <a:buClr>
                <a:srgbClr val="000000"/>
              </a:buClr>
              <a:buFontTx/>
              <a:buNone/>
            </a:pPr>
            <a:endParaRPr lang="fi-FI" altLang="fi-FI" sz="1600" dirty="0">
              <a:solidFill>
                <a:srgbClr val="000000"/>
              </a:solidFill>
            </a:endParaRPr>
          </a:p>
          <a:p>
            <a:pPr>
              <a:buClr>
                <a:srgbClr val="000000"/>
              </a:buClr>
              <a:buFontTx/>
              <a:buNone/>
            </a:pPr>
            <a:endParaRPr lang="fi-FI" altLang="fi-FI" sz="1600" dirty="0">
              <a:solidFill>
                <a:srgbClr val="000000"/>
              </a:solidFill>
            </a:endParaRPr>
          </a:p>
          <a:p>
            <a:pPr>
              <a:buClr>
                <a:srgbClr val="000000"/>
              </a:buClr>
              <a:buFontTx/>
              <a:buNone/>
            </a:pPr>
            <a:endParaRPr lang="fi-FI" altLang="fi-FI" sz="1600" dirty="0">
              <a:solidFill>
                <a:srgbClr val="000000"/>
              </a:solidFill>
            </a:endParaRPr>
          </a:p>
          <a:p>
            <a:pPr>
              <a:buClr>
                <a:srgbClr val="000000"/>
              </a:buClr>
              <a:buFontTx/>
              <a:buNone/>
            </a:pPr>
            <a:endParaRPr lang="fi-FI" altLang="fi-FI" sz="1600" dirty="0">
              <a:solidFill>
                <a:srgbClr val="000000"/>
              </a:solidFill>
            </a:endParaRPr>
          </a:p>
          <a:p>
            <a:pPr>
              <a:buClr>
                <a:srgbClr val="000000"/>
              </a:buClr>
              <a:buFontTx/>
              <a:buNone/>
            </a:pPr>
            <a:endParaRPr lang="fi-FI" altLang="fi-FI" sz="1600" dirty="0">
              <a:solidFill>
                <a:srgbClr val="000000"/>
              </a:solidFill>
            </a:endParaRPr>
          </a:p>
          <a:p>
            <a:pPr>
              <a:buClr>
                <a:srgbClr val="000000"/>
              </a:buClr>
              <a:buFontTx/>
              <a:buNone/>
            </a:pPr>
            <a:endParaRPr lang="fi-FI" altLang="fi-FI" sz="1600" dirty="0">
              <a:solidFill>
                <a:srgbClr val="000000"/>
              </a:solidFill>
            </a:endParaRPr>
          </a:p>
          <a:p>
            <a:pPr lvl="1">
              <a:buFontTx/>
              <a:buChar char="o"/>
            </a:pPr>
            <a:endParaRPr lang="fi-FI" altLang="fi-FI" sz="1600" dirty="0">
              <a:solidFill>
                <a:srgbClr val="000000"/>
              </a:solidFill>
            </a:endParaRPr>
          </a:p>
          <a:p>
            <a:pPr lvl="1">
              <a:buFontTx/>
              <a:buChar char="o"/>
            </a:pPr>
            <a:endParaRPr lang="fi-FI" altLang="fi-FI" sz="1600" dirty="0">
              <a:solidFill>
                <a:srgbClr val="000000"/>
              </a:solidFill>
            </a:endParaRPr>
          </a:p>
          <a:p>
            <a:pPr lvl="1">
              <a:buFontTx/>
              <a:buChar char="o"/>
            </a:pPr>
            <a:endParaRPr lang="fi-FI" altLang="fi-FI" sz="1600" dirty="0">
              <a:solidFill>
                <a:srgbClr val="000000"/>
              </a:solidFill>
            </a:endParaRPr>
          </a:p>
          <a:p>
            <a:pPr lvl="1">
              <a:buFontTx/>
              <a:buChar char="o"/>
            </a:pPr>
            <a:endParaRPr lang="fi-FI" altLang="fi-FI" sz="1600" dirty="0">
              <a:solidFill>
                <a:srgbClr val="000000"/>
              </a:solidFill>
            </a:endParaRPr>
          </a:p>
          <a:p>
            <a:pPr>
              <a:buClr>
                <a:srgbClr val="000000"/>
              </a:buClr>
              <a:buFontTx/>
              <a:buNone/>
            </a:pPr>
            <a:endParaRPr lang="fi-FI" altLang="fi-FI" sz="1600" dirty="0">
              <a:solidFill>
                <a:srgbClr val="000000"/>
              </a:solidFill>
            </a:endParaRPr>
          </a:p>
          <a:p>
            <a:pPr>
              <a:buClr>
                <a:srgbClr val="000000"/>
              </a:buClr>
              <a:buFontTx/>
              <a:buChar char="o"/>
            </a:pPr>
            <a:endParaRPr lang="fi-FI" altLang="fi-FI" sz="1600" dirty="0">
              <a:solidFill>
                <a:srgbClr val="000000"/>
              </a:solidFill>
            </a:endParaRPr>
          </a:p>
          <a:p>
            <a:pPr lvl="2">
              <a:buClr>
                <a:srgbClr val="000000"/>
              </a:buClr>
              <a:buFont typeface="Wingdings" panose="05000000000000000000" pitchFamily="2" charset="2"/>
              <a:buChar char="§"/>
            </a:pPr>
            <a:endParaRPr lang="fi-FI" altLang="fi-FI" sz="1600" dirty="0">
              <a:solidFill>
                <a:srgbClr val="000000"/>
              </a:solidFill>
            </a:endParaRPr>
          </a:p>
          <a:p>
            <a:pPr lvl="2">
              <a:buClr>
                <a:srgbClr val="000000"/>
              </a:buClr>
              <a:buFont typeface="Wingdings" panose="05000000000000000000" pitchFamily="2" charset="2"/>
              <a:buNone/>
            </a:pPr>
            <a:endParaRPr lang="fi-FI" altLang="fi-FI" sz="1600" dirty="0">
              <a:solidFill>
                <a:srgbClr val="000000"/>
              </a:solidFill>
            </a:endParaRPr>
          </a:p>
          <a:p>
            <a:pPr>
              <a:buClr>
                <a:srgbClr val="7BC143"/>
              </a:buClr>
            </a:pPr>
            <a:endParaRPr lang="fi-FI" altLang="fi-FI" sz="1600" dirty="0">
              <a:solidFill>
                <a:srgbClr val="000000"/>
              </a:solidFill>
            </a:endParaRPr>
          </a:p>
          <a:p>
            <a:pPr>
              <a:buClr>
                <a:srgbClr val="7BC143"/>
              </a:buClr>
            </a:pPr>
            <a:endParaRPr lang="fi-FI" altLang="fi-FI" sz="1600" dirty="0">
              <a:solidFill>
                <a:srgbClr val="000000"/>
              </a:solidFill>
            </a:endParaRPr>
          </a:p>
        </p:txBody>
      </p:sp>
      <p:sp>
        <p:nvSpPr>
          <p:cNvPr id="86025" name="Text Box 9"/>
          <p:cNvSpPr txBox="1">
            <a:spLocks noChangeArrowheads="1"/>
          </p:cNvSpPr>
          <p:nvPr/>
        </p:nvSpPr>
        <p:spPr bwMode="auto">
          <a:xfrm>
            <a:off x="539204" y="435352"/>
            <a:ext cx="615632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45013" eaLnBrk="0" hangingPunct="0">
              <a:defRPr>
                <a:solidFill>
                  <a:schemeClr val="tx1"/>
                </a:solidFill>
                <a:latin typeface="Arial" charset="0"/>
              </a:defRPr>
            </a:lvl1pPr>
            <a:lvl2pPr defTabSz="4545013" eaLnBrk="0" hangingPunct="0">
              <a:defRPr>
                <a:solidFill>
                  <a:schemeClr val="tx1"/>
                </a:solidFill>
                <a:latin typeface="Arial" charset="0"/>
              </a:defRPr>
            </a:lvl2pPr>
            <a:lvl3pPr defTabSz="4545013" eaLnBrk="0" hangingPunct="0">
              <a:defRPr>
                <a:solidFill>
                  <a:schemeClr val="tx1"/>
                </a:solidFill>
                <a:latin typeface="Arial" charset="0"/>
              </a:defRPr>
            </a:lvl3pPr>
            <a:lvl4pPr defTabSz="4545013" eaLnBrk="0" hangingPunct="0">
              <a:defRPr>
                <a:solidFill>
                  <a:schemeClr val="tx1"/>
                </a:solidFill>
                <a:latin typeface="Arial" charset="0"/>
              </a:defRPr>
            </a:lvl4pPr>
            <a:lvl5pPr defTabSz="4545013" eaLnBrk="0" hangingPunct="0">
              <a:defRPr>
                <a:solidFill>
                  <a:schemeClr val="tx1"/>
                </a:solidFill>
                <a:latin typeface="Arial" charset="0"/>
              </a:defRPr>
            </a:lvl5pPr>
            <a:lvl6pPr defTabSz="4545013" eaLnBrk="0" fontAlgn="base" hangingPunct="0">
              <a:spcBef>
                <a:spcPct val="0"/>
              </a:spcBef>
              <a:spcAft>
                <a:spcPct val="0"/>
              </a:spcAft>
              <a:defRPr>
                <a:solidFill>
                  <a:schemeClr val="tx1"/>
                </a:solidFill>
                <a:latin typeface="Arial" charset="0"/>
              </a:defRPr>
            </a:lvl6pPr>
            <a:lvl7pPr defTabSz="4545013" eaLnBrk="0" fontAlgn="base" hangingPunct="0">
              <a:spcBef>
                <a:spcPct val="0"/>
              </a:spcBef>
              <a:spcAft>
                <a:spcPct val="0"/>
              </a:spcAft>
              <a:defRPr>
                <a:solidFill>
                  <a:schemeClr val="tx1"/>
                </a:solidFill>
                <a:latin typeface="Arial" charset="0"/>
              </a:defRPr>
            </a:lvl7pPr>
            <a:lvl8pPr defTabSz="4545013" eaLnBrk="0" fontAlgn="base" hangingPunct="0">
              <a:spcBef>
                <a:spcPct val="0"/>
              </a:spcBef>
              <a:spcAft>
                <a:spcPct val="0"/>
              </a:spcAft>
              <a:defRPr>
                <a:solidFill>
                  <a:schemeClr val="tx1"/>
                </a:solidFill>
                <a:latin typeface="Arial" charset="0"/>
              </a:defRPr>
            </a:lvl8pPr>
            <a:lvl9pPr defTabSz="4545013" eaLnBrk="0" fontAlgn="base" hangingPunct="0">
              <a:spcBef>
                <a:spcPct val="0"/>
              </a:spcBef>
              <a:spcAft>
                <a:spcPct val="0"/>
              </a:spcAft>
              <a:defRPr>
                <a:solidFill>
                  <a:schemeClr val="tx1"/>
                </a:solidFill>
                <a:latin typeface="Arial" charset="0"/>
              </a:defRPr>
            </a:lvl9pPr>
          </a:lstStyle>
          <a:p>
            <a:pPr eaLnBrk="1" hangingPunct="1">
              <a:spcBef>
                <a:spcPct val="0"/>
              </a:spcBef>
              <a:defRPr/>
            </a:pPr>
            <a:r>
              <a:rPr lang="fi-FI" sz="2800" b="1" dirty="0">
                <a:solidFill>
                  <a:schemeClr val="accent1"/>
                </a:solidFill>
                <a:latin typeface="+mj-lt"/>
              </a:rPr>
              <a:t>Mitä tiedämme mikrobitoksiineista </a:t>
            </a:r>
          </a:p>
          <a:p>
            <a:pPr eaLnBrk="1" hangingPunct="1">
              <a:spcBef>
                <a:spcPct val="0"/>
              </a:spcBef>
              <a:defRPr/>
            </a:pPr>
            <a:r>
              <a:rPr lang="fi-FI" sz="2800" b="1" dirty="0">
                <a:solidFill>
                  <a:schemeClr val="accent1"/>
                </a:solidFill>
                <a:latin typeface="+mj-lt"/>
              </a:rPr>
              <a:t>sisäympäristöissä </a:t>
            </a:r>
            <a:r>
              <a:rPr lang="fi-FI" sz="2800" b="1" dirty="0" smtClean="0">
                <a:solidFill>
                  <a:schemeClr val="accent1"/>
                </a:solidFill>
                <a:latin typeface="+mj-lt"/>
              </a:rPr>
              <a:t>2/3</a:t>
            </a:r>
            <a:endParaRPr lang="fi-FI" sz="2800" b="1" dirty="0">
              <a:solidFill>
                <a:schemeClr val="accent1"/>
              </a:solidFill>
              <a:latin typeface="+mj-lt"/>
            </a:endParaRPr>
          </a:p>
        </p:txBody>
      </p:sp>
      <p:sp>
        <p:nvSpPr>
          <p:cNvPr id="24585"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121248AA-1D6E-40A8-B756-3A5024D53CCF}" type="slidenum">
              <a:rPr lang="en-GB" altLang="fi-FI" sz="1000">
                <a:solidFill>
                  <a:srgbClr val="FFFFFF"/>
                </a:solidFill>
              </a:rPr>
              <a:pPr eaLnBrk="1" hangingPunct="1">
                <a:lnSpc>
                  <a:spcPct val="100000"/>
                </a:lnSpc>
                <a:spcBef>
                  <a:spcPct val="0"/>
                </a:spcBef>
                <a:buClrTx/>
                <a:buFontTx/>
                <a:buNone/>
              </a:pPr>
              <a:t>12</a:t>
            </a:fld>
            <a:endParaRPr lang="en-GB" altLang="fi-FI" sz="1000">
              <a:solidFill>
                <a:srgbClr val="FFFFFF"/>
              </a:solidFill>
            </a:endParaRPr>
          </a:p>
        </p:txBody>
      </p:sp>
    </p:spTree>
    <p:extLst>
      <p:ext uri="{BB962C8B-B14F-4D97-AF65-F5344CB8AC3E}">
        <p14:creationId xmlns:p14="http://schemas.microsoft.com/office/powerpoint/2010/main" val="986113186"/>
      </p:ext>
    </p:extLst>
  </p:cSld>
  <p:clrMapOvr>
    <a:masterClrMapping/>
  </p:clrMapOvr>
  <p:transition spd="med">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2195513" y="5589588"/>
            <a:ext cx="504825"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endParaRPr lang="fi-FI" altLang="fi-FI" sz="1800">
              <a:solidFill>
                <a:srgbClr val="000000"/>
              </a:solidFill>
            </a:endParaRPr>
          </a:p>
        </p:txBody>
      </p:sp>
      <p:sp>
        <p:nvSpPr>
          <p:cNvPr id="59395" name="Rectangle 5"/>
          <p:cNvSpPr>
            <a:spLocks noChangeArrowheads="1"/>
          </p:cNvSpPr>
          <p:nvPr/>
        </p:nvSpPr>
        <p:spPr bwMode="auto">
          <a:xfrm>
            <a:off x="1619250" y="3644900"/>
            <a:ext cx="792163"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endParaRPr lang="fi-FI" altLang="fi-FI" sz="1800">
              <a:solidFill>
                <a:srgbClr val="000000"/>
              </a:solidFill>
            </a:endParaRPr>
          </a:p>
        </p:txBody>
      </p:sp>
      <p:sp>
        <p:nvSpPr>
          <p:cNvPr id="59396" name="Rectangle 7"/>
          <p:cNvSpPr>
            <a:spLocks noChangeArrowheads="1"/>
          </p:cNvSpPr>
          <p:nvPr/>
        </p:nvSpPr>
        <p:spPr bwMode="auto">
          <a:xfrm>
            <a:off x="2411413" y="5589588"/>
            <a:ext cx="792162" cy="576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endParaRPr lang="fi-FI" altLang="fi-FI" sz="1800">
              <a:solidFill>
                <a:srgbClr val="000000"/>
              </a:solidFill>
            </a:endParaRPr>
          </a:p>
        </p:txBody>
      </p:sp>
      <p:sp>
        <p:nvSpPr>
          <p:cNvPr id="59397" name="Rectangle 13"/>
          <p:cNvSpPr>
            <a:spLocks noChangeArrowheads="1"/>
          </p:cNvSpPr>
          <p:nvPr/>
        </p:nvSpPr>
        <p:spPr bwMode="auto">
          <a:xfrm>
            <a:off x="2195513" y="5589588"/>
            <a:ext cx="504825"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endParaRPr lang="fi-FI" altLang="fi-FI" sz="1800">
              <a:solidFill>
                <a:srgbClr val="000000"/>
              </a:solidFill>
            </a:endParaRPr>
          </a:p>
        </p:txBody>
      </p:sp>
      <p:sp>
        <p:nvSpPr>
          <p:cNvPr id="59398" name="Rectangle 14"/>
          <p:cNvSpPr>
            <a:spLocks noChangeArrowheads="1"/>
          </p:cNvSpPr>
          <p:nvPr/>
        </p:nvSpPr>
        <p:spPr bwMode="auto">
          <a:xfrm>
            <a:off x="1619250" y="3644900"/>
            <a:ext cx="792163"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endParaRPr lang="fi-FI" altLang="fi-FI" sz="1800">
              <a:solidFill>
                <a:srgbClr val="000000"/>
              </a:solidFill>
            </a:endParaRPr>
          </a:p>
        </p:txBody>
      </p:sp>
      <p:sp>
        <p:nvSpPr>
          <p:cNvPr id="59399" name="Rectangle 15"/>
          <p:cNvSpPr>
            <a:spLocks noChangeArrowheads="1"/>
          </p:cNvSpPr>
          <p:nvPr/>
        </p:nvSpPr>
        <p:spPr bwMode="auto">
          <a:xfrm>
            <a:off x="2411413" y="5589588"/>
            <a:ext cx="792162" cy="576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endParaRPr lang="fi-FI" altLang="fi-FI" sz="1800">
              <a:solidFill>
                <a:srgbClr val="000000"/>
              </a:solidFill>
            </a:endParaRPr>
          </a:p>
        </p:txBody>
      </p:sp>
      <p:sp>
        <p:nvSpPr>
          <p:cNvPr id="59400" name="Rectangle 16"/>
          <p:cNvSpPr>
            <a:spLocks noChangeArrowheads="1"/>
          </p:cNvSpPr>
          <p:nvPr/>
        </p:nvSpPr>
        <p:spPr bwMode="auto">
          <a:xfrm>
            <a:off x="117475" y="3789363"/>
            <a:ext cx="196691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3538" indent="-363538" defTabSz="969963"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87400" indent="-303213" defTabSz="969963" eaLnBrk="0" hangingPunct="0">
              <a:lnSpc>
                <a:spcPct val="85000"/>
              </a:lnSpc>
              <a:spcBef>
                <a:spcPct val="25000"/>
              </a:spcBef>
              <a:buChar char="–"/>
              <a:defRPr sz="2400">
                <a:solidFill>
                  <a:schemeClr val="tx1"/>
                </a:solidFill>
                <a:latin typeface="Arial" panose="020B0604020202020204" pitchFamily="34" charset="0"/>
              </a:defRPr>
            </a:lvl2pPr>
            <a:lvl3pPr marL="1212850" indent="-242888" defTabSz="96996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defTabSz="969963" eaLnBrk="0" hangingPunct="0">
              <a:lnSpc>
                <a:spcPct val="85000"/>
              </a:lnSpc>
              <a:spcBef>
                <a:spcPct val="25000"/>
              </a:spcBef>
              <a:buChar char="–"/>
              <a:defRPr sz="2200">
                <a:solidFill>
                  <a:schemeClr val="tx1"/>
                </a:solidFill>
                <a:latin typeface="Arial" panose="020B0604020202020204" pitchFamily="34" charset="0"/>
              </a:defRPr>
            </a:lvl4pPr>
            <a:lvl5pPr marL="2057400" indent="-228600" defTabSz="969963" eaLnBrk="0" hangingPunct="0">
              <a:lnSpc>
                <a:spcPct val="85000"/>
              </a:lnSpc>
              <a:spcBef>
                <a:spcPct val="25000"/>
              </a:spcBef>
              <a:buChar char="»"/>
              <a:defRPr sz="2200">
                <a:solidFill>
                  <a:schemeClr val="tx1"/>
                </a:solidFill>
                <a:latin typeface="Arial" panose="020B0604020202020204" pitchFamily="34" charset="0"/>
              </a:defRPr>
            </a:lvl5pPr>
            <a:lvl6pPr marL="2514600" indent="-228600" defTabSz="96996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defTabSz="96996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defTabSz="96996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defTabSz="96996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buClr>
                <a:srgbClr val="000000"/>
              </a:buClr>
              <a:buFontTx/>
              <a:buNone/>
            </a:pPr>
            <a:endParaRPr lang="fi-FI" altLang="fi-FI" sz="1800">
              <a:solidFill>
                <a:srgbClr val="000000"/>
              </a:solidFill>
            </a:endParaRPr>
          </a:p>
          <a:p>
            <a:pPr>
              <a:buClr>
                <a:srgbClr val="000000"/>
              </a:buClr>
              <a:buFontTx/>
              <a:buNone/>
            </a:pPr>
            <a:endParaRPr lang="fi-FI" altLang="fi-FI" sz="1800">
              <a:solidFill>
                <a:srgbClr val="000000"/>
              </a:solidFill>
            </a:endParaRPr>
          </a:p>
          <a:p>
            <a:pPr>
              <a:buClr>
                <a:srgbClr val="000000"/>
              </a:buClr>
              <a:buFontTx/>
              <a:buNone/>
            </a:pPr>
            <a:endParaRPr lang="fi-FI" altLang="fi-FI" sz="1800">
              <a:solidFill>
                <a:srgbClr val="000000"/>
              </a:solidFill>
            </a:endParaRPr>
          </a:p>
          <a:p>
            <a:pPr>
              <a:buClr>
                <a:srgbClr val="000000"/>
              </a:buClr>
              <a:buFontTx/>
              <a:buNone/>
            </a:pPr>
            <a:endParaRPr lang="fi-FI" altLang="fi-FI" sz="1800">
              <a:solidFill>
                <a:srgbClr val="000000"/>
              </a:solidFill>
            </a:endParaRPr>
          </a:p>
          <a:p>
            <a:pPr>
              <a:buClr>
                <a:srgbClr val="000000"/>
              </a:buClr>
              <a:buFontTx/>
              <a:buNone/>
            </a:pPr>
            <a:endParaRPr lang="fi-FI" altLang="fi-FI" sz="1800">
              <a:solidFill>
                <a:srgbClr val="000000"/>
              </a:solidFill>
            </a:endParaRPr>
          </a:p>
          <a:p>
            <a:pPr>
              <a:buClr>
                <a:srgbClr val="000000"/>
              </a:buClr>
              <a:buFontTx/>
              <a:buChar char="o"/>
            </a:pPr>
            <a:endParaRPr lang="fi-FI" altLang="fi-FI" sz="1800">
              <a:solidFill>
                <a:srgbClr val="000000"/>
              </a:solidFill>
            </a:endParaRPr>
          </a:p>
          <a:p>
            <a:pPr>
              <a:buClr>
                <a:srgbClr val="000000"/>
              </a:buClr>
              <a:buFontTx/>
              <a:buChar char="o"/>
            </a:pPr>
            <a:endParaRPr lang="fi-FI" altLang="fi-FI" sz="1800">
              <a:solidFill>
                <a:srgbClr val="000000"/>
              </a:solidFill>
            </a:endParaRPr>
          </a:p>
          <a:p>
            <a:pPr>
              <a:buClr>
                <a:srgbClr val="000000"/>
              </a:buClr>
              <a:buFontTx/>
              <a:buNone/>
            </a:pPr>
            <a:endParaRPr lang="fi-FI" altLang="fi-FI" sz="1800" b="1">
              <a:solidFill>
                <a:srgbClr val="000000"/>
              </a:solidFill>
            </a:endParaRPr>
          </a:p>
          <a:p>
            <a:pPr>
              <a:buClr>
                <a:srgbClr val="000000"/>
              </a:buClr>
              <a:buFontTx/>
              <a:buNone/>
            </a:pPr>
            <a:endParaRPr lang="fi-FI" altLang="fi-FI" sz="1800" b="1">
              <a:solidFill>
                <a:srgbClr val="000000"/>
              </a:solidFill>
            </a:endParaRPr>
          </a:p>
          <a:p>
            <a:pPr>
              <a:buClr>
                <a:srgbClr val="000000"/>
              </a:buClr>
              <a:buFontTx/>
              <a:buChar char="o"/>
            </a:pPr>
            <a:endParaRPr lang="fi-FI" altLang="fi-FI" sz="1800" b="1">
              <a:solidFill>
                <a:srgbClr val="000000"/>
              </a:solidFill>
            </a:endParaRPr>
          </a:p>
          <a:p>
            <a:pPr>
              <a:buClr>
                <a:srgbClr val="000000"/>
              </a:buClr>
              <a:buFontTx/>
              <a:buNone/>
            </a:pPr>
            <a:endParaRPr lang="fi-FI" altLang="fi-FI" sz="1800" b="1">
              <a:solidFill>
                <a:srgbClr val="000000"/>
              </a:solidFill>
            </a:endParaRPr>
          </a:p>
          <a:p>
            <a:pPr>
              <a:buClr>
                <a:srgbClr val="000000"/>
              </a:buClr>
              <a:buFontTx/>
              <a:buNone/>
            </a:pPr>
            <a:endParaRPr lang="fi-FI" altLang="fi-FI" sz="1800" b="1">
              <a:solidFill>
                <a:srgbClr val="000000"/>
              </a:solidFill>
            </a:endParaRPr>
          </a:p>
          <a:p>
            <a:pPr>
              <a:buClr>
                <a:srgbClr val="000000"/>
              </a:buClr>
              <a:buFontTx/>
              <a:buNone/>
            </a:pPr>
            <a:endParaRPr lang="fi-FI" altLang="fi-FI" sz="1800" b="1">
              <a:solidFill>
                <a:srgbClr val="000000"/>
              </a:solidFill>
            </a:endParaRPr>
          </a:p>
          <a:p>
            <a:pPr>
              <a:buClr>
                <a:srgbClr val="000000"/>
              </a:buClr>
              <a:buFontTx/>
              <a:buNone/>
            </a:pPr>
            <a:endParaRPr lang="fi-FI" altLang="fi-FI" sz="1800" b="1">
              <a:solidFill>
                <a:srgbClr val="000000"/>
              </a:solidFill>
            </a:endParaRPr>
          </a:p>
          <a:p>
            <a:pPr lvl="1">
              <a:buFontTx/>
              <a:buChar char="o"/>
            </a:pPr>
            <a:endParaRPr lang="fi-FI" altLang="fi-FI" sz="1800" b="1">
              <a:solidFill>
                <a:srgbClr val="000000"/>
              </a:solidFill>
            </a:endParaRPr>
          </a:p>
          <a:p>
            <a:pPr lvl="1">
              <a:buFontTx/>
              <a:buChar char="o"/>
            </a:pPr>
            <a:endParaRPr lang="fi-FI" altLang="fi-FI" sz="1800" b="1">
              <a:solidFill>
                <a:srgbClr val="000000"/>
              </a:solidFill>
            </a:endParaRPr>
          </a:p>
          <a:p>
            <a:pPr lvl="1">
              <a:buFontTx/>
              <a:buChar char="o"/>
            </a:pPr>
            <a:endParaRPr lang="fi-FI" altLang="fi-FI" sz="1800">
              <a:solidFill>
                <a:srgbClr val="000000"/>
              </a:solidFill>
            </a:endParaRPr>
          </a:p>
          <a:p>
            <a:pPr lvl="1">
              <a:buFontTx/>
              <a:buChar char="o"/>
            </a:pPr>
            <a:endParaRPr lang="fi-FI" altLang="fi-FI" sz="1800">
              <a:solidFill>
                <a:srgbClr val="000000"/>
              </a:solidFill>
            </a:endParaRPr>
          </a:p>
          <a:p>
            <a:pPr>
              <a:buClr>
                <a:srgbClr val="000000"/>
              </a:buClr>
              <a:buFontTx/>
              <a:buNone/>
            </a:pPr>
            <a:endParaRPr lang="fi-FI" altLang="fi-FI" sz="1800">
              <a:solidFill>
                <a:srgbClr val="000000"/>
              </a:solidFill>
            </a:endParaRPr>
          </a:p>
          <a:p>
            <a:pPr>
              <a:buClr>
                <a:srgbClr val="000000"/>
              </a:buClr>
              <a:buFontTx/>
              <a:buChar char="o"/>
            </a:pPr>
            <a:endParaRPr lang="fi-FI" altLang="fi-FI" sz="1800" b="1">
              <a:solidFill>
                <a:srgbClr val="000000"/>
              </a:solidFill>
            </a:endParaRPr>
          </a:p>
          <a:p>
            <a:pPr lvl="2">
              <a:buClr>
                <a:srgbClr val="000000"/>
              </a:buClr>
              <a:buFont typeface="Wingdings" panose="05000000000000000000" pitchFamily="2" charset="2"/>
              <a:buChar char="§"/>
            </a:pPr>
            <a:endParaRPr lang="fi-FI" altLang="fi-FI" sz="1800">
              <a:solidFill>
                <a:srgbClr val="000000"/>
              </a:solidFill>
            </a:endParaRPr>
          </a:p>
          <a:p>
            <a:pPr lvl="2">
              <a:buClr>
                <a:srgbClr val="000000"/>
              </a:buClr>
              <a:buFont typeface="Wingdings" panose="05000000000000000000" pitchFamily="2" charset="2"/>
              <a:buNone/>
            </a:pPr>
            <a:endParaRPr lang="fi-FI" altLang="fi-FI" sz="1800">
              <a:solidFill>
                <a:srgbClr val="000000"/>
              </a:solidFill>
            </a:endParaRPr>
          </a:p>
          <a:p>
            <a:pPr>
              <a:buClr>
                <a:srgbClr val="7BC143"/>
              </a:buClr>
            </a:pPr>
            <a:endParaRPr lang="fi-FI" altLang="fi-FI" sz="1800">
              <a:solidFill>
                <a:srgbClr val="000000"/>
              </a:solidFill>
            </a:endParaRPr>
          </a:p>
          <a:p>
            <a:pPr>
              <a:buClr>
                <a:srgbClr val="7BC143"/>
              </a:buClr>
            </a:pPr>
            <a:endParaRPr lang="fi-FI" altLang="fi-FI" sz="1800">
              <a:solidFill>
                <a:srgbClr val="000000"/>
              </a:solidFill>
            </a:endParaRPr>
          </a:p>
        </p:txBody>
      </p:sp>
      <p:sp>
        <p:nvSpPr>
          <p:cNvPr id="17" name="Text Box 2"/>
          <p:cNvSpPr txBox="1">
            <a:spLocks noChangeArrowheads="1"/>
          </p:cNvSpPr>
          <p:nvPr/>
        </p:nvSpPr>
        <p:spPr bwMode="auto">
          <a:xfrm>
            <a:off x="298805" y="375448"/>
            <a:ext cx="615632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45013" eaLnBrk="0" hangingPunct="0">
              <a:defRPr>
                <a:solidFill>
                  <a:schemeClr val="tx1"/>
                </a:solidFill>
                <a:latin typeface="Arial" pitchFamily="34" charset="0"/>
              </a:defRPr>
            </a:lvl1pPr>
            <a:lvl2pPr defTabSz="4545013" eaLnBrk="0" hangingPunct="0">
              <a:defRPr>
                <a:solidFill>
                  <a:schemeClr val="tx1"/>
                </a:solidFill>
                <a:latin typeface="Arial" pitchFamily="34" charset="0"/>
              </a:defRPr>
            </a:lvl2pPr>
            <a:lvl3pPr defTabSz="4545013" eaLnBrk="0" hangingPunct="0">
              <a:defRPr>
                <a:solidFill>
                  <a:schemeClr val="tx1"/>
                </a:solidFill>
                <a:latin typeface="Arial" pitchFamily="34" charset="0"/>
              </a:defRPr>
            </a:lvl3pPr>
            <a:lvl4pPr defTabSz="4545013" eaLnBrk="0" hangingPunct="0">
              <a:defRPr>
                <a:solidFill>
                  <a:schemeClr val="tx1"/>
                </a:solidFill>
                <a:latin typeface="Arial" pitchFamily="34" charset="0"/>
              </a:defRPr>
            </a:lvl4pPr>
            <a:lvl5pPr defTabSz="4545013" eaLnBrk="0" hangingPunct="0">
              <a:defRPr>
                <a:solidFill>
                  <a:schemeClr val="tx1"/>
                </a:solidFill>
                <a:latin typeface="Arial" pitchFamily="34" charset="0"/>
              </a:defRPr>
            </a:lvl5pPr>
            <a:lvl6pPr defTabSz="4545013" eaLnBrk="0" fontAlgn="base" hangingPunct="0">
              <a:spcBef>
                <a:spcPct val="0"/>
              </a:spcBef>
              <a:spcAft>
                <a:spcPct val="0"/>
              </a:spcAft>
              <a:defRPr>
                <a:solidFill>
                  <a:schemeClr val="tx1"/>
                </a:solidFill>
                <a:latin typeface="Arial" pitchFamily="34" charset="0"/>
              </a:defRPr>
            </a:lvl6pPr>
            <a:lvl7pPr defTabSz="4545013" eaLnBrk="0" fontAlgn="base" hangingPunct="0">
              <a:spcBef>
                <a:spcPct val="0"/>
              </a:spcBef>
              <a:spcAft>
                <a:spcPct val="0"/>
              </a:spcAft>
              <a:defRPr>
                <a:solidFill>
                  <a:schemeClr val="tx1"/>
                </a:solidFill>
                <a:latin typeface="Arial" pitchFamily="34" charset="0"/>
              </a:defRPr>
            </a:lvl7pPr>
            <a:lvl8pPr defTabSz="4545013" eaLnBrk="0" fontAlgn="base" hangingPunct="0">
              <a:spcBef>
                <a:spcPct val="0"/>
              </a:spcBef>
              <a:spcAft>
                <a:spcPct val="0"/>
              </a:spcAft>
              <a:defRPr>
                <a:solidFill>
                  <a:schemeClr val="tx1"/>
                </a:solidFill>
                <a:latin typeface="Arial" pitchFamily="34" charset="0"/>
              </a:defRPr>
            </a:lvl8pPr>
            <a:lvl9pPr defTabSz="4545013" eaLnBrk="0" fontAlgn="base" hangingPunct="0">
              <a:spcBef>
                <a:spcPct val="0"/>
              </a:spcBef>
              <a:spcAft>
                <a:spcPct val="0"/>
              </a:spcAft>
              <a:defRPr>
                <a:solidFill>
                  <a:schemeClr val="tx1"/>
                </a:solidFill>
                <a:latin typeface="Arial" pitchFamily="34" charset="0"/>
              </a:defRPr>
            </a:lvl9pPr>
          </a:lstStyle>
          <a:p>
            <a:pPr eaLnBrk="1" hangingPunct="1">
              <a:defRPr/>
            </a:pPr>
            <a:r>
              <a:rPr lang="fi-FI" sz="2800" b="1" dirty="0">
                <a:solidFill>
                  <a:schemeClr val="accent1"/>
                </a:solidFill>
                <a:cs typeface="+mn-cs"/>
              </a:rPr>
              <a:t>Mitä tiedämme mikrobitoksiineista </a:t>
            </a:r>
          </a:p>
          <a:p>
            <a:pPr eaLnBrk="1" hangingPunct="1">
              <a:defRPr/>
            </a:pPr>
            <a:r>
              <a:rPr lang="fi-FI" sz="2800" b="1" dirty="0">
                <a:solidFill>
                  <a:schemeClr val="accent1"/>
                </a:solidFill>
                <a:cs typeface="+mn-cs"/>
              </a:rPr>
              <a:t>sisäympäristöissä </a:t>
            </a:r>
            <a:r>
              <a:rPr lang="fi-FI" sz="2800" b="1" dirty="0" smtClean="0">
                <a:solidFill>
                  <a:schemeClr val="accent1"/>
                </a:solidFill>
                <a:cs typeface="+mn-cs"/>
              </a:rPr>
              <a:t>3</a:t>
            </a:r>
            <a:endParaRPr lang="fi-FI" sz="2800" b="1" dirty="0">
              <a:solidFill>
                <a:schemeClr val="accent1"/>
              </a:solidFill>
              <a:effectLst>
                <a:outerShdw blurRad="38100" dist="38100" dir="2700000" algn="tl">
                  <a:srgbClr val="C0C0C0"/>
                </a:outerShdw>
              </a:effectLst>
              <a:cs typeface="+mn-cs"/>
            </a:endParaRPr>
          </a:p>
        </p:txBody>
      </p:sp>
      <p:sp>
        <p:nvSpPr>
          <p:cNvPr id="59402" name="Rectangle 4"/>
          <p:cNvSpPr>
            <a:spLocks noChangeArrowheads="1"/>
          </p:cNvSpPr>
          <p:nvPr/>
        </p:nvSpPr>
        <p:spPr bwMode="auto">
          <a:xfrm>
            <a:off x="277727" y="1434163"/>
            <a:ext cx="4951412"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7188" indent="-357188"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809625" indent="-273050" eaLnBrk="0" hangingPunct="0">
              <a:lnSpc>
                <a:spcPct val="85000"/>
              </a:lnSpc>
              <a:spcBef>
                <a:spcPct val="25000"/>
              </a:spcBef>
              <a:buChar char="–"/>
              <a:defRPr sz="2400">
                <a:solidFill>
                  <a:schemeClr val="tx1"/>
                </a:solidFill>
                <a:latin typeface="Arial" panose="020B0604020202020204" pitchFamily="34" charset="0"/>
              </a:defRPr>
            </a:lvl2pPr>
            <a:lvl3pPr marL="1254125" indent="-2651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buClr>
                <a:srgbClr val="000000"/>
              </a:buClr>
              <a:buFontTx/>
              <a:buNone/>
            </a:pPr>
            <a:r>
              <a:rPr lang="fi-FI" altLang="fi-FI" sz="2000" dirty="0">
                <a:ea typeface="ＭＳ Ｐゴシック" panose="020B0600070205080204" pitchFamily="34" charset="-128"/>
                <a:cs typeface="Arial" panose="020B0604020202020204" pitchFamily="34" charset="0"/>
              </a:rPr>
              <a:t>P</a:t>
            </a:r>
            <a:r>
              <a:rPr lang="fi-FI" altLang="fi-FI" sz="2000" dirty="0" smtClean="0">
                <a:ea typeface="ＭＳ Ｐゴシック" panose="020B0600070205080204" pitchFamily="34" charset="-128"/>
                <a:cs typeface="Arial" panose="020B0604020202020204" pitchFamily="34" charset="0"/>
              </a:rPr>
              <a:t>erusaltistumistavat</a:t>
            </a:r>
            <a:r>
              <a:rPr lang="fi-FI" altLang="fi-FI" sz="2000" dirty="0">
                <a:ea typeface="ＭＳ Ｐゴシック" panose="020B0600070205080204" pitchFamily="34" charset="-128"/>
                <a:cs typeface="Arial" panose="020B0604020202020204" pitchFamily="34" charset="0"/>
              </a:rPr>
              <a:t>:</a:t>
            </a:r>
            <a:endParaRPr lang="fi-FI" altLang="fi-FI" sz="1600" dirty="0">
              <a:ea typeface="ＭＳ Ｐゴシック" panose="020B0600070205080204" pitchFamily="34" charset="-128"/>
              <a:cs typeface="Arial" panose="020B0604020202020204" pitchFamily="34" charset="0"/>
            </a:endParaRPr>
          </a:p>
          <a:p>
            <a:pPr>
              <a:buClr>
                <a:srgbClr val="000000"/>
              </a:buClr>
              <a:buFontTx/>
              <a:buNone/>
            </a:pPr>
            <a:r>
              <a:rPr lang="fi-FI" altLang="fi-FI" sz="2000" b="1" dirty="0">
                <a:latin typeface="Calibri" panose="020F0502020204030204" pitchFamily="34" charset="0"/>
                <a:ea typeface="ＭＳ Ｐゴシック" panose="020B0600070205080204" pitchFamily="34" charset="-128"/>
                <a:cs typeface="Calibri" panose="020F0502020204030204" pitchFamily="34" charset="0"/>
              </a:rPr>
              <a:t>Ravinnon kautta </a:t>
            </a:r>
            <a:r>
              <a:rPr lang="fi-FI" altLang="fi-FI" sz="2000" dirty="0" smtClean="0">
                <a:latin typeface="Calibri" panose="020F0502020204030204" pitchFamily="34" charset="0"/>
                <a:ea typeface="ＭＳ Ｐゴシック" panose="020B0600070205080204" pitchFamily="34" charset="-128"/>
                <a:cs typeface="Calibri" panose="020F0502020204030204" pitchFamily="34" charset="0"/>
              </a:rPr>
              <a:t>(</a:t>
            </a:r>
            <a:r>
              <a:rPr lang="fi-FI" altLang="fi-FI" sz="2000" dirty="0">
                <a:latin typeface="Calibri" panose="020F0502020204030204" pitchFamily="34" charset="0"/>
                <a:ea typeface="ＭＳ Ｐゴシック" panose="020B0600070205080204" pitchFamily="34" charset="-128"/>
                <a:cs typeface="Calibri" panose="020F0502020204030204" pitchFamily="34" charset="0"/>
              </a:rPr>
              <a:t>eniten altistumista)</a:t>
            </a:r>
          </a:p>
          <a:p>
            <a:pPr>
              <a:buClr>
                <a:srgbClr val="000000"/>
              </a:buClr>
              <a:buFontTx/>
              <a:buNone/>
            </a:pPr>
            <a:endParaRPr lang="fi-FI" altLang="fi-FI" sz="2000" dirty="0">
              <a:latin typeface="Calibri" panose="020F0502020204030204" pitchFamily="34" charset="0"/>
              <a:ea typeface="ＭＳ Ｐゴシック" panose="020B0600070205080204" pitchFamily="34" charset="-128"/>
              <a:cs typeface="Calibri" panose="020F0502020204030204" pitchFamily="34" charset="0"/>
            </a:endParaRPr>
          </a:p>
          <a:p>
            <a:pPr>
              <a:buClr>
                <a:srgbClr val="000000"/>
              </a:buClr>
              <a:buFontTx/>
              <a:buNone/>
            </a:pPr>
            <a:endParaRPr lang="fi-FI" altLang="fi-FI" sz="2000" dirty="0">
              <a:latin typeface="Calibri" panose="020F0502020204030204" pitchFamily="34" charset="0"/>
              <a:ea typeface="ＭＳ Ｐゴシック" panose="020B0600070205080204" pitchFamily="34" charset="-128"/>
              <a:cs typeface="Calibri" panose="020F0502020204030204" pitchFamily="34" charset="0"/>
            </a:endParaRPr>
          </a:p>
          <a:p>
            <a:pPr>
              <a:buClr>
                <a:srgbClr val="000000"/>
              </a:buClr>
              <a:buFontTx/>
              <a:buNone/>
            </a:pPr>
            <a:r>
              <a:rPr lang="fi-FI" altLang="fi-FI" sz="2000" dirty="0">
                <a:latin typeface="Calibri" panose="020F0502020204030204" pitchFamily="34" charset="0"/>
                <a:ea typeface="ＭＳ Ｐゴシック" panose="020B0600070205080204" pitchFamily="34" charset="-128"/>
                <a:cs typeface="Calibri" panose="020F0502020204030204" pitchFamily="34" charset="0"/>
              </a:rPr>
              <a:t>  </a:t>
            </a:r>
          </a:p>
          <a:p>
            <a:pPr>
              <a:buClr>
                <a:srgbClr val="000000"/>
              </a:buClr>
              <a:buFontTx/>
              <a:buNone/>
            </a:pPr>
            <a:r>
              <a:rPr lang="fi-FI" altLang="fi-FI" sz="2000" b="1" dirty="0">
                <a:latin typeface="Calibri" panose="020F0502020204030204" pitchFamily="34" charset="0"/>
                <a:ea typeface="ＭＳ Ｐゴシック" panose="020B0600070205080204" pitchFamily="34" charset="-128"/>
                <a:cs typeface="Calibri" panose="020F0502020204030204" pitchFamily="34" charset="0"/>
              </a:rPr>
              <a:t>                        </a:t>
            </a:r>
          </a:p>
          <a:p>
            <a:pPr>
              <a:buClr>
                <a:srgbClr val="000000"/>
              </a:buClr>
              <a:buFontTx/>
              <a:buNone/>
            </a:pPr>
            <a:r>
              <a:rPr lang="fi-FI" altLang="fi-FI" sz="2000" b="1" dirty="0">
                <a:latin typeface="Calibri" panose="020F0502020204030204" pitchFamily="34" charset="0"/>
                <a:ea typeface="ＭＳ Ｐゴシック" panose="020B0600070205080204" pitchFamily="34" charset="-128"/>
                <a:cs typeface="Calibri" panose="020F0502020204030204" pitchFamily="34" charset="0"/>
              </a:rPr>
              <a:t>                                      </a:t>
            </a:r>
            <a:r>
              <a:rPr lang="fi-FI" altLang="fi-FI" sz="2000" b="1" dirty="0" smtClean="0">
                <a:latin typeface="Calibri" panose="020F0502020204030204" pitchFamily="34" charset="0"/>
                <a:ea typeface="ＭＳ Ｐゴシック" panose="020B0600070205080204" pitchFamily="34" charset="-128"/>
                <a:cs typeface="Calibri" panose="020F0502020204030204" pitchFamily="34" charset="0"/>
              </a:rPr>
              <a:t>           </a:t>
            </a:r>
            <a:endParaRPr lang="fi-FI" altLang="fi-FI" sz="2000" b="1" dirty="0">
              <a:latin typeface="Calibri" panose="020F0502020204030204" pitchFamily="34" charset="0"/>
              <a:ea typeface="ＭＳ Ｐゴシック" panose="020B0600070205080204" pitchFamily="34" charset="-128"/>
              <a:cs typeface="Calibri" panose="020F0502020204030204" pitchFamily="34" charset="0"/>
            </a:endParaRPr>
          </a:p>
          <a:p>
            <a:pPr>
              <a:buClr>
                <a:srgbClr val="000000"/>
              </a:buClr>
              <a:buFontTx/>
              <a:buNone/>
            </a:pPr>
            <a:r>
              <a:rPr lang="fi-FI" altLang="fi-FI" sz="2000" b="1" dirty="0">
                <a:latin typeface="Calibri" panose="020F0502020204030204" pitchFamily="34" charset="0"/>
                <a:ea typeface="ＭＳ Ｐゴシック" panose="020B0600070205080204" pitchFamily="34" charset="-128"/>
                <a:cs typeface="Calibri" panose="020F0502020204030204" pitchFamily="34" charset="0"/>
              </a:rPr>
              <a:t>Ihoaltistus </a:t>
            </a:r>
            <a:r>
              <a:rPr lang="fi-FI" altLang="fi-FI" sz="2000" dirty="0">
                <a:latin typeface="Calibri" panose="020F0502020204030204" pitchFamily="34" charset="0"/>
                <a:ea typeface="ＭＳ Ｐゴシック" panose="020B0600070205080204" pitchFamily="34" charset="-128"/>
                <a:cs typeface="Calibri" panose="020F0502020204030204" pitchFamily="34" charset="0"/>
              </a:rPr>
              <a:t>(työperäisyys)</a:t>
            </a:r>
            <a:endParaRPr lang="fi-FI" altLang="fi-FI" sz="2000" b="1" dirty="0">
              <a:latin typeface="Calibri" panose="020F0502020204030204" pitchFamily="34" charset="0"/>
              <a:ea typeface="ＭＳ Ｐゴシック" panose="020B0600070205080204" pitchFamily="34" charset="-128"/>
              <a:cs typeface="Calibri" panose="020F0502020204030204" pitchFamily="34" charset="0"/>
            </a:endParaRPr>
          </a:p>
          <a:p>
            <a:pPr>
              <a:buClr>
                <a:srgbClr val="000000"/>
              </a:buClr>
              <a:buFontTx/>
              <a:buNone/>
            </a:pPr>
            <a:endParaRPr lang="fi-FI" altLang="fi-FI" sz="2000" b="1" dirty="0">
              <a:latin typeface="Calibri" panose="020F0502020204030204" pitchFamily="34" charset="0"/>
              <a:ea typeface="ＭＳ Ｐゴシック" panose="020B0600070205080204" pitchFamily="34" charset="-128"/>
              <a:cs typeface="Calibri" panose="020F0502020204030204" pitchFamily="34" charset="0"/>
            </a:endParaRPr>
          </a:p>
          <a:p>
            <a:pPr lvl="1">
              <a:buFontTx/>
              <a:buChar char="o"/>
            </a:pPr>
            <a:endParaRPr lang="fi-FI" altLang="fi-FI" sz="2000" b="1" dirty="0">
              <a:latin typeface="Calibri" panose="020F0502020204030204" pitchFamily="34" charset="0"/>
              <a:ea typeface="ＭＳ Ｐゴシック" panose="020B0600070205080204" pitchFamily="34" charset="-128"/>
              <a:cs typeface="Calibri" panose="020F0502020204030204" pitchFamily="34" charset="0"/>
            </a:endParaRPr>
          </a:p>
          <a:p>
            <a:pPr lvl="1">
              <a:buFontTx/>
              <a:buChar char="o"/>
            </a:pPr>
            <a:endParaRPr lang="fi-FI" altLang="fi-FI" sz="2000" b="1" dirty="0">
              <a:latin typeface="Calibri" panose="020F0502020204030204" pitchFamily="34" charset="0"/>
              <a:ea typeface="ＭＳ Ｐゴシック" panose="020B0600070205080204" pitchFamily="34" charset="-128"/>
              <a:cs typeface="Calibri" panose="020F0502020204030204" pitchFamily="34" charset="0"/>
            </a:endParaRPr>
          </a:p>
          <a:p>
            <a:pPr lvl="1">
              <a:buFontTx/>
              <a:buChar char="o"/>
            </a:pPr>
            <a:endParaRPr lang="fi-FI" altLang="fi-FI" sz="2000" dirty="0">
              <a:latin typeface="Calibri" panose="020F0502020204030204" pitchFamily="34" charset="0"/>
              <a:ea typeface="ＭＳ Ｐゴシック" panose="020B0600070205080204" pitchFamily="34" charset="-128"/>
              <a:cs typeface="Calibri" panose="020F0502020204030204" pitchFamily="34" charset="0"/>
            </a:endParaRPr>
          </a:p>
          <a:p>
            <a:pPr lvl="1">
              <a:buFontTx/>
              <a:buChar char="o"/>
            </a:pPr>
            <a:endParaRPr lang="fi-FI" altLang="fi-FI" sz="2000" dirty="0">
              <a:latin typeface="Calibri" panose="020F0502020204030204" pitchFamily="34" charset="0"/>
              <a:ea typeface="ＭＳ Ｐゴシック" panose="020B0600070205080204" pitchFamily="34" charset="-128"/>
              <a:cs typeface="Calibri" panose="020F0502020204030204" pitchFamily="34" charset="0"/>
            </a:endParaRPr>
          </a:p>
          <a:p>
            <a:pPr>
              <a:buClr>
                <a:srgbClr val="000000"/>
              </a:buClr>
              <a:buFontTx/>
              <a:buNone/>
            </a:pPr>
            <a:endParaRPr lang="fi-FI" altLang="fi-FI" sz="2000" dirty="0">
              <a:latin typeface="Calibri" panose="020F0502020204030204" pitchFamily="34" charset="0"/>
              <a:ea typeface="ＭＳ Ｐゴシック" panose="020B0600070205080204" pitchFamily="34" charset="-128"/>
              <a:cs typeface="Calibri" panose="020F0502020204030204" pitchFamily="34" charset="0"/>
            </a:endParaRPr>
          </a:p>
          <a:p>
            <a:pPr>
              <a:buClr>
                <a:srgbClr val="000000"/>
              </a:buClr>
              <a:buFontTx/>
              <a:buChar char="o"/>
            </a:pPr>
            <a:endParaRPr lang="fi-FI" altLang="fi-FI" sz="2000" b="1" dirty="0">
              <a:latin typeface="Calibri" panose="020F0502020204030204" pitchFamily="34" charset="0"/>
              <a:ea typeface="ＭＳ Ｐゴシック" panose="020B0600070205080204" pitchFamily="34" charset="-128"/>
              <a:cs typeface="Calibri" panose="020F0502020204030204" pitchFamily="34" charset="0"/>
            </a:endParaRPr>
          </a:p>
          <a:p>
            <a:pPr lvl="2">
              <a:buClr>
                <a:srgbClr val="000000"/>
              </a:buClr>
              <a:buFont typeface="Wingdings" panose="05000000000000000000" pitchFamily="2" charset="2"/>
              <a:buChar char="§"/>
            </a:pPr>
            <a:endParaRPr lang="fi-FI" altLang="fi-FI" sz="2000" dirty="0">
              <a:latin typeface="Calibri" panose="020F0502020204030204" pitchFamily="34" charset="0"/>
              <a:ea typeface="ＭＳ Ｐゴシック" panose="020B0600070205080204" pitchFamily="34" charset="-128"/>
              <a:cs typeface="Calibri" panose="020F0502020204030204" pitchFamily="34" charset="0"/>
            </a:endParaRPr>
          </a:p>
          <a:p>
            <a:pPr lvl="2">
              <a:buClr>
                <a:srgbClr val="000000"/>
              </a:buClr>
              <a:buFont typeface="Wingdings" panose="05000000000000000000" pitchFamily="2" charset="2"/>
              <a:buNone/>
            </a:pPr>
            <a:endParaRPr lang="fi-FI" altLang="fi-FI" sz="2000" dirty="0">
              <a:latin typeface="Calibri" panose="020F0502020204030204" pitchFamily="34" charset="0"/>
              <a:ea typeface="ＭＳ Ｐゴシック" panose="020B0600070205080204" pitchFamily="34" charset="-128"/>
              <a:cs typeface="Calibri" panose="020F0502020204030204" pitchFamily="34" charset="0"/>
            </a:endParaRPr>
          </a:p>
          <a:p>
            <a:pPr>
              <a:buClr>
                <a:srgbClr val="7BC143"/>
              </a:buClr>
            </a:pPr>
            <a:endParaRPr lang="fi-FI" altLang="fi-FI" sz="2000" dirty="0">
              <a:latin typeface="Calibri" panose="020F0502020204030204" pitchFamily="34" charset="0"/>
              <a:ea typeface="ＭＳ Ｐゴシック" panose="020B0600070205080204" pitchFamily="34" charset="-128"/>
              <a:cs typeface="Calibri" panose="020F0502020204030204" pitchFamily="34" charset="0"/>
            </a:endParaRPr>
          </a:p>
          <a:p>
            <a:pPr>
              <a:buClr>
                <a:srgbClr val="7BC143"/>
              </a:buClr>
            </a:pPr>
            <a:endParaRPr lang="fi-FI" altLang="fi-FI" sz="2000" dirty="0">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59403" name="Object 1"/>
          <p:cNvGraphicFramePr>
            <a:graphicFrameLocks noChangeAspect="1"/>
          </p:cNvGraphicFramePr>
          <p:nvPr>
            <p:extLst>
              <p:ext uri="{D42A27DB-BD31-4B8C-83A1-F6EECF244321}">
                <p14:modId xmlns:p14="http://schemas.microsoft.com/office/powerpoint/2010/main" val="2040711275"/>
              </p:ext>
            </p:extLst>
          </p:nvPr>
        </p:nvGraphicFramePr>
        <p:xfrm>
          <a:off x="327234" y="2224265"/>
          <a:ext cx="2160587" cy="1792288"/>
        </p:xfrm>
        <a:graphic>
          <a:graphicData uri="http://schemas.openxmlformats.org/presentationml/2006/ole">
            <mc:AlternateContent xmlns:mc="http://schemas.openxmlformats.org/markup-compatibility/2006">
              <mc:Choice xmlns:v="urn:schemas-microsoft-com:vml" Requires="v">
                <p:oleObj spid="_x0000_s4116" name="Photo Editor Photo" r:id="rId4" imgW="3352381" imgH="2781688" progId="MSPhotoEd.3">
                  <p:embed/>
                </p:oleObj>
              </mc:Choice>
              <mc:Fallback>
                <p:oleObj name="Photo Editor Photo" r:id="rId4" imgW="3352381" imgH="278168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234" y="2224265"/>
                        <a:ext cx="2160587"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94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51" y="4358164"/>
            <a:ext cx="2290762"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9405" name="Group 14"/>
          <p:cNvGrpSpPr>
            <a:grpSpLocks/>
          </p:cNvGrpSpPr>
          <p:nvPr/>
        </p:nvGrpSpPr>
        <p:grpSpPr bwMode="auto">
          <a:xfrm>
            <a:off x="6315892" y="2227929"/>
            <a:ext cx="2520950" cy="2447925"/>
            <a:chOff x="3878" y="1842"/>
            <a:chExt cx="1588" cy="1407"/>
          </a:xfrm>
        </p:grpSpPr>
        <p:pic>
          <p:nvPicPr>
            <p:cNvPr id="5941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8" y="1933"/>
              <a:ext cx="1544" cy="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12" name="Rectangle 6"/>
            <p:cNvSpPr>
              <a:spLocks noChangeArrowheads="1"/>
            </p:cNvSpPr>
            <p:nvPr/>
          </p:nvSpPr>
          <p:spPr bwMode="auto">
            <a:xfrm>
              <a:off x="5148" y="3067"/>
              <a:ext cx="318" cy="1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endParaRPr lang="fi-FI" altLang="fi-FI" sz="2000">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59413" name="Rectangle 7"/>
            <p:cNvSpPr>
              <a:spLocks noChangeArrowheads="1"/>
            </p:cNvSpPr>
            <p:nvPr/>
          </p:nvSpPr>
          <p:spPr bwMode="auto">
            <a:xfrm>
              <a:off x="4649" y="1842"/>
              <a:ext cx="499"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endParaRPr lang="fi-FI" altLang="fi-FI" sz="2000">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p:txBody>
        </p:sp>
      </p:grpSp>
      <p:sp>
        <p:nvSpPr>
          <p:cNvPr id="25" name="Rectangle 3"/>
          <p:cNvSpPr>
            <a:spLocks noChangeArrowheads="1"/>
          </p:cNvSpPr>
          <p:nvPr/>
        </p:nvSpPr>
        <p:spPr bwMode="auto">
          <a:xfrm>
            <a:off x="3842519" y="2508118"/>
            <a:ext cx="2535286" cy="316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7188" indent="-357188"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809625" indent="-273050" eaLnBrk="0" hangingPunct="0">
              <a:lnSpc>
                <a:spcPct val="85000"/>
              </a:lnSpc>
              <a:spcBef>
                <a:spcPct val="25000"/>
              </a:spcBef>
              <a:buChar char="–"/>
              <a:defRPr sz="2400">
                <a:solidFill>
                  <a:schemeClr val="tx1"/>
                </a:solidFill>
                <a:latin typeface="Arial" panose="020B0604020202020204" pitchFamily="34" charset="0"/>
              </a:defRPr>
            </a:lvl2pPr>
            <a:lvl3pPr marL="987425" indent="-2651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buClr>
                <a:srgbClr val="000000"/>
              </a:buClr>
              <a:buFontTx/>
              <a:buNone/>
            </a:pPr>
            <a:r>
              <a:rPr lang="fi-FI" altLang="fi-FI" sz="1600" dirty="0">
                <a:solidFill>
                  <a:srgbClr val="000000"/>
                </a:solidFill>
              </a:rPr>
              <a:t>3. Vapautuvat ilmaan sieni-itiöiden ja rihmaston- </a:t>
            </a:r>
            <a:br>
              <a:rPr lang="fi-FI" altLang="fi-FI" sz="1600" dirty="0">
                <a:solidFill>
                  <a:srgbClr val="000000"/>
                </a:solidFill>
              </a:rPr>
            </a:br>
            <a:r>
              <a:rPr lang="fi-FI" altLang="fi-FI" sz="1600" dirty="0">
                <a:solidFill>
                  <a:srgbClr val="000000"/>
                </a:solidFill>
              </a:rPr>
              <a:t>kappaleiden mukana </a:t>
            </a:r>
            <a:br>
              <a:rPr lang="fi-FI" altLang="fi-FI" sz="1600" dirty="0">
                <a:solidFill>
                  <a:srgbClr val="000000"/>
                </a:solidFill>
              </a:rPr>
            </a:br>
            <a:r>
              <a:rPr lang="fi-FI" altLang="fi-FI" sz="1600" dirty="0">
                <a:solidFill>
                  <a:srgbClr val="000000"/>
                </a:solidFill>
                <a:sym typeface="Wingdings" panose="05000000000000000000" pitchFamily="2" charset="2"/>
              </a:rPr>
              <a:t> altistuminen</a:t>
            </a:r>
            <a:endParaRPr lang="fi-FI" altLang="fi-FI" sz="1600" dirty="0">
              <a:solidFill>
                <a:srgbClr val="000000"/>
              </a:solidFill>
            </a:endParaRPr>
          </a:p>
          <a:p>
            <a:pPr>
              <a:buClr>
                <a:srgbClr val="000000"/>
              </a:buClr>
              <a:buFontTx/>
              <a:buNone/>
            </a:pPr>
            <a:r>
              <a:rPr lang="en-GB" altLang="fi-FI" sz="1800" dirty="0">
                <a:solidFill>
                  <a:srgbClr val="000000"/>
                </a:solidFill>
              </a:rPr>
              <a:t>	</a:t>
            </a:r>
            <a:r>
              <a:rPr lang="en-GB" altLang="fi-FI" sz="1100" i="1" dirty="0" err="1">
                <a:solidFill>
                  <a:srgbClr val="000000"/>
                </a:solidFill>
              </a:rPr>
              <a:t>Brasel</a:t>
            </a:r>
            <a:r>
              <a:rPr lang="en-GB" altLang="fi-FI" sz="1100" i="1" dirty="0">
                <a:solidFill>
                  <a:srgbClr val="000000"/>
                </a:solidFill>
              </a:rPr>
              <a:t> et al. 2005; </a:t>
            </a:r>
            <a:r>
              <a:rPr lang="en-GB" altLang="fi-FI" sz="1100" i="1" dirty="0" err="1">
                <a:solidFill>
                  <a:srgbClr val="000000"/>
                </a:solidFill>
              </a:rPr>
              <a:t>Charpin-Kadouch</a:t>
            </a:r>
            <a:r>
              <a:rPr lang="en-GB" altLang="fi-FI" sz="1100" i="1" dirty="0">
                <a:solidFill>
                  <a:srgbClr val="000000"/>
                </a:solidFill>
              </a:rPr>
              <a:t> et al. 2006; Gottschalk et al. 2008; </a:t>
            </a:r>
            <a:r>
              <a:rPr lang="en-GB" altLang="fi-FI" sz="1100" i="1" dirty="0" err="1">
                <a:solidFill>
                  <a:srgbClr val="000000"/>
                </a:solidFill>
              </a:rPr>
              <a:t>Polizzi</a:t>
            </a:r>
            <a:r>
              <a:rPr lang="en-GB" altLang="fi-FI" sz="1100" i="1" dirty="0">
                <a:solidFill>
                  <a:srgbClr val="000000"/>
                </a:solidFill>
              </a:rPr>
              <a:t> et al. 2009</a:t>
            </a:r>
            <a:r>
              <a:rPr lang="fi-FI" altLang="fi-FI" sz="1100" i="1" dirty="0">
                <a:solidFill>
                  <a:srgbClr val="000000"/>
                </a:solidFill>
              </a:rPr>
              <a:t> ; </a:t>
            </a:r>
            <a:r>
              <a:rPr lang="fi-FI" altLang="fi-FI" sz="1100" i="1" dirty="0" err="1">
                <a:solidFill>
                  <a:srgbClr val="000000"/>
                </a:solidFill>
              </a:rPr>
              <a:t>Bloom</a:t>
            </a:r>
            <a:r>
              <a:rPr lang="fi-FI" altLang="fi-FI" sz="1100" i="1" dirty="0">
                <a:solidFill>
                  <a:srgbClr val="000000"/>
                </a:solidFill>
              </a:rPr>
              <a:t> et al. 2009; etc.</a:t>
            </a:r>
          </a:p>
        </p:txBody>
      </p:sp>
      <p:sp>
        <p:nvSpPr>
          <p:cNvPr id="59407" name="Rectangle 2"/>
          <p:cNvSpPr>
            <a:spLocks noChangeArrowheads="1"/>
          </p:cNvSpPr>
          <p:nvPr/>
        </p:nvSpPr>
        <p:spPr bwMode="auto">
          <a:xfrm>
            <a:off x="6148070" y="2022013"/>
            <a:ext cx="2286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buClr>
                <a:srgbClr val="000000"/>
              </a:buClr>
              <a:buFontTx/>
              <a:buNone/>
            </a:pPr>
            <a:r>
              <a:rPr lang="fi-FI" altLang="fi-FI" sz="20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Hengitysteitse</a:t>
            </a:r>
            <a:endParaRPr lang="fi-FI" altLang="fi-FI" sz="20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Oval 3"/>
          <p:cNvSpPr/>
          <p:nvPr/>
        </p:nvSpPr>
        <p:spPr>
          <a:xfrm>
            <a:off x="3282950" y="1628800"/>
            <a:ext cx="5681538" cy="44492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srgbClr val="FFFFFF"/>
              </a:solidFill>
            </a:endParaRPr>
          </a:p>
        </p:txBody>
      </p:sp>
      <p:sp>
        <p:nvSpPr>
          <p:cNvPr id="2" name="Dian numeron paikkamerkki 1"/>
          <p:cNvSpPr>
            <a:spLocks noGrp="1"/>
          </p:cNvSpPr>
          <p:nvPr>
            <p:ph type="sldNum" sz="quarter" idx="12"/>
          </p:nvPr>
        </p:nvSpPr>
        <p:spPr/>
        <p:txBody>
          <a:bodyPr/>
          <a:lstStyle/>
          <a:p>
            <a:fld id="{49246692-9764-4796-AF2E-897E79EBAFA7}" type="slidenum">
              <a:rPr lang="fi-FI" smtClean="0"/>
              <a:pPr/>
              <a:t>13</a:t>
            </a:fld>
            <a:endParaRPr lang="fi-FI"/>
          </a:p>
        </p:txBody>
      </p:sp>
    </p:spTree>
    <p:extLst>
      <p:ext uri="{BB962C8B-B14F-4D97-AF65-F5344CB8AC3E}">
        <p14:creationId xmlns:p14="http://schemas.microsoft.com/office/powerpoint/2010/main" val="224189527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395288" y="434182"/>
            <a:ext cx="753586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45013"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809625" indent="-273050" defTabSz="4545013" eaLnBrk="0" hangingPunct="0">
              <a:lnSpc>
                <a:spcPct val="85000"/>
              </a:lnSpc>
              <a:spcBef>
                <a:spcPct val="25000"/>
              </a:spcBef>
              <a:buChar char="–"/>
              <a:defRPr sz="2400">
                <a:solidFill>
                  <a:schemeClr val="tx1"/>
                </a:solidFill>
                <a:latin typeface="Arial" panose="020B0604020202020204" pitchFamily="34" charset="0"/>
              </a:defRPr>
            </a:lvl2pPr>
            <a:lvl3pPr marL="1254125" indent="-265113" defTabSz="45450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706563" indent="-273050" defTabSz="4545013" eaLnBrk="0" hangingPunct="0">
              <a:lnSpc>
                <a:spcPct val="85000"/>
              </a:lnSpc>
              <a:spcBef>
                <a:spcPct val="25000"/>
              </a:spcBef>
              <a:buChar char="–"/>
              <a:defRPr sz="2200">
                <a:solidFill>
                  <a:schemeClr val="tx1"/>
                </a:solidFill>
                <a:latin typeface="Arial" panose="020B0604020202020204" pitchFamily="34" charset="0"/>
              </a:defRPr>
            </a:lvl4pPr>
            <a:lvl5pPr marL="2151063" indent="-265113" defTabSz="4545013" eaLnBrk="0" hangingPunct="0">
              <a:lnSpc>
                <a:spcPct val="85000"/>
              </a:lnSpc>
              <a:spcBef>
                <a:spcPct val="25000"/>
              </a:spcBef>
              <a:buChar char="»"/>
              <a:defRPr sz="2200">
                <a:solidFill>
                  <a:schemeClr val="tx1"/>
                </a:solidFill>
                <a:latin typeface="Arial" panose="020B0604020202020204" pitchFamily="34" charset="0"/>
              </a:defRPr>
            </a:lvl5pPr>
            <a:lvl6pPr marL="2608263" indent="-265113"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3065463" indent="-265113"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522663" indent="-265113"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979863" indent="-265113"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r>
              <a:rPr lang="fi-FI" altLang="fi-FI" sz="2800" b="1" dirty="0" smtClean="0">
                <a:solidFill>
                  <a:schemeClr val="accent1"/>
                </a:solidFill>
                <a:ea typeface="ＭＳ Ｐゴシック" panose="020B0600070205080204" pitchFamily="34" charset="-128"/>
              </a:rPr>
              <a:t>Sisäilmassa havaittuja </a:t>
            </a:r>
            <a:r>
              <a:rPr lang="fi-FI" altLang="fi-FI" sz="2800" b="1" dirty="0" err="1" smtClean="0">
                <a:solidFill>
                  <a:schemeClr val="accent1"/>
                </a:solidFill>
                <a:ea typeface="ＭＳ Ｐゴシック" panose="020B0600070205080204" pitchFamily="34" charset="-128"/>
              </a:rPr>
              <a:t>mykotoksiineja</a:t>
            </a:r>
            <a:r>
              <a:rPr lang="fi-FI" altLang="fi-FI" sz="2800" b="1" dirty="0" smtClean="0">
                <a:solidFill>
                  <a:schemeClr val="accent1"/>
                </a:solidFill>
                <a:ea typeface="ＭＳ Ｐゴシック" panose="020B0600070205080204" pitchFamily="34" charset="-128"/>
              </a:rPr>
              <a:t> </a:t>
            </a:r>
            <a:r>
              <a:rPr lang="fi-FI" altLang="fi-FI" sz="2800" b="1" dirty="0">
                <a:solidFill>
                  <a:schemeClr val="accent1"/>
                </a:solidFill>
                <a:ea typeface="ＭＳ Ｐゴシック" panose="020B0600070205080204" pitchFamily="34" charset="-128"/>
              </a:rPr>
              <a:t>- </a:t>
            </a:r>
          </a:p>
          <a:p>
            <a:pPr eaLnBrk="1" hangingPunct="1">
              <a:lnSpc>
                <a:spcPct val="100000"/>
              </a:lnSpc>
              <a:spcBef>
                <a:spcPct val="0"/>
              </a:spcBef>
              <a:buClrTx/>
              <a:buFontTx/>
              <a:buNone/>
            </a:pPr>
            <a:r>
              <a:rPr lang="fi-FI" altLang="fi-FI" sz="2800" b="1" i="1" dirty="0" err="1">
                <a:solidFill>
                  <a:schemeClr val="accent1"/>
                </a:solidFill>
                <a:ea typeface="ＭＳ Ｐゴシック" panose="020B0600070205080204" pitchFamily="34" charset="-128"/>
              </a:rPr>
              <a:t>Aspergillus</a:t>
            </a:r>
            <a:r>
              <a:rPr lang="fi-FI" altLang="fi-FI" sz="2800" b="1" i="1" dirty="0">
                <a:solidFill>
                  <a:schemeClr val="accent1"/>
                </a:solidFill>
                <a:ea typeface="ＭＳ Ｐゴシック" panose="020B0600070205080204" pitchFamily="34" charset="-128"/>
              </a:rPr>
              <a:t> </a:t>
            </a:r>
            <a:r>
              <a:rPr lang="fi-FI" altLang="fi-FI" sz="2800" b="1" i="1" dirty="0" err="1">
                <a:solidFill>
                  <a:schemeClr val="accent1"/>
                </a:solidFill>
                <a:ea typeface="ＭＳ Ｐゴシック" panose="020B0600070205080204" pitchFamily="34" charset="-128"/>
              </a:rPr>
              <a:t>versicolor</a:t>
            </a:r>
            <a:r>
              <a:rPr lang="fi-FI" altLang="fi-FI" sz="2800" b="1" dirty="0">
                <a:solidFill>
                  <a:schemeClr val="accent1"/>
                </a:solidFill>
                <a:ea typeface="ＭＳ Ｐゴシック" panose="020B0600070205080204" pitchFamily="34" charset="-128"/>
              </a:rPr>
              <a:t> ja </a:t>
            </a:r>
            <a:r>
              <a:rPr lang="fi-FI" altLang="fi-FI" sz="2800" b="1" dirty="0" err="1">
                <a:solidFill>
                  <a:schemeClr val="accent1"/>
                </a:solidFill>
                <a:ea typeface="ＭＳ Ｐゴシック" panose="020B0600070205080204" pitchFamily="34" charset="-128"/>
              </a:rPr>
              <a:t>sterigmatokystiini</a:t>
            </a:r>
            <a:endParaRPr lang="fi-FI" altLang="fi-FI" sz="2800" b="1" i="1" dirty="0">
              <a:solidFill>
                <a:schemeClr val="accent1"/>
              </a:solidFill>
              <a:ea typeface="ＭＳ Ｐゴシック" panose="020B0600070205080204" pitchFamily="34" charset="-128"/>
            </a:endParaRPr>
          </a:p>
        </p:txBody>
      </p:sp>
      <p:pic>
        <p:nvPicPr>
          <p:cNvPr id="604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275" y="1828800"/>
            <a:ext cx="194786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8800" y="4368800"/>
            <a:ext cx="1930400"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1" name="Rectangle 8"/>
          <p:cNvSpPr>
            <a:spLocks noChangeArrowheads="1"/>
          </p:cNvSpPr>
          <p:nvPr/>
        </p:nvSpPr>
        <p:spPr bwMode="auto">
          <a:xfrm>
            <a:off x="250825" y="1535113"/>
            <a:ext cx="6913563" cy="477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47700" indent="-647700" defTabSz="969963"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1055688" indent="-571500" defTabSz="969963" eaLnBrk="0" hangingPunct="0">
              <a:lnSpc>
                <a:spcPct val="85000"/>
              </a:lnSpc>
              <a:spcBef>
                <a:spcPct val="25000"/>
              </a:spcBef>
              <a:buChar char="–"/>
              <a:defRPr sz="2400">
                <a:solidFill>
                  <a:schemeClr val="tx1"/>
                </a:solidFill>
                <a:latin typeface="Arial" panose="020B0604020202020204" pitchFamily="34" charset="0"/>
              </a:defRPr>
            </a:lvl2pPr>
            <a:lvl3pPr marL="1446213" indent="-476250" defTabSz="96996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defTabSz="969963" eaLnBrk="0" hangingPunct="0">
              <a:lnSpc>
                <a:spcPct val="85000"/>
              </a:lnSpc>
              <a:spcBef>
                <a:spcPct val="25000"/>
              </a:spcBef>
              <a:buChar char="–"/>
              <a:defRPr sz="2200">
                <a:solidFill>
                  <a:schemeClr val="tx1"/>
                </a:solidFill>
                <a:latin typeface="Arial" panose="020B0604020202020204" pitchFamily="34" charset="0"/>
              </a:defRPr>
            </a:lvl4pPr>
            <a:lvl5pPr marL="2057400" indent="-228600" defTabSz="969963" eaLnBrk="0" hangingPunct="0">
              <a:lnSpc>
                <a:spcPct val="85000"/>
              </a:lnSpc>
              <a:spcBef>
                <a:spcPct val="25000"/>
              </a:spcBef>
              <a:buChar char="»"/>
              <a:defRPr sz="2200">
                <a:solidFill>
                  <a:schemeClr val="tx1"/>
                </a:solidFill>
                <a:latin typeface="Arial" panose="020B0604020202020204" pitchFamily="34" charset="0"/>
              </a:defRPr>
            </a:lvl5pPr>
            <a:lvl6pPr marL="2514600" indent="-228600" defTabSz="96996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defTabSz="96996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defTabSz="96996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defTabSz="96996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buClr>
                <a:schemeClr val="accent2"/>
              </a:buClr>
            </a:pPr>
            <a:r>
              <a:rPr lang="fi-FI" altLang="fi-FI" sz="2000" i="1" dirty="0" err="1">
                <a:solidFill>
                  <a:srgbClr val="000000"/>
                </a:solidFill>
                <a:ea typeface="ＭＳ Ｐゴシック" panose="020B0600070205080204" pitchFamily="34" charset="-128"/>
              </a:rPr>
              <a:t>Aspergillus</a:t>
            </a:r>
            <a:r>
              <a:rPr lang="fi-FI" altLang="fi-FI" sz="2000" i="1" dirty="0">
                <a:solidFill>
                  <a:srgbClr val="000000"/>
                </a:solidFill>
                <a:ea typeface="ＭＳ Ｐゴシック" panose="020B0600070205080204" pitchFamily="34" charset="-128"/>
              </a:rPr>
              <a:t> </a:t>
            </a:r>
            <a:r>
              <a:rPr lang="fi-FI" altLang="fi-FI" sz="2000" i="1" dirty="0" err="1">
                <a:solidFill>
                  <a:srgbClr val="000000"/>
                </a:solidFill>
                <a:ea typeface="ＭＳ Ｐゴシック" panose="020B0600070205080204" pitchFamily="34" charset="-128"/>
              </a:rPr>
              <a:t>versicolor</a:t>
            </a:r>
            <a:r>
              <a:rPr lang="fi-FI" altLang="fi-FI" sz="2000" dirty="0">
                <a:solidFill>
                  <a:srgbClr val="000000"/>
                </a:solidFill>
                <a:ea typeface="ＭＳ Ｐゴシック" panose="020B0600070205080204" pitchFamily="34" charset="-128"/>
              </a:rPr>
              <a:t> esiintyy yleisesti sisäilmassa, pidetään kosteusvaurioon viittaavana indikaattorina</a:t>
            </a:r>
          </a:p>
          <a:p>
            <a:pPr>
              <a:buClr>
                <a:schemeClr val="accent2"/>
              </a:buClr>
            </a:pPr>
            <a:r>
              <a:rPr lang="fi-FI" altLang="fi-FI" sz="2000" dirty="0">
                <a:solidFill>
                  <a:srgbClr val="000000"/>
                </a:solidFill>
                <a:ea typeface="ＭＳ Ｐゴシック" panose="020B0600070205080204" pitchFamily="34" charset="-128"/>
              </a:rPr>
              <a:t>tuottaa suuria määriä </a:t>
            </a:r>
            <a:r>
              <a:rPr lang="fi-FI" altLang="fi-FI" sz="2000" dirty="0" err="1">
                <a:solidFill>
                  <a:srgbClr val="000000"/>
                </a:solidFill>
                <a:ea typeface="ＭＳ Ｐゴシック" panose="020B0600070205080204" pitchFamily="34" charset="-128"/>
              </a:rPr>
              <a:t>sterigmatokystiiniä</a:t>
            </a:r>
            <a:r>
              <a:rPr lang="fi-FI" altLang="fi-FI" sz="2000" dirty="0">
                <a:solidFill>
                  <a:srgbClr val="000000"/>
                </a:solidFill>
                <a:ea typeface="ＭＳ Ｐゴシック" panose="020B0600070205080204" pitchFamily="34" charset="-128"/>
              </a:rPr>
              <a:t>: </a:t>
            </a:r>
            <a:br>
              <a:rPr lang="fi-FI" altLang="fi-FI" sz="2000" dirty="0">
                <a:solidFill>
                  <a:srgbClr val="000000"/>
                </a:solidFill>
                <a:ea typeface="ＭＳ Ｐゴシック" panose="020B0600070205080204" pitchFamily="34" charset="-128"/>
              </a:rPr>
            </a:br>
            <a:r>
              <a:rPr lang="fi-FI" altLang="fi-FI" sz="2000" dirty="0">
                <a:solidFill>
                  <a:srgbClr val="000000"/>
                </a:solidFill>
                <a:ea typeface="ＭＳ Ｐゴシック" panose="020B0600070205080204" pitchFamily="34" charset="-128"/>
              </a:rPr>
              <a:t>2B luokan karsinogeeni (IARC), solutoksinen, hidastaa henkitorven värekarvojen liikettä</a:t>
            </a:r>
          </a:p>
          <a:p>
            <a:pPr>
              <a:buClr>
                <a:schemeClr val="accent2"/>
              </a:buClr>
            </a:pPr>
            <a:r>
              <a:rPr lang="fi-FI" altLang="fi-FI" sz="2000" b="1" dirty="0" err="1">
                <a:solidFill>
                  <a:srgbClr val="000000"/>
                </a:solidFill>
                <a:ea typeface="ＭＳ Ｐゴシック" panose="020B0600070205080204" pitchFamily="34" charset="-128"/>
              </a:rPr>
              <a:t>Sterigmatokystiinia</a:t>
            </a:r>
            <a:r>
              <a:rPr lang="fi-FI" altLang="fi-FI" sz="2000" b="1" dirty="0">
                <a:solidFill>
                  <a:srgbClr val="000000"/>
                </a:solidFill>
                <a:ea typeface="ＭＳ Ｐゴシック" panose="020B0600070205080204" pitchFamily="34" charset="-128"/>
              </a:rPr>
              <a:t> havaittu</a:t>
            </a:r>
            <a:r>
              <a:rPr lang="fi-FI" altLang="fi-FI" sz="2000" dirty="0">
                <a:solidFill>
                  <a:srgbClr val="000000"/>
                </a:solidFill>
                <a:ea typeface="ＭＳ Ｐゴシック" panose="020B0600070205080204" pitchFamily="34" charset="-128"/>
              </a:rPr>
              <a:t>:</a:t>
            </a:r>
          </a:p>
          <a:p>
            <a:pPr lvl="1">
              <a:buClr>
                <a:schemeClr val="accent2"/>
              </a:buClr>
              <a:buFont typeface="Arial" panose="020B0604020202020204" pitchFamily="34" charset="0"/>
              <a:buChar char="•"/>
            </a:pPr>
            <a:r>
              <a:rPr lang="fi-FI" altLang="fi-FI" sz="2000" i="1" dirty="0">
                <a:solidFill>
                  <a:srgbClr val="000000"/>
                </a:solidFill>
                <a:ea typeface="ＭＳ Ｐゴシック" panose="020B0600070205080204" pitchFamily="34" charset="-128"/>
              </a:rPr>
              <a:t>A. </a:t>
            </a:r>
            <a:r>
              <a:rPr lang="fi-FI" altLang="fi-FI" sz="2000" i="1" dirty="0" err="1">
                <a:solidFill>
                  <a:srgbClr val="000000"/>
                </a:solidFill>
                <a:ea typeface="ＭＳ Ｐゴシック" panose="020B0600070205080204" pitchFamily="34" charset="-128"/>
              </a:rPr>
              <a:t>versicolor</a:t>
            </a:r>
            <a:r>
              <a:rPr lang="fi-FI" altLang="fi-FI" sz="2000" dirty="0">
                <a:solidFill>
                  <a:srgbClr val="000000"/>
                </a:solidFill>
                <a:ea typeface="ＭＳ Ｐゴシック" panose="020B0600070205080204" pitchFamily="34" charset="-128"/>
              </a:rPr>
              <a:t>  -kantoja eristetty kodeista</a:t>
            </a:r>
          </a:p>
          <a:p>
            <a:pPr lvl="1">
              <a:buClr>
                <a:schemeClr val="accent2"/>
              </a:buClr>
              <a:buFont typeface="Arial" panose="020B0604020202020204" pitchFamily="34" charset="0"/>
              <a:buChar char="•"/>
            </a:pPr>
            <a:r>
              <a:rPr lang="fi-FI" altLang="fi-FI" sz="2000" dirty="0">
                <a:solidFill>
                  <a:srgbClr val="000000"/>
                </a:solidFill>
                <a:ea typeface="ＭＳ Ｐゴシック" panose="020B0600070205080204" pitchFamily="34" charset="-128"/>
              </a:rPr>
              <a:t>Homeiset rakennusmateriaalit </a:t>
            </a:r>
            <a:br>
              <a:rPr lang="fi-FI" altLang="fi-FI" sz="2000" dirty="0">
                <a:solidFill>
                  <a:srgbClr val="000000"/>
                </a:solidFill>
                <a:ea typeface="ＭＳ Ｐゴシック" panose="020B0600070205080204" pitchFamily="34" charset="-128"/>
              </a:rPr>
            </a:br>
            <a:r>
              <a:rPr lang="fi-FI" altLang="fi-FI" sz="2000" dirty="0">
                <a:solidFill>
                  <a:srgbClr val="000000"/>
                </a:solidFill>
                <a:ea typeface="ＭＳ Ｐゴシック" panose="020B0600070205080204" pitchFamily="34" charset="-128"/>
              </a:rPr>
              <a:t>(27% Tapani </a:t>
            </a:r>
            <a:r>
              <a:rPr lang="fi-FI" altLang="fi-FI" sz="2000" i="1" dirty="0">
                <a:solidFill>
                  <a:srgbClr val="000000"/>
                </a:solidFill>
                <a:ea typeface="ＭＳ Ｐゴシック" panose="020B0600070205080204" pitchFamily="34" charset="-128"/>
              </a:rPr>
              <a:t>et al</a:t>
            </a:r>
            <a:r>
              <a:rPr lang="fi-FI" altLang="fi-FI" sz="2000" dirty="0">
                <a:solidFill>
                  <a:srgbClr val="000000"/>
                </a:solidFill>
                <a:ea typeface="ＭＳ Ｐゴシック" panose="020B0600070205080204" pitchFamily="34" charset="-128"/>
              </a:rPr>
              <a:t>., 45% </a:t>
            </a:r>
            <a:r>
              <a:rPr lang="fi-FI" altLang="fi-FI" sz="2000" dirty="0" err="1">
                <a:solidFill>
                  <a:srgbClr val="000000"/>
                </a:solidFill>
                <a:ea typeface="ＭＳ Ｐゴシック" panose="020B0600070205080204" pitchFamily="34" charset="-128"/>
              </a:rPr>
              <a:t>Bloom</a:t>
            </a:r>
            <a:r>
              <a:rPr lang="fi-FI" altLang="fi-FI" sz="2000" dirty="0">
                <a:solidFill>
                  <a:srgbClr val="000000"/>
                </a:solidFill>
                <a:ea typeface="ＭＳ Ｐゴシック" panose="020B0600070205080204" pitchFamily="34" charset="-128"/>
              </a:rPr>
              <a:t> </a:t>
            </a:r>
            <a:r>
              <a:rPr lang="fi-FI" altLang="fi-FI" sz="2000" i="1" dirty="0">
                <a:solidFill>
                  <a:srgbClr val="000000"/>
                </a:solidFill>
                <a:ea typeface="ＭＳ Ｐゴシック" panose="020B0600070205080204" pitchFamily="34" charset="-128"/>
              </a:rPr>
              <a:t>et al.</a:t>
            </a:r>
            <a:r>
              <a:rPr lang="fi-FI" altLang="fi-FI" sz="2000" dirty="0">
                <a:solidFill>
                  <a:srgbClr val="000000"/>
                </a:solidFill>
                <a:ea typeface="ＭＳ Ｐゴシック" panose="020B0600070205080204" pitchFamily="34" charset="-128"/>
              </a:rPr>
              <a:t>)</a:t>
            </a:r>
          </a:p>
          <a:p>
            <a:pPr lvl="1">
              <a:buClr>
                <a:schemeClr val="accent2"/>
              </a:buClr>
              <a:buFont typeface="Arial" panose="020B0604020202020204" pitchFamily="34" charset="0"/>
              <a:buChar char="•"/>
            </a:pPr>
            <a:r>
              <a:rPr lang="fi-FI" altLang="fi-FI" sz="2000" dirty="0">
                <a:solidFill>
                  <a:srgbClr val="000000"/>
                </a:solidFill>
                <a:ea typeface="ＭＳ Ｐゴシック" panose="020B0600070205080204" pitchFamily="34" charset="-128"/>
              </a:rPr>
              <a:t>20%:</a:t>
            </a:r>
            <a:r>
              <a:rPr lang="fi-FI" altLang="fi-FI" sz="2000" dirty="0" err="1">
                <a:solidFill>
                  <a:srgbClr val="000000"/>
                </a:solidFill>
                <a:ea typeface="ＭＳ Ｐゴシック" panose="020B0600070205080204" pitchFamily="34" charset="-128"/>
              </a:rPr>
              <a:t>ssa</a:t>
            </a:r>
            <a:r>
              <a:rPr lang="fi-FI" altLang="fi-FI" sz="2000" dirty="0">
                <a:solidFill>
                  <a:srgbClr val="000000"/>
                </a:solidFill>
                <a:ea typeface="ＭＳ Ｐゴシック" panose="020B0600070205080204" pitchFamily="34" charset="-128"/>
              </a:rPr>
              <a:t> kosteusvaurioituneiden asuntojen lattiapölyssä (</a:t>
            </a:r>
            <a:r>
              <a:rPr lang="fi-FI" altLang="fi-FI" sz="2000" dirty="0" err="1">
                <a:solidFill>
                  <a:srgbClr val="000000"/>
                </a:solidFill>
                <a:ea typeface="ＭＳ Ｐゴシック" panose="020B0600070205080204" pitchFamily="34" charset="-128"/>
              </a:rPr>
              <a:t>Engelhart</a:t>
            </a:r>
            <a:r>
              <a:rPr lang="fi-FI" altLang="fi-FI" sz="2000" dirty="0">
                <a:solidFill>
                  <a:srgbClr val="000000"/>
                </a:solidFill>
                <a:ea typeface="ＭＳ Ｐゴシック" panose="020B0600070205080204" pitchFamily="34" charset="-128"/>
              </a:rPr>
              <a:t> </a:t>
            </a:r>
            <a:r>
              <a:rPr lang="fi-FI" altLang="fi-FI" sz="2000" i="1" dirty="0">
                <a:solidFill>
                  <a:srgbClr val="000000"/>
                </a:solidFill>
                <a:ea typeface="ＭＳ Ｐゴシック" panose="020B0600070205080204" pitchFamily="34" charset="-128"/>
              </a:rPr>
              <a:t>et al.</a:t>
            </a:r>
            <a:r>
              <a:rPr lang="fi-FI" altLang="fi-FI" sz="2000" dirty="0">
                <a:solidFill>
                  <a:srgbClr val="000000"/>
                </a:solidFill>
                <a:ea typeface="ＭＳ Ｐゴシック" panose="020B0600070205080204" pitchFamily="34" charset="-128"/>
              </a:rPr>
              <a:t>)</a:t>
            </a:r>
          </a:p>
          <a:p>
            <a:pPr lvl="1">
              <a:buClr>
                <a:schemeClr val="accent2"/>
              </a:buClr>
              <a:buFont typeface="Arial" panose="020B0604020202020204" pitchFamily="34" charset="0"/>
              <a:buChar char="•"/>
            </a:pPr>
            <a:r>
              <a:rPr lang="fi-FI" altLang="fi-FI" sz="2000" dirty="0">
                <a:solidFill>
                  <a:srgbClr val="000000"/>
                </a:solidFill>
                <a:ea typeface="ＭＳ Ｐゴシック" panose="020B0600070205080204" pitchFamily="34" charset="-128"/>
              </a:rPr>
              <a:t>Laskeutuneessa pölyssä (</a:t>
            </a:r>
            <a:r>
              <a:rPr lang="fi-FI" altLang="fi-FI" sz="2000" dirty="0" err="1">
                <a:solidFill>
                  <a:srgbClr val="000000"/>
                </a:solidFill>
                <a:ea typeface="ＭＳ Ｐゴシック" panose="020B0600070205080204" pitchFamily="34" charset="-128"/>
              </a:rPr>
              <a:t>Bloom</a:t>
            </a:r>
            <a:r>
              <a:rPr lang="fi-FI" altLang="fi-FI" sz="2000" dirty="0">
                <a:solidFill>
                  <a:srgbClr val="000000"/>
                </a:solidFill>
                <a:ea typeface="ＭＳ Ｐゴシック" panose="020B0600070205080204" pitchFamily="34" charset="-128"/>
              </a:rPr>
              <a:t> </a:t>
            </a:r>
            <a:r>
              <a:rPr lang="fi-FI" altLang="fi-FI" sz="2000" i="1" dirty="0">
                <a:solidFill>
                  <a:srgbClr val="000000"/>
                </a:solidFill>
                <a:ea typeface="ＭＳ Ｐゴシック" panose="020B0600070205080204" pitchFamily="34" charset="-128"/>
              </a:rPr>
              <a:t>et al</a:t>
            </a:r>
            <a:r>
              <a:rPr lang="fi-FI" altLang="fi-FI" sz="2000" dirty="0">
                <a:solidFill>
                  <a:srgbClr val="000000"/>
                </a:solidFill>
                <a:ea typeface="ＭＳ Ｐゴシック" panose="020B0600070205080204" pitchFamily="34" charset="-128"/>
              </a:rPr>
              <a:t>.)</a:t>
            </a:r>
          </a:p>
          <a:p>
            <a:pPr lvl="1">
              <a:buClr>
                <a:schemeClr val="accent2"/>
              </a:buClr>
              <a:buFont typeface="Arial" panose="020B0604020202020204" pitchFamily="34" charset="0"/>
              <a:buChar char="•"/>
            </a:pPr>
            <a:r>
              <a:rPr lang="fi-FI" altLang="fi-FI" sz="2000" dirty="0">
                <a:solidFill>
                  <a:srgbClr val="000000"/>
                </a:solidFill>
                <a:ea typeface="ＭＳ Ｐゴシック" panose="020B0600070205080204" pitchFamily="34" charset="-128"/>
              </a:rPr>
              <a:t>Sisäilmassa (</a:t>
            </a:r>
            <a:r>
              <a:rPr lang="fi-FI" altLang="fi-FI" sz="2000" dirty="0" err="1">
                <a:solidFill>
                  <a:srgbClr val="000000"/>
                </a:solidFill>
                <a:ea typeface="ＭＳ Ｐゴシック" panose="020B0600070205080204" pitchFamily="34" charset="-128"/>
              </a:rPr>
              <a:t>Polizzi</a:t>
            </a:r>
            <a:r>
              <a:rPr lang="fi-FI" altLang="fi-FI" sz="2000" dirty="0">
                <a:solidFill>
                  <a:srgbClr val="000000"/>
                </a:solidFill>
                <a:ea typeface="ＭＳ Ｐゴシック" panose="020B0600070205080204" pitchFamily="34" charset="-128"/>
              </a:rPr>
              <a:t> </a:t>
            </a:r>
            <a:r>
              <a:rPr lang="fi-FI" altLang="fi-FI" sz="2000" i="1" dirty="0">
                <a:solidFill>
                  <a:srgbClr val="000000"/>
                </a:solidFill>
                <a:ea typeface="ＭＳ Ｐゴシック" panose="020B0600070205080204" pitchFamily="34" charset="-128"/>
              </a:rPr>
              <a:t>et al</a:t>
            </a:r>
            <a:r>
              <a:rPr lang="fi-FI" altLang="fi-FI" sz="2000" dirty="0">
                <a:solidFill>
                  <a:srgbClr val="000000"/>
                </a:solidFill>
                <a:ea typeface="ＭＳ Ｐゴシック" panose="020B0600070205080204" pitchFamily="34" charset="-128"/>
              </a:rPr>
              <a:t>.)</a:t>
            </a:r>
            <a:endParaRPr lang="fi-FI" altLang="fi-FI" sz="2000" b="1" dirty="0">
              <a:solidFill>
                <a:srgbClr val="000000"/>
              </a:solidFill>
              <a:ea typeface="ＭＳ Ｐゴシック" panose="020B0600070205080204" pitchFamily="34" charset="-128"/>
            </a:endParaRPr>
          </a:p>
        </p:txBody>
      </p:sp>
      <p:sp>
        <p:nvSpPr>
          <p:cNvPr id="32775" name="Slide Number Placeholder 4"/>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9E205486-6CC0-4188-8AD9-705B337AFB18}" type="slidenum">
              <a:rPr lang="en-GB" altLang="fi-FI" sz="1000">
                <a:solidFill>
                  <a:srgbClr val="FFFFFF"/>
                </a:solidFill>
              </a:rPr>
              <a:pPr eaLnBrk="1" hangingPunct="1">
                <a:lnSpc>
                  <a:spcPct val="100000"/>
                </a:lnSpc>
                <a:spcBef>
                  <a:spcPct val="0"/>
                </a:spcBef>
                <a:buClrTx/>
                <a:buFontTx/>
                <a:buNone/>
              </a:pPr>
              <a:t>14</a:t>
            </a:fld>
            <a:endParaRPr lang="en-GB" altLang="fi-FI" sz="1000">
              <a:solidFill>
                <a:srgbClr val="FFFFFF"/>
              </a:solidFill>
            </a:endParaRPr>
          </a:p>
        </p:txBody>
      </p:sp>
    </p:spTree>
    <p:extLst>
      <p:ext uri="{BB962C8B-B14F-4D97-AF65-F5344CB8AC3E}">
        <p14:creationId xmlns:p14="http://schemas.microsoft.com/office/powerpoint/2010/main" val="2434167948"/>
      </p:ext>
    </p:extLst>
  </p:cSld>
  <p:clrMapOvr>
    <a:masterClrMapping/>
  </p:clrMapOvr>
  <p:transition spd="med">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4320" y="2420888"/>
            <a:ext cx="3024188" cy="30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4" name="Text Box 6"/>
          <p:cNvSpPr txBox="1">
            <a:spLocks noChangeArrowheads="1"/>
          </p:cNvSpPr>
          <p:nvPr/>
        </p:nvSpPr>
        <p:spPr bwMode="auto">
          <a:xfrm>
            <a:off x="6516216" y="6167183"/>
            <a:ext cx="250100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545013"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defTabSz="4545013" eaLnBrk="0" hangingPunct="0">
              <a:lnSpc>
                <a:spcPct val="85000"/>
              </a:lnSpc>
              <a:spcBef>
                <a:spcPct val="25000"/>
              </a:spcBef>
              <a:buChar char="–"/>
              <a:defRPr sz="2400">
                <a:solidFill>
                  <a:schemeClr val="tx1"/>
                </a:solidFill>
                <a:latin typeface="Arial" panose="020B0604020202020204" pitchFamily="34" charset="0"/>
              </a:defRPr>
            </a:lvl2pPr>
            <a:lvl3pPr marL="1143000" indent="-228600" defTabSz="45450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defTabSz="4545013" eaLnBrk="0" hangingPunct="0">
              <a:lnSpc>
                <a:spcPct val="85000"/>
              </a:lnSpc>
              <a:spcBef>
                <a:spcPct val="25000"/>
              </a:spcBef>
              <a:buChar char="–"/>
              <a:defRPr sz="2200">
                <a:solidFill>
                  <a:schemeClr val="tx1"/>
                </a:solidFill>
                <a:latin typeface="Arial" panose="020B0604020202020204" pitchFamily="34" charset="0"/>
              </a:defRPr>
            </a:lvl4pPr>
            <a:lvl5pPr marL="2057400" indent="-228600" defTabSz="4545013" eaLnBrk="0" hangingPunct="0">
              <a:lnSpc>
                <a:spcPct val="85000"/>
              </a:lnSpc>
              <a:spcBef>
                <a:spcPct val="25000"/>
              </a:spcBef>
              <a:buChar char="»"/>
              <a:defRPr sz="2200">
                <a:solidFill>
                  <a:schemeClr val="tx1"/>
                </a:solidFill>
                <a:latin typeface="Arial" panose="020B0604020202020204" pitchFamily="34" charset="0"/>
              </a:defRPr>
            </a:lvl5pPr>
            <a:lvl6pPr marL="25146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defTabSz="4545013"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r>
              <a:rPr lang="fi-FI" altLang="fi-FI" sz="1000" dirty="0" err="1">
                <a:solidFill>
                  <a:srgbClr val="000000"/>
                </a:solidFill>
                <a:ea typeface="ＭＳ Ｐゴシック" panose="020B0600070205080204" pitchFamily="34" charset="-128"/>
              </a:rPr>
              <a:t>Kuhn</a:t>
            </a:r>
            <a:r>
              <a:rPr lang="fi-FI" altLang="fi-FI" sz="1000" dirty="0">
                <a:solidFill>
                  <a:srgbClr val="000000"/>
                </a:solidFill>
                <a:ea typeface="ＭＳ Ｐゴシック" panose="020B0600070205080204" pitchFamily="34" charset="-128"/>
              </a:rPr>
              <a:t> and </a:t>
            </a:r>
            <a:r>
              <a:rPr lang="fi-FI" altLang="fi-FI" sz="1000" dirty="0" err="1">
                <a:solidFill>
                  <a:srgbClr val="000000"/>
                </a:solidFill>
                <a:ea typeface="ＭＳ Ｐゴシック" panose="020B0600070205080204" pitchFamily="34" charset="-128"/>
              </a:rPr>
              <a:t>Ghannoum</a:t>
            </a:r>
            <a:r>
              <a:rPr lang="fi-FI" altLang="fi-FI" sz="1000" dirty="0">
                <a:solidFill>
                  <a:srgbClr val="000000"/>
                </a:solidFill>
                <a:ea typeface="ＭＳ Ｐゴシック" panose="020B0600070205080204" pitchFamily="34" charset="-128"/>
              </a:rPr>
              <a:t>, </a:t>
            </a:r>
            <a:r>
              <a:rPr lang="fi-FI" altLang="fi-FI" sz="1000" dirty="0" err="1">
                <a:solidFill>
                  <a:srgbClr val="000000"/>
                </a:solidFill>
                <a:ea typeface="ＭＳ Ｐゴシック" panose="020B0600070205080204" pitchFamily="34" charset="-128"/>
              </a:rPr>
              <a:t>Clin</a:t>
            </a:r>
            <a:r>
              <a:rPr lang="fi-FI" altLang="fi-FI" sz="1000" dirty="0">
                <a:solidFill>
                  <a:srgbClr val="000000"/>
                </a:solidFill>
                <a:ea typeface="ＭＳ Ｐゴシック" panose="020B0600070205080204" pitchFamily="34" charset="-128"/>
              </a:rPr>
              <a:t> </a:t>
            </a:r>
            <a:r>
              <a:rPr lang="fi-FI" altLang="fi-FI" sz="1000" dirty="0" err="1">
                <a:solidFill>
                  <a:srgbClr val="000000"/>
                </a:solidFill>
                <a:ea typeface="ＭＳ Ｐゴシック" panose="020B0600070205080204" pitchFamily="34" charset="-128"/>
              </a:rPr>
              <a:t>Mic</a:t>
            </a:r>
            <a:r>
              <a:rPr lang="fi-FI" altLang="fi-FI" sz="1000" dirty="0">
                <a:solidFill>
                  <a:srgbClr val="000000"/>
                </a:solidFill>
                <a:ea typeface="ＭＳ Ｐゴシック" panose="020B0600070205080204" pitchFamily="34" charset="-128"/>
              </a:rPr>
              <a:t> </a:t>
            </a:r>
            <a:r>
              <a:rPr lang="fi-FI" altLang="fi-FI" sz="1000" dirty="0" err="1">
                <a:solidFill>
                  <a:srgbClr val="000000"/>
                </a:solidFill>
                <a:ea typeface="ＭＳ Ｐゴシック" panose="020B0600070205080204" pitchFamily="34" charset="-128"/>
              </a:rPr>
              <a:t>Rev</a:t>
            </a:r>
            <a:r>
              <a:rPr lang="fi-FI" altLang="fi-FI" sz="1000" dirty="0">
                <a:solidFill>
                  <a:srgbClr val="000000"/>
                </a:solidFill>
                <a:ea typeface="ＭＳ Ｐゴシック" panose="020B0600070205080204" pitchFamily="34" charset="-128"/>
              </a:rPr>
              <a:t> 2003</a:t>
            </a:r>
          </a:p>
        </p:txBody>
      </p:sp>
      <p:sp>
        <p:nvSpPr>
          <p:cNvPr id="2" name="Otsikko 1"/>
          <p:cNvSpPr>
            <a:spLocks noGrp="1"/>
          </p:cNvSpPr>
          <p:nvPr>
            <p:ph type="title"/>
          </p:nvPr>
        </p:nvSpPr>
        <p:spPr>
          <a:xfrm>
            <a:off x="827087" y="432215"/>
            <a:ext cx="7489824" cy="1079500"/>
          </a:xfrm>
        </p:spPr>
        <p:txBody>
          <a:bodyPr>
            <a:normAutofit/>
          </a:bodyPr>
          <a:lstStyle/>
          <a:p>
            <a:r>
              <a:rPr lang="fi-FI" sz="2800" dirty="0" smtClean="0"/>
              <a:t>Sisäilmassa havaittuja </a:t>
            </a:r>
            <a:r>
              <a:rPr lang="fi-FI" sz="2800" dirty="0" err="1" smtClean="0"/>
              <a:t>mykotoksiineja</a:t>
            </a:r>
            <a:r>
              <a:rPr lang="fi-FI" sz="2800" dirty="0" smtClean="0"/>
              <a:t> – </a:t>
            </a:r>
            <a:r>
              <a:rPr lang="fi-FI" sz="2800" i="1" dirty="0" err="1" smtClean="0"/>
              <a:t>Stachybotrys</a:t>
            </a:r>
            <a:r>
              <a:rPr lang="fi-FI" sz="2800" i="1" dirty="0" smtClean="0"/>
              <a:t> </a:t>
            </a:r>
            <a:r>
              <a:rPr lang="fi-FI" sz="2800" i="1" dirty="0" err="1" smtClean="0"/>
              <a:t>chartarum</a:t>
            </a:r>
            <a:endParaRPr lang="fi-FI" sz="2800" i="1" dirty="0"/>
          </a:p>
        </p:txBody>
      </p:sp>
      <p:sp>
        <p:nvSpPr>
          <p:cNvPr id="61445" name="Content Placeholder 2"/>
          <p:cNvSpPr>
            <a:spLocks noGrp="1"/>
          </p:cNvSpPr>
          <p:nvPr>
            <p:ph idx="1"/>
          </p:nvPr>
        </p:nvSpPr>
        <p:spPr>
          <a:xfrm>
            <a:off x="827087" y="1599717"/>
            <a:ext cx="7489825" cy="4392614"/>
          </a:xfrm>
        </p:spPr>
        <p:txBody>
          <a:bodyPr>
            <a:normAutofit/>
          </a:bodyPr>
          <a:lstStyle/>
          <a:p>
            <a:r>
              <a:rPr lang="fi-FI" altLang="fi-FI" dirty="0" smtClean="0">
                <a:solidFill>
                  <a:srgbClr val="000000"/>
                </a:solidFill>
                <a:ea typeface="ＭＳ Ｐゴシック" panose="020B0600070205080204" pitchFamily="34" charset="-128"/>
              </a:rPr>
              <a:t>Ensimmäiset selvät tapaukset altistumisesta </a:t>
            </a:r>
            <a:r>
              <a:rPr lang="fi-FI" altLang="fi-FI" dirty="0" err="1" smtClean="0">
                <a:solidFill>
                  <a:srgbClr val="000000"/>
                </a:solidFill>
                <a:ea typeface="ＭＳ Ｐゴシック" panose="020B0600070205080204" pitchFamily="34" charset="-128"/>
              </a:rPr>
              <a:t>stachybotruksen</a:t>
            </a:r>
            <a:r>
              <a:rPr lang="fi-FI" altLang="fi-FI" dirty="0" smtClean="0">
                <a:solidFill>
                  <a:srgbClr val="000000"/>
                </a:solidFill>
                <a:ea typeface="ＭＳ Ｐゴシック" panose="020B0600070205080204" pitchFamily="34" charset="-128"/>
              </a:rPr>
              <a:t> toksiineille kosteusvaurioituneessa rakennuksessa:</a:t>
            </a:r>
          </a:p>
          <a:p>
            <a:pPr lvl="1">
              <a:buFont typeface="Arial" panose="020B0604020202020204" pitchFamily="34" charset="0"/>
              <a:buChar char="•"/>
            </a:pPr>
            <a:r>
              <a:rPr lang="fi-FI" altLang="fi-FI" sz="1600" dirty="0" smtClean="0">
                <a:solidFill>
                  <a:srgbClr val="000000"/>
                </a:solidFill>
                <a:ea typeface="ＭＳ Ｐゴシック" panose="020B0600070205080204" pitchFamily="34" charset="-128"/>
              </a:rPr>
              <a:t>perhe Chicagossa, mm. keskushermosto-oireita </a:t>
            </a:r>
            <a:br>
              <a:rPr lang="fi-FI" altLang="fi-FI" sz="1600" dirty="0" smtClean="0">
                <a:solidFill>
                  <a:srgbClr val="000000"/>
                </a:solidFill>
                <a:ea typeface="ＭＳ Ｐゴシック" panose="020B0600070205080204" pitchFamily="34" charset="-128"/>
              </a:rPr>
            </a:br>
            <a:r>
              <a:rPr lang="fi-FI" altLang="fi-FI" sz="1600" dirty="0" smtClean="0">
                <a:solidFill>
                  <a:srgbClr val="000000"/>
                </a:solidFill>
                <a:ea typeface="ＭＳ Ｐゴシック" panose="020B0600070205080204" pitchFamily="34" charset="-128"/>
              </a:rPr>
              <a:t>(</a:t>
            </a:r>
            <a:r>
              <a:rPr lang="fi-FI" altLang="fi-FI" sz="1600" dirty="0" err="1" smtClean="0">
                <a:solidFill>
                  <a:srgbClr val="000000"/>
                </a:solidFill>
                <a:ea typeface="ＭＳ Ｐゴシック" panose="020B0600070205080204" pitchFamily="34" charset="-128"/>
              </a:rPr>
              <a:t>Croft</a:t>
            </a:r>
            <a:r>
              <a:rPr lang="fi-FI" altLang="fi-FI" sz="1600" dirty="0" smtClean="0">
                <a:solidFill>
                  <a:srgbClr val="000000"/>
                </a:solidFill>
                <a:ea typeface="ＭＳ Ｐゴシック" panose="020B0600070205080204" pitchFamily="34" charset="-128"/>
              </a:rPr>
              <a:t>  </a:t>
            </a:r>
            <a:r>
              <a:rPr lang="fi-FI" altLang="fi-FI" sz="1600" i="1" dirty="0" smtClean="0">
                <a:solidFill>
                  <a:srgbClr val="000000"/>
                </a:solidFill>
                <a:ea typeface="ＭＳ Ｐゴシック" panose="020B0600070205080204" pitchFamily="34" charset="-128"/>
              </a:rPr>
              <a:t>et al. </a:t>
            </a:r>
            <a:r>
              <a:rPr lang="fi-FI" altLang="fi-FI" sz="1600" dirty="0" smtClean="0">
                <a:solidFill>
                  <a:srgbClr val="000000"/>
                </a:solidFill>
                <a:ea typeface="ＭＳ Ｐゴシック" panose="020B0600070205080204" pitchFamily="34" charset="-128"/>
              </a:rPr>
              <a:t>1986) </a:t>
            </a:r>
          </a:p>
          <a:p>
            <a:pPr lvl="1">
              <a:buFont typeface="Arial" panose="020B0604020202020204" pitchFamily="34" charset="0"/>
              <a:buChar char="•"/>
            </a:pPr>
            <a:r>
              <a:rPr lang="fi-FI" altLang="fi-FI" sz="1600" dirty="0" smtClean="0">
                <a:solidFill>
                  <a:srgbClr val="000000"/>
                </a:solidFill>
                <a:ea typeface="ＭＳ Ｐゴシック" panose="020B0600070205080204" pitchFamily="34" charset="-128"/>
              </a:rPr>
              <a:t>työntekijöillä, jotka siivosivat </a:t>
            </a:r>
            <a:br>
              <a:rPr lang="fi-FI" altLang="fi-FI" sz="1600" dirty="0" smtClean="0">
                <a:solidFill>
                  <a:srgbClr val="000000"/>
                </a:solidFill>
                <a:ea typeface="ＭＳ Ｐゴシック" panose="020B0600070205080204" pitchFamily="34" charset="-128"/>
              </a:rPr>
            </a:br>
            <a:r>
              <a:rPr lang="fi-FI" altLang="fi-FI" sz="1600" i="1" dirty="0" err="1" smtClean="0">
                <a:solidFill>
                  <a:srgbClr val="000000"/>
                </a:solidFill>
                <a:ea typeface="ＭＳ Ｐゴシック" panose="020B0600070205080204" pitchFamily="34" charset="-128"/>
              </a:rPr>
              <a:t>Stachybotrys</a:t>
            </a:r>
            <a:r>
              <a:rPr lang="fi-FI" altLang="fi-FI" sz="1600" i="1" dirty="0" smtClean="0">
                <a:solidFill>
                  <a:srgbClr val="000000"/>
                </a:solidFill>
                <a:ea typeface="ＭＳ Ｐゴシック" panose="020B0600070205080204" pitchFamily="34" charset="-128"/>
              </a:rPr>
              <a:t> </a:t>
            </a:r>
            <a:r>
              <a:rPr lang="fi-FI" altLang="fi-FI" sz="1600" dirty="0" smtClean="0">
                <a:solidFill>
                  <a:srgbClr val="000000"/>
                </a:solidFill>
                <a:ea typeface="ＭＳ Ｐゴシック" panose="020B0600070205080204" pitchFamily="34" charset="-128"/>
              </a:rPr>
              <a:t>–homeen pahasti                                                                               </a:t>
            </a:r>
            <a:r>
              <a:rPr lang="fi-FI" altLang="fi-FI" sz="1600" dirty="0" err="1" smtClean="0">
                <a:solidFill>
                  <a:srgbClr val="000000"/>
                </a:solidFill>
                <a:ea typeface="ＭＳ Ｐゴシック" panose="020B0600070205080204" pitchFamily="34" charset="-128"/>
              </a:rPr>
              <a:t>kontaminoimaa</a:t>
            </a:r>
            <a:r>
              <a:rPr lang="fi-FI" altLang="fi-FI" sz="1600" dirty="0" smtClean="0">
                <a:solidFill>
                  <a:srgbClr val="000000"/>
                </a:solidFill>
                <a:ea typeface="ＭＳ Ｐゴシック" panose="020B0600070205080204" pitchFamily="34" charset="-128"/>
              </a:rPr>
              <a:t> kirjaston kellaria </a:t>
            </a:r>
            <a:br>
              <a:rPr lang="fi-FI" altLang="fi-FI" sz="1600" dirty="0" smtClean="0">
                <a:solidFill>
                  <a:srgbClr val="000000"/>
                </a:solidFill>
                <a:ea typeface="ＭＳ Ｐゴシック" panose="020B0600070205080204" pitchFamily="34" charset="-128"/>
              </a:rPr>
            </a:br>
            <a:r>
              <a:rPr lang="fi-FI" altLang="fi-FI" sz="1600" dirty="0" smtClean="0">
                <a:solidFill>
                  <a:srgbClr val="000000"/>
                </a:solidFill>
                <a:ea typeface="ＭＳ Ｐゴシック" panose="020B0600070205080204" pitchFamily="34" charset="-128"/>
              </a:rPr>
              <a:t>New Yorkissa (</a:t>
            </a:r>
            <a:r>
              <a:rPr lang="fi-FI" altLang="fi-FI" sz="1600" dirty="0" err="1" smtClean="0">
                <a:solidFill>
                  <a:srgbClr val="000000"/>
                </a:solidFill>
                <a:ea typeface="ＭＳ Ｐゴシック" panose="020B0600070205080204" pitchFamily="34" charset="-128"/>
              </a:rPr>
              <a:t>Johanning</a:t>
            </a:r>
            <a:r>
              <a:rPr lang="fi-FI" altLang="fi-FI" sz="1600" dirty="0" smtClean="0">
                <a:solidFill>
                  <a:srgbClr val="000000"/>
                </a:solidFill>
                <a:ea typeface="ＭＳ Ｐゴシック" panose="020B0600070205080204" pitchFamily="34" charset="-128"/>
              </a:rPr>
              <a:t> </a:t>
            </a:r>
            <a:r>
              <a:rPr lang="fi-FI" altLang="fi-FI" sz="1600" i="1" dirty="0" smtClean="0">
                <a:solidFill>
                  <a:srgbClr val="000000"/>
                </a:solidFill>
                <a:ea typeface="ＭＳ Ｐゴシック" panose="020B0600070205080204" pitchFamily="34" charset="-128"/>
              </a:rPr>
              <a:t>et al</a:t>
            </a:r>
            <a:r>
              <a:rPr lang="fi-FI" altLang="fi-FI" sz="1600" dirty="0" smtClean="0">
                <a:solidFill>
                  <a:srgbClr val="000000"/>
                </a:solidFill>
                <a:ea typeface="ＭＳ Ｐゴシック" panose="020B0600070205080204" pitchFamily="34" charset="-128"/>
              </a:rPr>
              <a:t>. 1995) </a:t>
            </a:r>
          </a:p>
          <a:p>
            <a:r>
              <a:rPr lang="fi-FI" altLang="fi-FI" i="1" dirty="0" smtClean="0">
                <a:solidFill>
                  <a:srgbClr val="000000"/>
                </a:solidFill>
                <a:ea typeface="ＭＳ Ｐゴシック" panose="020B0600070205080204" pitchFamily="34" charset="-128"/>
                <a:cs typeface="Calibri" panose="020F0502020204030204" pitchFamily="34" charset="0"/>
              </a:rPr>
              <a:t>S. </a:t>
            </a:r>
            <a:r>
              <a:rPr lang="fi-FI" altLang="fi-FI" i="1" dirty="0" err="1" smtClean="0">
                <a:solidFill>
                  <a:srgbClr val="000000"/>
                </a:solidFill>
                <a:ea typeface="ＭＳ Ｐゴシック" panose="020B0600070205080204" pitchFamily="34" charset="-128"/>
                <a:cs typeface="Calibri" panose="020F0502020204030204" pitchFamily="34" charset="0"/>
              </a:rPr>
              <a:t>chartarum</a:t>
            </a:r>
            <a:r>
              <a:rPr lang="fi-FI" altLang="fi-FI" dirty="0" smtClean="0">
                <a:solidFill>
                  <a:srgbClr val="000000"/>
                </a:solidFill>
                <a:ea typeface="ＭＳ Ｐゴシック" panose="020B0600070205080204" pitchFamily="34" charset="-128"/>
                <a:cs typeface="Calibri" panose="020F0502020204030204" pitchFamily="34" charset="0"/>
              </a:rPr>
              <a:t> ja sen toksiinit  on                                                                    liitetty </a:t>
            </a:r>
            <a:r>
              <a:rPr lang="fi-FI" altLang="fi-FI" dirty="0" smtClean="0">
                <a:solidFill>
                  <a:srgbClr val="000000"/>
                </a:solidFill>
                <a:ea typeface="Calibri" panose="020F0502020204030204" pitchFamily="34" charset="0"/>
                <a:cs typeface="Calibri" panose="020F0502020204030204" pitchFamily="34" charset="0"/>
              </a:rPr>
              <a:t>pikkulasten verenvuotokeuhko- </a:t>
            </a:r>
            <a:br>
              <a:rPr lang="fi-FI" altLang="fi-FI" dirty="0" smtClean="0">
                <a:solidFill>
                  <a:srgbClr val="000000"/>
                </a:solidFill>
                <a:ea typeface="Calibri" panose="020F0502020204030204" pitchFamily="34" charset="0"/>
                <a:cs typeface="Calibri" panose="020F0502020204030204" pitchFamily="34" charset="0"/>
              </a:rPr>
            </a:br>
            <a:r>
              <a:rPr lang="fi-FI" altLang="fi-FI" sz="1800" dirty="0" smtClean="0">
                <a:solidFill>
                  <a:srgbClr val="000000"/>
                </a:solidFill>
                <a:ea typeface="Calibri" panose="020F0502020204030204" pitchFamily="34" charset="0"/>
                <a:cs typeface="Calibri" panose="020F0502020204030204" pitchFamily="34" charset="0"/>
              </a:rPr>
              <a:t>kuumeeseen, jossa korkea kuolleisuus                                                                                     </a:t>
            </a:r>
            <a:r>
              <a:rPr lang="fi-FI" altLang="fi-FI" sz="1800" dirty="0" smtClean="0">
                <a:solidFill>
                  <a:srgbClr val="000000"/>
                </a:solidFill>
                <a:ea typeface="ＭＳ Ｐゴシック" panose="020B0600070205080204" pitchFamily="34" charset="-128"/>
              </a:rPr>
              <a:t>(IPH  - </a:t>
            </a:r>
            <a:r>
              <a:rPr lang="fi-FI" altLang="fi-FI" sz="1800" dirty="0" err="1" smtClean="0">
                <a:solidFill>
                  <a:srgbClr val="000000"/>
                </a:solidFill>
                <a:ea typeface="ＭＳ Ｐゴシック" panose="020B0600070205080204" pitchFamily="34" charset="-128"/>
              </a:rPr>
              <a:t>idiopathic</a:t>
            </a:r>
            <a:r>
              <a:rPr lang="fi-FI" altLang="fi-FI" sz="1800" dirty="0" smtClean="0">
                <a:solidFill>
                  <a:srgbClr val="000000"/>
                </a:solidFill>
                <a:ea typeface="ＭＳ Ｐゴシック" panose="020B0600070205080204" pitchFamily="34" charset="-128"/>
              </a:rPr>
              <a:t> </a:t>
            </a:r>
            <a:r>
              <a:rPr lang="fi-FI" altLang="fi-FI" sz="1800" dirty="0" err="1" smtClean="0">
                <a:solidFill>
                  <a:srgbClr val="000000"/>
                </a:solidFill>
                <a:ea typeface="ＭＳ Ｐゴシック" panose="020B0600070205080204" pitchFamily="34" charset="-128"/>
              </a:rPr>
              <a:t>pulmonary</a:t>
            </a:r>
            <a:r>
              <a:rPr lang="fi-FI" altLang="fi-FI" sz="1800" dirty="0" smtClean="0">
                <a:solidFill>
                  <a:srgbClr val="000000"/>
                </a:solidFill>
                <a:ea typeface="ＭＳ Ｐゴシック" panose="020B0600070205080204" pitchFamily="34" charset="-128"/>
              </a:rPr>
              <a:t> </a:t>
            </a:r>
            <a:r>
              <a:rPr lang="fi-FI" altLang="fi-FI" sz="1800" dirty="0" err="1" smtClean="0">
                <a:solidFill>
                  <a:srgbClr val="000000"/>
                </a:solidFill>
                <a:ea typeface="ＭＳ Ｐゴシック" panose="020B0600070205080204" pitchFamily="34" charset="-128"/>
              </a:rPr>
              <a:t>hemosiderosis</a:t>
            </a:r>
            <a:r>
              <a:rPr lang="fi-FI" altLang="fi-FI" sz="1800" dirty="0" smtClean="0">
                <a:solidFill>
                  <a:srgbClr val="000000"/>
                </a:solidFill>
                <a:ea typeface="ＭＳ Ｐゴシック" panose="020B0600070205080204" pitchFamily="34" charset="-128"/>
              </a:rPr>
              <a:t>),                                      Cleveland, Ohio</a:t>
            </a:r>
          </a:p>
          <a:p>
            <a:pPr>
              <a:buClr>
                <a:srgbClr val="519B2F"/>
              </a:buClr>
            </a:pPr>
            <a:endParaRPr lang="fi-FI" altLang="fi-FI" sz="2000" dirty="0" smtClean="0">
              <a:solidFill>
                <a:srgbClr val="000000"/>
              </a:solidFill>
              <a:ea typeface="ＭＳ Ｐゴシック" panose="020B0600070205080204" pitchFamily="34" charset="-128"/>
            </a:endParaRPr>
          </a:p>
          <a:p>
            <a:pPr>
              <a:buClr>
                <a:srgbClr val="519B2F"/>
              </a:buClr>
            </a:pPr>
            <a:endParaRPr lang="fi-FI" altLang="fi-FI" sz="2000" dirty="0" smtClean="0"/>
          </a:p>
        </p:txBody>
      </p:sp>
      <p:sp>
        <p:nvSpPr>
          <p:cNvPr id="29703"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3B207812-5FD1-4C4A-9099-3D95B93E4B52}" type="slidenum">
              <a:rPr lang="en-GB" altLang="fi-FI" sz="1000">
                <a:solidFill>
                  <a:srgbClr val="FFFFFF"/>
                </a:solidFill>
              </a:rPr>
              <a:pPr eaLnBrk="1" hangingPunct="1">
                <a:lnSpc>
                  <a:spcPct val="100000"/>
                </a:lnSpc>
                <a:spcBef>
                  <a:spcPct val="0"/>
                </a:spcBef>
                <a:buClrTx/>
                <a:buFontTx/>
                <a:buNone/>
              </a:pPr>
              <a:t>15</a:t>
            </a:fld>
            <a:endParaRPr lang="en-GB" altLang="fi-FI" sz="1000">
              <a:solidFill>
                <a:srgbClr val="FFFFFF"/>
              </a:solidFill>
            </a:endParaRPr>
          </a:p>
        </p:txBody>
      </p:sp>
    </p:spTree>
    <p:extLst>
      <p:ext uri="{BB962C8B-B14F-4D97-AF65-F5344CB8AC3E}">
        <p14:creationId xmlns:p14="http://schemas.microsoft.com/office/powerpoint/2010/main" val="4068040884"/>
      </p:ext>
    </p:extLst>
  </p:cSld>
  <p:clrMapOvr>
    <a:masterClrMapping/>
  </p:clrMapOvr>
  <p:transition spd="med">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9" name="Text Box 5"/>
          <p:cNvSpPr txBox="1">
            <a:spLocks noChangeArrowheads="1"/>
          </p:cNvSpPr>
          <p:nvPr/>
        </p:nvSpPr>
        <p:spPr bwMode="auto">
          <a:xfrm>
            <a:off x="899592" y="1615772"/>
            <a:ext cx="8137525"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545013" eaLnBrk="0" hangingPunct="0">
              <a:lnSpc>
                <a:spcPct val="85000"/>
              </a:lnSpc>
              <a:spcBef>
                <a:spcPct val="35000"/>
              </a:spcBef>
              <a:buClr>
                <a:schemeClr val="accent1"/>
              </a:buClr>
              <a:buChar char="•"/>
              <a:defRPr sz="2600">
                <a:solidFill>
                  <a:schemeClr val="tx1"/>
                </a:solidFill>
                <a:latin typeface="Arial" charset="0"/>
              </a:defRPr>
            </a:lvl1pPr>
            <a:lvl2pPr marL="742950" indent="-285750" defTabSz="4545013" eaLnBrk="0" hangingPunct="0">
              <a:lnSpc>
                <a:spcPct val="85000"/>
              </a:lnSpc>
              <a:spcBef>
                <a:spcPct val="25000"/>
              </a:spcBef>
              <a:buChar char="–"/>
              <a:defRPr sz="2400">
                <a:solidFill>
                  <a:schemeClr val="tx1"/>
                </a:solidFill>
                <a:latin typeface="Arial" charset="0"/>
              </a:defRPr>
            </a:lvl2pPr>
            <a:lvl3pPr marL="1143000" indent="-228600" defTabSz="4545013" eaLnBrk="0" hangingPunct="0">
              <a:lnSpc>
                <a:spcPct val="85000"/>
              </a:lnSpc>
              <a:spcBef>
                <a:spcPct val="25000"/>
              </a:spcBef>
              <a:buClr>
                <a:schemeClr val="accent1"/>
              </a:buClr>
              <a:buChar char="•"/>
              <a:defRPr sz="2200">
                <a:solidFill>
                  <a:schemeClr val="tx1"/>
                </a:solidFill>
                <a:latin typeface="Arial" charset="0"/>
              </a:defRPr>
            </a:lvl3pPr>
            <a:lvl4pPr marL="1600200" indent="-228600" defTabSz="4545013" eaLnBrk="0" hangingPunct="0">
              <a:lnSpc>
                <a:spcPct val="85000"/>
              </a:lnSpc>
              <a:spcBef>
                <a:spcPct val="25000"/>
              </a:spcBef>
              <a:buChar char="–"/>
              <a:defRPr sz="2200">
                <a:solidFill>
                  <a:schemeClr val="tx1"/>
                </a:solidFill>
                <a:latin typeface="Arial" charset="0"/>
              </a:defRPr>
            </a:lvl4pPr>
            <a:lvl5pPr marL="2057400" indent="-228600" defTabSz="4545013" eaLnBrk="0" hangingPunct="0">
              <a:lnSpc>
                <a:spcPct val="85000"/>
              </a:lnSpc>
              <a:spcBef>
                <a:spcPct val="25000"/>
              </a:spcBef>
              <a:buChar char="»"/>
              <a:defRPr sz="2200">
                <a:solidFill>
                  <a:schemeClr val="tx1"/>
                </a:solidFill>
                <a:latin typeface="Arial" charset="0"/>
              </a:defRPr>
            </a:lvl5pPr>
            <a:lvl6pPr marL="2514600" indent="-228600" defTabSz="4545013" eaLnBrk="0" fontAlgn="base" hangingPunct="0">
              <a:lnSpc>
                <a:spcPct val="85000"/>
              </a:lnSpc>
              <a:spcBef>
                <a:spcPct val="25000"/>
              </a:spcBef>
              <a:spcAft>
                <a:spcPct val="0"/>
              </a:spcAft>
              <a:buChar char="»"/>
              <a:defRPr sz="2200">
                <a:solidFill>
                  <a:schemeClr val="tx1"/>
                </a:solidFill>
                <a:latin typeface="Arial" charset="0"/>
              </a:defRPr>
            </a:lvl6pPr>
            <a:lvl7pPr marL="2971800" indent="-228600" defTabSz="4545013" eaLnBrk="0" fontAlgn="base" hangingPunct="0">
              <a:lnSpc>
                <a:spcPct val="85000"/>
              </a:lnSpc>
              <a:spcBef>
                <a:spcPct val="25000"/>
              </a:spcBef>
              <a:spcAft>
                <a:spcPct val="0"/>
              </a:spcAft>
              <a:buChar char="»"/>
              <a:defRPr sz="2200">
                <a:solidFill>
                  <a:schemeClr val="tx1"/>
                </a:solidFill>
                <a:latin typeface="Arial" charset="0"/>
              </a:defRPr>
            </a:lvl7pPr>
            <a:lvl8pPr marL="3429000" indent="-228600" defTabSz="4545013" eaLnBrk="0" fontAlgn="base" hangingPunct="0">
              <a:lnSpc>
                <a:spcPct val="85000"/>
              </a:lnSpc>
              <a:spcBef>
                <a:spcPct val="25000"/>
              </a:spcBef>
              <a:spcAft>
                <a:spcPct val="0"/>
              </a:spcAft>
              <a:buChar char="»"/>
              <a:defRPr sz="2200">
                <a:solidFill>
                  <a:schemeClr val="tx1"/>
                </a:solidFill>
                <a:latin typeface="Arial" charset="0"/>
              </a:defRPr>
            </a:lvl8pPr>
            <a:lvl9pPr marL="3886200" indent="-228600" defTabSz="4545013"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None/>
              <a:defRPr/>
            </a:pPr>
            <a:r>
              <a:rPr lang="fi-FI" altLang="fi-FI" sz="1800" dirty="0">
                <a:solidFill>
                  <a:srgbClr val="000000"/>
                </a:solidFill>
                <a:latin typeface="+mn-lt"/>
                <a:ea typeface="ＭＳ Ｐゴシック" pitchFamily="34" charset="-128"/>
                <a:cs typeface="Calibri" pitchFamily="34" charset="0"/>
              </a:rPr>
              <a:t>Makrosykliset </a:t>
            </a:r>
            <a:r>
              <a:rPr lang="fi-FI" altLang="fi-FI" sz="1800" dirty="0" err="1">
                <a:solidFill>
                  <a:srgbClr val="000000"/>
                </a:solidFill>
                <a:latin typeface="+mn-lt"/>
                <a:ea typeface="ＭＳ Ｐゴシック" pitchFamily="34" charset="-128"/>
                <a:cs typeface="Calibri" pitchFamily="34" charset="0"/>
              </a:rPr>
              <a:t>trikotekeenit</a:t>
            </a:r>
            <a:r>
              <a:rPr lang="fi-FI" altLang="fi-FI" sz="1800" dirty="0">
                <a:solidFill>
                  <a:srgbClr val="000000"/>
                </a:solidFill>
                <a:latin typeface="+mn-lt"/>
                <a:ea typeface="ＭＳ Ｐゴシック" pitchFamily="34" charset="-128"/>
                <a:cs typeface="Calibri" pitchFamily="34" charset="0"/>
              </a:rPr>
              <a:t> </a:t>
            </a:r>
            <a:endParaRPr lang="fi-FI" altLang="fi-FI" sz="1800" dirty="0" smtClean="0">
              <a:solidFill>
                <a:srgbClr val="000000"/>
              </a:solidFill>
              <a:latin typeface="+mn-lt"/>
              <a:ea typeface="ＭＳ Ｐゴシック" pitchFamily="34" charset="-128"/>
              <a:cs typeface="Calibri" pitchFamily="34" charset="0"/>
            </a:endParaRPr>
          </a:p>
          <a:p>
            <a:pPr marL="342900" indent="-342900" eaLnBrk="1" hangingPunct="1">
              <a:lnSpc>
                <a:spcPct val="100000"/>
              </a:lnSpc>
              <a:spcBef>
                <a:spcPct val="0"/>
              </a:spcBef>
              <a:buClr>
                <a:schemeClr val="accent2"/>
              </a:buClr>
              <a:defRPr/>
            </a:pPr>
            <a:r>
              <a:rPr lang="fi-FI" altLang="fi-FI" sz="1800" dirty="0" err="1" smtClean="0">
                <a:solidFill>
                  <a:srgbClr val="000000"/>
                </a:solidFill>
                <a:latin typeface="+mn-lt"/>
                <a:ea typeface="ＭＳ Ｐゴシック" pitchFamily="34" charset="-128"/>
                <a:cs typeface="Calibri" pitchFamily="34" charset="0"/>
              </a:rPr>
              <a:t>Satratoksiinit</a:t>
            </a:r>
            <a:r>
              <a:rPr lang="fi-FI" altLang="fi-FI" sz="1800" dirty="0" smtClean="0">
                <a:solidFill>
                  <a:srgbClr val="000000"/>
                </a:solidFill>
                <a:latin typeface="+mn-lt"/>
                <a:ea typeface="ＭＳ Ｐゴシック" pitchFamily="34" charset="-128"/>
                <a:cs typeface="Calibri" pitchFamily="34" charset="0"/>
              </a:rPr>
              <a:t> (H, G), </a:t>
            </a:r>
            <a:r>
              <a:rPr lang="fi-FI" altLang="fi-FI" sz="1800" dirty="0" err="1" smtClean="0">
                <a:solidFill>
                  <a:srgbClr val="000000"/>
                </a:solidFill>
                <a:latin typeface="+mn-lt"/>
                <a:ea typeface="ＭＳ Ｐゴシック" pitchFamily="34" charset="-128"/>
                <a:cs typeface="Calibri" pitchFamily="34" charset="0"/>
              </a:rPr>
              <a:t>roridiinit</a:t>
            </a:r>
            <a:r>
              <a:rPr lang="fi-FI" altLang="fi-FI" sz="1800" dirty="0" smtClean="0">
                <a:solidFill>
                  <a:srgbClr val="000000"/>
                </a:solidFill>
                <a:latin typeface="+mn-lt"/>
                <a:ea typeface="ＭＳ Ｐゴシック" pitchFamily="34" charset="-128"/>
                <a:cs typeface="Calibri" pitchFamily="34" charset="0"/>
              </a:rPr>
              <a:t>, </a:t>
            </a:r>
            <a:r>
              <a:rPr lang="fi-FI" altLang="fi-FI" sz="1800" dirty="0" err="1" smtClean="0">
                <a:solidFill>
                  <a:srgbClr val="000000"/>
                </a:solidFill>
                <a:latin typeface="+mn-lt"/>
                <a:ea typeface="ＭＳ Ｐゴシック" pitchFamily="34" charset="-128"/>
                <a:cs typeface="Calibri" pitchFamily="34" charset="0"/>
              </a:rPr>
              <a:t>verrukarolit</a:t>
            </a:r>
            <a:r>
              <a:rPr lang="fi-FI" altLang="fi-FI" sz="1800" dirty="0" smtClean="0">
                <a:solidFill>
                  <a:srgbClr val="000000"/>
                </a:solidFill>
                <a:latin typeface="+mn-lt"/>
                <a:ea typeface="ＭＳ Ｐゴシック" pitchFamily="34" charset="-128"/>
                <a:cs typeface="Calibri" pitchFamily="34" charset="0"/>
              </a:rPr>
              <a:t>, ...</a:t>
            </a:r>
          </a:p>
          <a:p>
            <a:pPr marL="342900" indent="-342900" eaLnBrk="1" hangingPunct="1">
              <a:lnSpc>
                <a:spcPct val="100000"/>
              </a:lnSpc>
              <a:spcBef>
                <a:spcPct val="0"/>
              </a:spcBef>
              <a:buClr>
                <a:schemeClr val="accent2"/>
              </a:buClr>
              <a:defRPr/>
            </a:pPr>
            <a:r>
              <a:rPr lang="fi-FI" altLang="fi-FI" sz="1800" dirty="0" smtClean="0">
                <a:solidFill>
                  <a:srgbClr val="000000"/>
                </a:solidFill>
                <a:latin typeface="+mn-lt"/>
                <a:ea typeface="ＭＳ Ｐゴシック" pitchFamily="34" charset="-128"/>
                <a:cs typeface="Calibri" pitchFamily="34" charset="0"/>
              </a:rPr>
              <a:t>Hyvin solutoksisia (esim. </a:t>
            </a:r>
            <a:r>
              <a:rPr lang="fi-FI" altLang="fi-FI" sz="1800" dirty="0" err="1" smtClean="0">
                <a:solidFill>
                  <a:srgbClr val="000000"/>
                </a:solidFill>
                <a:latin typeface="+mn-lt"/>
                <a:ea typeface="ＭＳ Ｐゴシック" pitchFamily="34" charset="-128"/>
                <a:cs typeface="Calibri" pitchFamily="34" charset="0"/>
              </a:rPr>
              <a:t>monosyytit</a:t>
            </a:r>
            <a:r>
              <a:rPr lang="fi-FI" altLang="fi-FI" sz="1800" dirty="0" smtClean="0">
                <a:solidFill>
                  <a:srgbClr val="000000"/>
                </a:solidFill>
                <a:latin typeface="+mn-lt"/>
                <a:ea typeface="ＭＳ Ｐゴシック" pitchFamily="34" charset="-128"/>
                <a:cs typeface="Calibri" pitchFamily="34" charset="0"/>
              </a:rPr>
              <a:t>, </a:t>
            </a:r>
            <a:r>
              <a:rPr lang="fi-FI" altLang="fi-FI" sz="1800" dirty="0" err="1" smtClean="0">
                <a:solidFill>
                  <a:srgbClr val="000000"/>
                </a:solidFill>
                <a:latin typeface="+mn-lt"/>
                <a:ea typeface="ＭＳ Ｐゴシック" pitchFamily="34" charset="-128"/>
                <a:cs typeface="Calibri" pitchFamily="34" charset="0"/>
              </a:rPr>
              <a:t>granulosyytit</a:t>
            </a:r>
            <a:r>
              <a:rPr lang="fi-FI" altLang="fi-FI" sz="1800" dirty="0" smtClean="0">
                <a:solidFill>
                  <a:srgbClr val="000000"/>
                </a:solidFill>
                <a:latin typeface="+mn-lt"/>
                <a:ea typeface="ＭＳ Ｐゴシック" pitchFamily="34" charset="-128"/>
                <a:cs typeface="Calibri" pitchFamily="34" charset="0"/>
              </a:rPr>
              <a:t>), toksisia  vaikutuksia verenkuvaan (punasolujen </a:t>
            </a:r>
            <a:r>
              <a:rPr lang="fi-FI" altLang="fi-FI" sz="1800" dirty="0" err="1" smtClean="0">
                <a:solidFill>
                  <a:srgbClr val="000000"/>
                </a:solidFill>
                <a:latin typeface="+mn-lt"/>
                <a:ea typeface="ＭＳ Ｐゴシック" pitchFamily="34" charset="-128"/>
                <a:cs typeface="Calibri" pitchFamily="34" charset="0"/>
              </a:rPr>
              <a:t>hemolyysi</a:t>
            </a:r>
            <a:r>
              <a:rPr lang="fi-FI" altLang="fi-FI" sz="1800" dirty="0" smtClean="0">
                <a:solidFill>
                  <a:srgbClr val="000000"/>
                </a:solidFill>
                <a:latin typeface="+mn-lt"/>
                <a:ea typeface="ＭＳ Ｐゴシック" pitchFamily="34" charset="-128"/>
                <a:cs typeface="Calibri" pitchFamily="34" charset="0"/>
              </a:rPr>
              <a:t>)</a:t>
            </a:r>
          </a:p>
          <a:p>
            <a:pPr eaLnBrk="1" hangingPunct="1">
              <a:lnSpc>
                <a:spcPct val="100000"/>
              </a:lnSpc>
              <a:spcBef>
                <a:spcPct val="0"/>
              </a:spcBef>
              <a:buClrTx/>
              <a:buFontTx/>
              <a:buNone/>
              <a:defRPr/>
            </a:pPr>
            <a:endParaRPr lang="fi-FI" altLang="fi-FI" sz="1800" dirty="0" smtClean="0">
              <a:solidFill>
                <a:srgbClr val="000000"/>
              </a:solidFill>
              <a:latin typeface="+mn-lt"/>
              <a:ea typeface="ＭＳ Ｐゴシック" pitchFamily="34" charset="-128"/>
              <a:cs typeface="Calibri" pitchFamily="34" charset="0"/>
            </a:endParaRPr>
          </a:p>
          <a:p>
            <a:pPr eaLnBrk="1" hangingPunct="1">
              <a:lnSpc>
                <a:spcPct val="100000"/>
              </a:lnSpc>
              <a:spcBef>
                <a:spcPct val="0"/>
              </a:spcBef>
              <a:buClrTx/>
              <a:buFontTx/>
              <a:buNone/>
              <a:defRPr/>
            </a:pPr>
            <a:r>
              <a:rPr lang="fi-FI" altLang="fi-FI" sz="2000" dirty="0" err="1" smtClean="0">
                <a:solidFill>
                  <a:srgbClr val="000000"/>
                </a:solidFill>
                <a:latin typeface="+mn-lt"/>
                <a:ea typeface="ＭＳ Ｐゴシック" pitchFamily="34" charset="-128"/>
                <a:cs typeface="Calibri" pitchFamily="34" charset="0"/>
              </a:rPr>
              <a:t>Spirosykliset</a:t>
            </a:r>
            <a:r>
              <a:rPr lang="fi-FI" altLang="fi-FI" sz="2000" dirty="0" smtClean="0">
                <a:solidFill>
                  <a:srgbClr val="000000"/>
                </a:solidFill>
                <a:latin typeface="+mn-lt"/>
                <a:ea typeface="ＭＳ Ｐゴシック" pitchFamily="34" charset="-128"/>
                <a:cs typeface="Calibri" pitchFamily="34" charset="0"/>
              </a:rPr>
              <a:t> </a:t>
            </a:r>
            <a:r>
              <a:rPr lang="fi-FI" altLang="fi-FI" sz="2000" dirty="0" err="1" smtClean="0">
                <a:solidFill>
                  <a:srgbClr val="000000"/>
                </a:solidFill>
                <a:latin typeface="+mn-lt"/>
                <a:ea typeface="ＭＳ Ｐゴシック" pitchFamily="34" charset="-128"/>
                <a:cs typeface="Calibri" pitchFamily="34" charset="0"/>
              </a:rPr>
              <a:t>drimaanit</a:t>
            </a:r>
            <a:endParaRPr lang="fi-FI" altLang="fi-FI" sz="2000" dirty="0" smtClean="0">
              <a:solidFill>
                <a:srgbClr val="000000"/>
              </a:solidFill>
              <a:latin typeface="+mn-lt"/>
              <a:ea typeface="ＭＳ Ｐゴシック" pitchFamily="34" charset="-128"/>
              <a:cs typeface="Calibri" pitchFamily="34" charset="0"/>
            </a:endParaRPr>
          </a:p>
          <a:p>
            <a:pPr marL="342900" indent="-342900" eaLnBrk="1" hangingPunct="1">
              <a:lnSpc>
                <a:spcPct val="100000"/>
              </a:lnSpc>
              <a:spcBef>
                <a:spcPct val="0"/>
              </a:spcBef>
              <a:buClr>
                <a:schemeClr val="accent2"/>
              </a:buClr>
              <a:defRPr/>
            </a:pPr>
            <a:r>
              <a:rPr lang="fi-FI" altLang="fi-FI" sz="1800" dirty="0" smtClean="0">
                <a:solidFill>
                  <a:srgbClr val="000000"/>
                </a:solidFill>
                <a:latin typeface="+mn-lt"/>
                <a:ea typeface="ＭＳ Ｐゴシック" pitchFamily="34" charset="-128"/>
                <a:cs typeface="Calibri" pitchFamily="34" charset="0"/>
              </a:rPr>
              <a:t>Toiminta laajakirjoista</a:t>
            </a:r>
          </a:p>
          <a:p>
            <a:pPr marL="342900" indent="-342900" eaLnBrk="1" hangingPunct="1">
              <a:lnSpc>
                <a:spcPct val="100000"/>
              </a:lnSpc>
              <a:spcBef>
                <a:spcPct val="0"/>
              </a:spcBef>
              <a:buClr>
                <a:schemeClr val="accent2"/>
              </a:buClr>
              <a:defRPr/>
            </a:pPr>
            <a:r>
              <a:rPr lang="fi-FI" altLang="fi-FI" sz="1800" dirty="0" err="1" smtClean="0">
                <a:solidFill>
                  <a:srgbClr val="000000"/>
                </a:solidFill>
                <a:latin typeface="+mn-lt"/>
                <a:ea typeface="ＭＳ Ｐゴシック" pitchFamily="34" charset="-128"/>
                <a:cs typeface="Calibri" pitchFamily="34" charset="0"/>
              </a:rPr>
              <a:t>Immunosupressiivinen</a:t>
            </a:r>
            <a:r>
              <a:rPr lang="fi-FI" altLang="fi-FI" sz="1800" dirty="0" smtClean="0">
                <a:solidFill>
                  <a:srgbClr val="000000"/>
                </a:solidFill>
                <a:latin typeface="+mn-lt"/>
                <a:ea typeface="ＭＳ Ｐゴシック" pitchFamily="34" charset="-128"/>
                <a:cs typeface="Calibri" pitchFamily="34" charset="0"/>
              </a:rPr>
              <a:t>! Estää entsyymien toimintaa, häiritsee</a:t>
            </a:r>
            <a:r>
              <a:rPr lang="fi-FI" altLang="fi-FI" sz="1800" b="1" dirty="0" smtClean="0">
                <a:solidFill>
                  <a:srgbClr val="000000"/>
                </a:solidFill>
                <a:latin typeface="+mn-lt"/>
                <a:ea typeface="ＭＳ Ｐゴシック" pitchFamily="34" charset="-128"/>
                <a:cs typeface="Calibri" pitchFamily="34" charset="0"/>
              </a:rPr>
              <a:t> </a:t>
            </a:r>
            <a:r>
              <a:rPr lang="fi-FI" altLang="fi-FI" sz="1800" dirty="0" smtClean="0">
                <a:solidFill>
                  <a:srgbClr val="000000"/>
                </a:solidFill>
                <a:latin typeface="+mn-lt"/>
                <a:ea typeface="ＭＳ Ｐゴシック" pitchFamily="34" charset="-128"/>
                <a:cs typeface="Calibri" pitchFamily="34" charset="0"/>
              </a:rPr>
              <a:t> komplementti (veriplasman osa) systeemiä</a:t>
            </a:r>
            <a:r>
              <a:rPr lang="fi-FI" altLang="fi-FI" sz="1800" b="1" dirty="0" smtClean="0">
                <a:solidFill>
                  <a:srgbClr val="000000"/>
                </a:solidFill>
                <a:latin typeface="+mn-lt"/>
                <a:ea typeface="ＭＳ Ｐゴシック" pitchFamily="34" charset="-128"/>
                <a:cs typeface="Calibri" pitchFamily="34" charset="0"/>
              </a:rPr>
              <a:t>,  </a:t>
            </a:r>
            <a:r>
              <a:rPr lang="fi-FI" altLang="fi-FI" sz="1800" dirty="0" smtClean="0">
                <a:solidFill>
                  <a:srgbClr val="000000"/>
                </a:solidFill>
                <a:latin typeface="+mn-lt"/>
                <a:ea typeface="ＭＳ Ｐゴシック" pitchFamily="34" charset="-128"/>
                <a:cs typeface="Calibri" pitchFamily="34" charset="0"/>
              </a:rPr>
              <a:t>estää TNF-</a:t>
            </a:r>
            <a:r>
              <a:rPr lang="el-GR" altLang="fi-FI" sz="1800" dirty="0" smtClean="0">
                <a:solidFill>
                  <a:srgbClr val="000000"/>
                </a:solidFill>
                <a:latin typeface="+mn-lt"/>
                <a:ea typeface="ＭＳ Ｐゴシック" pitchFamily="34" charset="-128"/>
                <a:cs typeface="Calibri" pitchFamily="34" charset="0"/>
              </a:rPr>
              <a:t>α</a:t>
            </a:r>
            <a:r>
              <a:rPr lang="fi-FI" altLang="fi-FI" sz="1800" dirty="0" smtClean="0">
                <a:solidFill>
                  <a:srgbClr val="000000"/>
                </a:solidFill>
                <a:latin typeface="+mn-lt"/>
                <a:ea typeface="ＭＳ Ｐゴシック" pitchFamily="34" charset="-128"/>
                <a:cs typeface="Calibri" pitchFamily="34" charset="0"/>
              </a:rPr>
              <a:t> vapautumista, solutoksisuutta, neurotoksisuutta, ...</a:t>
            </a:r>
          </a:p>
          <a:p>
            <a:pPr eaLnBrk="1" hangingPunct="1">
              <a:lnSpc>
                <a:spcPct val="100000"/>
              </a:lnSpc>
              <a:spcBef>
                <a:spcPct val="0"/>
              </a:spcBef>
              <a:buClrTx/>
              <a:buFontTx/>
              <a:buNone/>
              <a:defRPr/>
            </a:pPr>
            <a:endParaRPr lang="fi-FI" altLang="fi-FI" sz="1800" dirty="0" smtClean="0">
              <a:solidFill>
                <a:srgbClr val="000000"/>
              </a:solidFill>
              <a:latin typeface="+mn-lt"/>
              <a:ea typeface="ＭＳ Ｐゴシック" pitchFamily="34" charset="-128"/>
              <a:cs typeface="Calibri" pitchFamily="34" charset="0"/>
            </a:endParaRPr>
          </a:p>
          <a:p>
            <a:pPr eaLnBrk="1" hangingPunct="1">
              <a:lnSpc>
                <a:spcPct val="100000"/>
              </a:lnSpc>
              <a:spcBef>
                <a:spcPct val="0"/>
              </a:spcBef>
              <a:buClrTx/>
              <a:buFontTx/>
              <a:buNone/>
              <a:defRPr/>
            </a:pPr>
            <a:r>
              <a:rPr lang="fi-FI" altLang="fi-FI" sz="2000" dirty="0" smtClean="0">
                <a:solidFill>
                  <a:srgbClr val="000000"/>
                </a:solidFill>
                <a:latin typeface="+mn-lt"/>
                <a:ea typeface="ＭＳ Ｐゴシック" pitchFamily="34" charset="-128"/>
                <a:cs typeface="Calibri" pitchFamily="34" charset="0"/>
              </a:rPr>
              <a:t>Muuta</a:t>
            </a:r>
          </a:p>
          <a:p>
            <a:pPr marL="342900" indent="-342900" eaLnBrk="1" hangingPunct="1">
              <a:lnSpc>
                <a:spcPct val="100000"/>
              </a:lnSpc>
              <a:spcBef>
                <a:spcPct val="0"/>
              </a:spcBef>
              <a:buClr>
                <a:schemeClr val="accent2"/>
              </a:buClr>
              <a:defRPr/>
            </a:pPr>
            <a:r>
              <a:rPr lang="fi-FI" altLang="fi-FI" sz="1800" dirty="0" err="1">
                <a:solidFill>
                  <a:srgbClr val="000000"/>
                </a:solidFill>
                <a:latin typeface="+mn-lt"/>
                <a:ea typeface="ＭＳ Ｐゴシック" pitchFamily="34" charset="-128"/>
                <a:cs typeface="Calibri" pitchFamily="34" charset="0"/>
              </a:rPr>
              <a:t>S</a:t>
            </a:r>
            <a:r>
              <a:rPr lang="fi-FI" altLang="fi-FI" sz="1800" dirty="0" err="1" smtClean="0">
                <a:solidFill>
                  <a:srgbClr val="000000"/>
                </a:solidFill>
                <a:latin typeface="+mn-lt"/>
                <a:ea typeface="ＭＳ Ｐゴシック" pitchFamily="34" charset="-128"/>
                <a:cs typeface="Calibri" pitchFamily="34" charset="0"/>
              </a:rPr>
              <a:t>tachylysiini</a:t>
            </a:r>
            <a:r>
              <a:rPr lang="fi-FI" altLang="fi-FI" sz="1800" dirty="0" smtClean="0">
                <a:solidFill>
                  <a:srgbClr val="000000"/>
                </a:solidFill>
                <a:latin typeface="+mn-lt"/>
                <a:ea typeface="ＭＳ Ｐゴシック" pitchFamily="34" charset="-128"/>
                <a:cs typeface="Calibri" pitchFamily="34" charset="0"/>
              </a:rPr>
              <a:t> (</a:t>
            </a:r>
            <a:r>
              <a:rPr lang="fi-FI" altLang="fi-FI" sz="1800" dirty="0" err="1" smtClean="0">
                <a:solidFill>
                  <a:srgbClr val="000000"/>
                </a:solidFill>
                <a:latin typeface="+mn-lt"/>
                <a:ea typeface="ＭＳ Ｐゴシック" pitchFamily="34" charset="-128"/>
                <a:cs typeface="Calibri" pitchFamily="34" charset="0"/>
              </a:rPr>
              <a:t>hemolyyttistä</a:t>
            </a:r>
            <a:r>
              <a:rPr lang="fi-FI" altLang="fi-FI" sz="1800" dirty="0" smtClean="0">
                <a:solidFill>
                  <a:srgbClr val="000000"/>
                </a:solidFill>
                <a:latin typeface="+mn-lt"/>
                <a:ea typeface="ＭＳ Ｐゴシック" pitchFamily="34" charset="-128"/>
                <a:cs typeface="Calibri" pitchFamily="34" charset="0"/>
              </a:rPr>
              <a:t> aktiivisuutta- liittyy </a:t>
            </a:r>
            <a:r>
              <a:rPr lang="fi-FI" altLang="fi-FI" sz="1800" dirty="0" err="1" smtClean="0">
                <a:solidFill>
                  <a:srgbClr val="000000"/>
                </a:solidFill>
                <a:latin typeface="+mn-lt"/>
                <a:ea typeface="ＭＳ Ｐゴシック" pitchFamily="34" charset="-128"/>
                <a:cs typeface="Calibri" pitchFamily="34" charset="0"/>
              </a:rPr>
              <a:t>IPH:n</a:t>
            </a:r>
            <a:r>
              <a:rPr lang="fi-FI" altLang="fi-FI" sz="1800" dirty="0" smtClean="0">
                <a:solidFill>
                  <a:srgbClr val="000000"/>
                </a:solidFill>
                <a:latin typeface="+mn-lt"/>
                <a:ea typeface="ＭＳ Ｐゴシック" pitchFamily="34" charset="-128"/>
                <a:cs typeface="Calibri" pitchFamily="34" charset="0"/>
              </a:rPr>
              <a:t>)</a:t>
            </a:r>
          </a:p>
          <a:p>
            <a:pPr marL="342900" indent="-342900" eaLnBrk="1" hangingPunct="1">
              <a:lnSpc>
                <a:spcPct val="100000"/>
              </a:lnSpc>
              <a:spcBef>
                <a:spcPct val="0"/>
              </a:spcBef>
              <a:buClr>
                <a:schemeClr val="accent2"/>
              </a:buClr>
              <a:defRPr/>
            </a:pPr>
            <a:r>
              <a:rPr lang="fi-FI" altLang="fi-FI" sz="1800" dirty="0" err="1">
                <a:solidFill>
                  <a:srgbClr val="000000"/>
                </a:solidFill>
                <a:latin typeface="+mn-lt"/>
                <a:ea typeface="ＭＳ Ｐゴシック" pitchFamily="34" charset="-128"/>
                <a:cs typeface="Calibri" pitchFamily="34" charset="0"/>
              </a:rPr>
              <a:t>S</a:t>
            </a:r>
            <a:r>
              <a:rPr lang="fi-FI" altLang="fi-FI" sz="1800" dirty="0" err="1" smtClean="0">
                <a:solidFill>
                  <a:srgbClr val="000000"/>
                </a:solidFill>
                <a:latin typeface="+mn-lt"/>
                <a:ea typeface="ＭＳ Ｐゴシック" pitchFamily="34" charset="-128"/>
                <a:cs typeface="Calibri" pitchFamily="34" charset="0"/>
              </a:rPr>
              <a:t>yklosporiini</a:t>
            </a:r>
            <a:r>
              <a:rPr lang="fi-FI" altLang="fi-FI" sz="1800" dirty="0" smtClean="0">
                <a:solidFill>
                  <a:srgbClr val="000000"/>
                </a:solidFill>
                <a:latin typeface="+mn-lt"/>
                <a:ea typeface="ＭＳ Ｐゴシック" pitchFamily="34" charset="-128"/>
                <a:cs typeface="Calibri" pitchFamily="34" charset="0"/>
              </a:rPr>
              <a:t> -heimon yhdiste (</a:t>
            </a:r>
            <a:r>
              <a:rPr lang="fi-FI" altLang="fi-FI" sz="1800" dirty="0" err="1" smtClean="0">
                <a:solidFill>
                  <a:srgbClr val="000000"/>
                </a:solidFill>
                <a:latin typeface="+mn-lt"/>
                <a:ea typeface="ＭＳ Ｐゴシック" pitchFamily="34" charset="-128"/>
                <a:cs typeface="Calibri" pitchFamily="34" charset="0"/>
              </a:rPr>
              <a:t>immunosupressiivista</a:t>
            </a:r>
            <a:r>
              <a:rPr lang="fi-FI" altLang="fi-FI" sz="1800" dirty="0" smtClean="0">
                <a:solidFill>
                  <a:srgbClr val="000000"/>
                </a:solidFill>
                <a:latin typeface="+mn-lt"/>
                <a:ea typeface="ＭＳ Ｐゴシック" pitchFamily="34" charset="-128"/>
                <a:cs typeface="Calibri" pitchFamily="34" charset="0"/>
              </a:rPr>
              <a:t> aktiivisuutta)</a:t>
            </a:r>
          </a:p>
          <a:p>
            <a:pPr eaLnBrk="1" hangingPunct="1">
              <a:lnSpc>
                <a:spcPct val="100000"/>
              </a:lnSpc>
              <a:spcBef>
                <a:spcPct val="0"/>
              </a:spcBef>
              <a:buClrTx/>
              <a:buFontTx/>
              <a:buNone/>
              <a:defRPr/>
            </a:pPr>
            <a:endParaRPr lang="fi-FI" altLang="fi-FI" sz="2000" dirty="0" smtClean="0">
              <a:solidFill>
                <a:srgbClr val="000000"/>
              </a:solidFill>
              <a:latin typeface="+mn-lt"/>
              <a:ea typeface="ＭＳ Ｐゴシック" pitchFamily="34" charset="-128"/>
              <a:cs typeface="Calibri" pitchFamily="34" charset="0"/>
            </a:endParaRPr>
          </a:p>
          <a:p>
            <a:pPr eaLnBrk="1" hangingPunct="1">
              <a:lnSpc>
                <a:spcPct val="100000"/>
              </a:lnSpc>
              <a:spcBef>
                <a:spcPct val="0"/>
              </a:spcBef>
              <a:buClrTx/>
              <a:buFontTx/>
              <a:buNone/>
              <a:defRPr/>
            </a:pPr>
            <a:endParaRPr lang="fi-FI" altLang="fi-FI" sz="2000" dirty="0" smtClean="0">
              <a:solidFill>
                <a:srgbClr val="000000"/>
              </a:solidFill>
              <a:latin typeface="+mn-lt"/>
              <a:ea typeface="ＭＳ Ｐゴシック" pitchFamily="34" charset="-128"/>
              <a:cs typeface="Calibri" pitchFamily="34" charset="0"/>
            </a:endParaRPr>
          </a:p>
        </p:txBody>
      </p:sp>
      <p:sp>
        <p:nvSpPr>
          <p:cNvPr id="2" name="Otsikko 1"/>
          <p:cNvSpPr>
            <a:spLocks noGrp="1"/>
          </p:cNvSpPr>
          <p:nvPr>
            <p:ph type="title"/>
          </p:nvPr>
        </p:nvSpPr>
        <p:spPr/>
        <p:txBody>
          <a:bodyPr>
            <a:normAutofit/>
          </a:bodyPr>
          <a:lstStyle/>
          <a:p>
            <a:r>
              <a:rPr lang="fi-FI" sz="2800" dirty="0" smtClean="0"/>
              <a:t>Muita </a:t>
            </a:r>
            <a:r>
              <a:rPr lang="fi-FI" sz="2800" i="1" dirty="0" err="1" smtClean="0"/>
              <a:t>Stachybotrys</a:t>
            </a:r>
            <a:r>
              <a:rPr lang="fi-FI" sz="2800" i="1" dirty="0" smtClean="0"/>
              <a:t> </a:t>
            </a:r>
            <a:r>
              <a:rPr lang="fi-FI" sz="2800" i="1" dirty="0" err="1" smtClean="0"/>
              <a:t>chartarum</a:t>
            </a:r>
            <a:r>
              <a:rPr lang="fi-FI" sz="2800" i="1" dirty="0" smtClean="0"/>
              <a:t> </a:t>
            </a:r>
            <a:r>
              <a:rPr lang="fi-FI" sz="2800" dirty="0" smtClean="0"/>
              <a:t>– homeen tuottamia </a:t>
            </a:r>
            <a:r>
              <a:rPr lang="fi-FI" sz="2800" dirty="0" err="1" smtClean="0"/>
              <a:t>mykotoksiineja</a:t>
            </a:r>
            <a:endParaRPr lang="fi-FI" sz="2800" dirty="0"/>
          </a:p>
        </p:txBody>
      </p:sp>
      <p:sp>
        <p:nvSpPr>
          <p:cNvPr id="31749"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A6176A92-7FE0-4A33-B975-541C1CF9C2D6}" type="slidenum">
              <a:rPr lang="en-GB" altLang="fi-FI" sz="1000">
                <a:solidFill>
                  <a:srgbClr val="FFFFFF"/>
                </a:solidFill>
              </a:rPr>
              <a:pPr eaLnBrk="1" hangingPunct="1">
                <a:lnSpc>
                  <a:spcPct val="100000"/>
                </a:lnSpc>
                <a:spcBef>
                  <a:spcPct val="0"/>
                </a:spcBef>
                <a:buClrTx/>
                <a:buFontTx/>
                <a:buNone/>
              </a:pPr>
              <a:t>16</a:t>
            </a:fld>
            <a:endParaRPr lang="en-GB" altLang="fi-FI" sz="1000">
              <a:solidFill>
                <a:srgbClr val="FFFFFF"/>
              </a:solidFill>
            </a:endParaRPr>
          </a:p>
        </p:txBody>
      </p:sp>
    </p:spTree>
    <p:extLst>
      <p:ext uri="{BB962C8B-B14F-4D97-AF65-F5344CB8AC3E}">
        <p14:creationId xmlns:p14="http://schemas.microsoft.com/office/powerpoint/2010/main" val="6433825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1669"/>
                                        </p:tgtEl>
                                        <p:attrNameLst>
                                          <p:attrName>style.visibility</p:attrName>
                                        </p:attrNameLst>
                                      </p:cBhvr>
                                      <p:to>
                                        <p:strVal val="visible"/>
                                      </p:to>
                                    </p:set>
                                    <p:animEffect transition="in" filter="blinds(horizontal)">
                                      <p:cBhvr>
                                        <p:cTn id="7" dur="1000"/>
                                        <p:tgtEl>
                                          <p:spTgt spid="241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Text Box 2"/>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45013" eaLnBrk="1" hangingPunct="1">
              <a:lnSpc>
                <a:spcPct val="100000"/>
              </a:lnSpc>
            </a:pPr>
            <a:r>
              <a:rPr lang="fi-FI" altLang="fi-FI" sz="2800" dirty="0" smtClean="0">
                <a:ea typeface="ＭＳ Ｐゴシック" panose="020B0600070205080204" pitchFamily="34" charset="-128"/>
              </a:rPr>
              <a:t>Mitä muuta? </a:t>
            </a:r>
          </a:p>
        </p:txBody>
      </p:sp>
      <p:sp>
        <p:nvSpPr>
          <p:cNvPr id="63490" name="Content Placeholder 4"/>
          <p:cNvSpPr>
            <a:spLocks noGrp="1"/>
          </p:cNvSpPr>
          <p:nvPr>
            <p:ph idx="1"/>
          </p:nvPr>
        </p:nvSpPr>
        <p:spPr/>
        <p:txBody>
          <a:bodyPr>
            <a:normAutofit fontScale="92500" lnSpcReduction="20000"/>
          </a:bodyPr>
          <a:lstStyle/>
          <a:p>
            <a:r>
              <a:rPr lang="fi-FI" altLang="fi-FI" sz="2200" b="1" i="1" smtClean="0">
                <a:solidFill>
                  <a:srgbClr val="000000"/>
                </a:solidFill>
                <a:ea typeface="ＭＳ Ｐゴシック" panose="020B0600070205080204" pitchFamily="34" charset="-128"/>
              </a:rPr>
              <a:t>Aspergillus fumigatus </a:t>
            </a:r>
            <a:r>
              <a:rPr lang="fi-FI" altLang="fi-FI" sz="2200" smtClean="0">
                <a:solidFill>
                  <a:srgbClr val="000000"/>
                </a:solidFill>
                <a:ea typeface="ＭＳ Ｐゴシック" panose="020B0600070205080204" pitchFamily="34" charset="-128"/>
              </a:rPr>
              <a:t>(toistuvasti eristetty, myös pölystä)</a:t>
            </a:r>
          </a:p>
          <a:p>
            <a:pPr lvl="1"/>
            <a:r>
              <a:rPr lang="fi-FI" altLang="fi-FI" sz="2000" smtClean="0">
                <a:solidFill>
                  <a:srgbClr val="000000"/>
                </a:solidFill>
                <a:ea typeface="ＭＳ Ｐゴシック" panose="020B0600070205080204" pitchFamily="34" charset="-128"/>
              </a:rPr>
              <a:t>Tuottaa runsaasti bioaktiivisia metaboliitteja, mukaan lukien </a:t>
            </a:r>
            <a:r>
              <a:rPr lang="fi-FI" altLang="fi-FI" sz="2000" b="1" smtClean="0">
                <a:solidFill>
                  <a:srgbClr val="000000"/>
                </a:solidFill>
                <a:ea typeface="ＭＳ Ｐゴシック" panose="020B0600070205080204" pitchFamily="34" charset="-128"/>
              </a:rPr>
              <a:t>gliotoksiini </a:t>
            </a:r>
            <a:r>
              <a:rPr lang="fi-FI" altLang="fi-FI" sz="2000" smtClean="0">
                <a:solidFill>
                  <a:srgbClr val="000000"/>
                </a:solidFill>
                <a:ea typeface="ＭＳ Ｐゴシック" panose="020B0600070205080204" pitchFamily="34" charset="-128"/>
              </a:rPr>
              <a:t>(muokkaa immuunivastetta!), fumitremorgen, fumigaclavin</a:t>
            </a:r>
          </a:p>
          <a:p>
            <a:r>
              <a:rPr lang="fi-FI" altLang="fi-FI" sz="2200" b="1" i="1" smtClean="0">
                <a:solidFill>
                  <a:srgbClr val="000000"/>
                </a:solidFill>
                <a:ea typeface="ＭＳ Ｐゴシック" panose="020B0600070205080204" pitchFamily="34" charset="-128"/>
              </a:rPr>
              <a:t>Chaetomium globosum </a:t>
            </a:r>
            <a:r>
              <a:rPr lang="fi-FI" altLang="fi-FI" sz="2200" smtClean="0">
                <a:solidFill>
                  <a:srgbClr val="000000"/>
                </a:solidFill>
                <a:ea typeface="ＭＳ Ｐゴシック" panose="020B0600070205080204" pitchFamily="34" charset="-128"/>
              </a:rPr>
              <a:t>(ei kovin yleinen)</a:t>
            </a:r>
          </a:p>
          <a:p>
            <a:pPr lvl="1"/>
            <a:r>
              <a:rPr lang="fi-FI" altLang="fi-FI" sz="2000" smtClean="0">
                <a:solidFill>
                  <a:srgbClr val="000000"/>
                </a:solidFill>
                <a:ea typeface="ＭＳ Ｐゴシック" panose="020B0600070205080204" pitchFamily="34" charset="-128"/>
              </a:rPr>
              <a:t>Eristetty vauriokodeista, tuottaa hyvin toksista </a:t>
            </a:r>
            <a:r>
              <a:rPr lang="fi-FI" altLang="fi-FI" sz="2000" b="1" smtClean="0">
                <a:solidFill>
                  <a:srgbClr val="000000"/>
                </a:solidFill>
                <a:ea typeface="ＭＳ Ｐゴシック" panose="020B0600070205080204" pitchFamily="34" charset="-128"/>
              </a:rPr>
              <a:t>Chaetoglobosiinia (A, C)</a:t>
            </a:r>
            <a:r>
              <a:rPr lang="fi-FI" altLang="fi-FI" sz="2000" smtClean="0">
                <a:solidFill>
                  <a:srgbClr val="000000"/>
                </a:solidFill>
                <a:ea typeface="ＭＳ Ｐゴシック" panose="020B0600070205080204" pitchFamily="34" charset="-128"/>
              </a:rPr>
              <a:t> – sidoksissa aktiiniin (valkuaisaine), tappava monissa solulinjoissa (autoimmuunisairaudet?)</a:t>
            </a:r>
          </a:p>
          <a:p>
            <a:pPr lvl="1"/>
            <a:r>
              <a:rPr lang="fi-FI" altLang="fi-FI" sz="2000" smtClean="0">
                <a:solidFill>
                  <a:srgbClr val="000000"/>
                </a:solidFill>
                <a:ea typeface="ＭＳ Ｐゴシック" panose="020B0600070205080204" pitchFamily="34" charset="-128"/>
              </a:rPr>
              <a:t>viimeaikoina havaittu 3 eri tutkimuksessa</a:t>
            </a:r>
            <a:endParaRPr lang="fi-FI" altLang="fi-FI" sz="1400" smtClean="0">
              <a:solidFill>
                <a:srgbClr val="000000"/>
              </a:solidFill>
              <a:ea typeface="ＭＳ Ｐゴシック" panose="020B0600070205080204" pitchFamily="34" charset="-128"/>
            </a:endParaRPr>
          </a:p>
          <a:p>
            <a:r>
              <a:rPr lang="fi-FI" altLang="fi-FI" sz="2200" b="1" i="1" smtClean="0">
                <a:solidFill>
                  <a:srgbClr val="000000"/>
                </a:solidFill>
                <a:ea typeface="ＭＳ Ｐゴシック" panose="020B0600070205080204" pitchFamily="34" charset="-128"/>
              </a:rPr>
              <a:t>Aspergillus ochraceus </a:t>
            </a:r>
            <a:r>
              <a:rPr lang="fi-FI" altLang="fi-FI" sz="2200" smtClean="0">
                <a:solidFill>
                  <a:srgbClr val="000000"/>
                </a:solidFill>
                <a:ea typeface="ＭＳ Ｐゴシック" panose="020B0600070205080204" pitchFamily="34" charset="-128"/>
              </a:rPr>
              <a:t>(satunnaisesti eristetty)</a:t>
            </a:r>
          </a:p>
          <a:p>
            <a:pPr lvl="1"/>
            <a:r>
              <a:rPr lang="fi-FI" altLang="fi-FI" sz="2000" smtClean="0">
                <a:solidFill>
                  <a:srgbClr val="000000"/>
                </a:solidFill>
                <a:ea typeface="ＭＳ Ｐゴシック" panose="020B0600070205080204" pitchFamily="34" charset="-128"/>
              </a:rPr>
              <a:t>Korkeita pitoisuuksia </a:t>
            </a:r>
            <a:r>
              <a:rPr lang="fi-FI" altLang="fi-FI" sz="2000" b="1" smtClean="0">
                <a:solidFill>
                  <a:srgbClr val="000000"/>
                </a:solidFill>
                <a:ea typeface="ＭＳ Ｐゴシック" panose="020B0600070205080204" pitchFamily="34" charset="-128"/>
              </a:rPr>
              <a:t>Okratoksiini A:ta</a:t>
            </a:r>
            <a:r>
              <a:rPr lang="fi-FI" altLang="fi-FI" sz="2000" smtClean="0">
                <a:solidFill>
                  <a:srgbClr val="000000"/>
                </a:solidFill>
                <a:ea typeface="ＭＳ Ｐゴシック" panose="020B0600070205080204" pitchFamily="34" charset="-128"/>
              </a:rPr>
              <a:t> raportoitu kotien pölynäytteisssä</a:t>
            </a:r>
          </a:p>
          <a:p>
            <a:r>
              <a:rPr lang="fi-FI" altLang="fi-FI" sz="2200" b="1" i="1" smtClean="0">
                <a:solidFill>
                  <a:srgbClr val="000000"/>
                </a:solidFill>
                <a:ea typeface="ＭＳ Ｐゴシック" panose="020B0600070205080204" pitchFamily="34" charset="-128"/>
              </a:rPr>
              <a:t>Penicillium chrysogenum </a:t>
            </a:r>
            <a:r>
              <a:rPr lang="fi-FI" altLang="fi-FI" sz="2200" smtClean="0">
                <a:solidFill>
                  <a:srgbClr val="000000"/>
                </a:solidFill>
                <a:ea typeface="ＭＳ Ｐゴシック" panose="020B0600070205080204" pitchFamily="34" charset="-128"/>
              </a:rPr>
              <a:t>(yleinen sisäilmassa muiden eristettyjen mukana)</a:t>
            </a:r>
          </a:p>
          <a:p>
            <a:pPr lvl="1"/>
            <a:r>
              <a:rPr lang="fi-FI" altLang="fi-FI" sz="2000" smtClean="0">
                <a:solidFill>
                  <a:srgbClr val="000000"/>
                </a:solidFill>
                <a:ea typeface="ＭＳ Ｐゴシック" panose="020B0600070205080204" pitchFamily="34" charset="-128"/>
              </a:rPr>
              <a:t>tuottaa penisilliini G, </a:t>
            </a:r>
            <a:r>
              <a:rPr lang="fi-FI" altLang="fi-FI" sz="2000" b="1" smtClean="0">
                <a:solidFill>
                  <a:srgbClr val="000000"/>
                </a:solidFill>
                <a:ea typeface="ＭＳ Ｐゴシック" panose="020B0600070205080204" pitchFamily="34" charset="-128"/>
              </a:rPr>
              <a:t>roquefortine C, meleagrin</a:t>
            </a:r>
            <a:r>
              <a:rPr lang="fi-FI" altLang="fi-FI" sz="2000" smtClean="0">
                <a:solidFill>
                  <a:srgbClr val="000000"/>
                </a:solidFill>
                <a:ea typeface="ＭＳ Ｐゴシック" panose="020B0600070205080204" pitchFamily="34" charset="-128"/>
              </a:rPr>
              <a:t>, xanthocillin X (kaikki bioaktiivisia)</a:t>
            </a:r>
          </a:p>
          <a:p>
            <a:pPr lvl="1"/>
            <a:endParaRPr lang="fi-FI" altLang="fi-FI" sz="2000" smtClean="0">
              <a:solidFill>
                <a:srgbClr val="000000"/>
              </a:solidFill>
              <a:ea typeface="ＭＳ Ｐゴシック" panose="020B0600070205080204" pitchFamily="34" charset="-128"/>
            </a:endParaRPr>
          </a:p>
          <a:p>
            <a:endParaRPr lang="fi-FI" altLang="fi-FI" sz="2200" smtClean="0"/>
          </a:p>
        </p:txBody>
      </p:sp>
      <p:sp>
        <p:nvSpPr>
          <p:cNvPr id="3" name="Slide Number Placeholder 2"/>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9CAB1E7-5263-41CE-B3D4-8F4FDE9B4158}" type="slidenum">
              <a:rPr lang="en-GB" altLang="fi-FI">
                <a:solidFill>
                  <a:srgbClr val="FFFFFF"/>
                </a:solidFill>
              </a:rPr>
              <a:pPr eaLnBrk="1" hangingPunct="1"/>
              <a:t>17</a:t>
            </a:fld>
            <a:endParaRPr lang="en-GB" altLang="fi-FI">
              <a:solidFill>
                <a:srgbClr val="FFFFFF"/>
              </a:solidFill>
            </a:endParaRPr>
          </a:p>
        </p:txBody>
      </p:sp>
    </p:spTree>
    <p:extLst>
      <p:ext uri="{BB962C8B-B14F-4D97-AF65-F5344CB8AC3E}">
        <p14:creationId xmlns:p14="http://schemas.microsoft.com/office/powerpoint/2010/main" val="750873153"/>
      </p:ext>
    </p:extLst>
  </p:cSld>
  <p:clrMapOvr>
    <a:masterClrMapping/>
  </p:clrMapOvr>
  <p:transition spd="med">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827088" y="411505"/>
            <a:ext cx="7489824" cy="1079500"/>
          </a:xfrm>
        </p:spPr>
        <p:txBody>
          <a:bodyPr>
            <a:normAutofit/>
          </a:bodyPr>
          <a:lstStyle/>
          <a:p>
            <a:pPr eaLnBrk="1" hangingPunct="1">
              <a:defRPr/>
            </a:pPr>
            <a:r>
              <a:rPr lang="fi-FI" altLang="fi-FI" sz="2800" dirty="0" smtClean="0">
                <a:latin typeface="+mn-lt"/>
                <a:cs typeface="Arial" panose="020B0604020202020204" pitchFamily="34" charset="0"/>
              </a:rPr>
              <a:t>Bakteeritoksiinit homevaurioituneissa rakennusmateriaaleissa</a:t>
            </a:r>
          </a:p>
        </p:txBody>
      </p:sp>
      <p:sp>
        <p:nvSpPr>
          <p:cNvPr id="34824"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79654729-4A11-4EBC-AF93-62A4D37CCCD9}" type="slidenum">
              <a:rPr lang="en-GB" altLang="fi-FI" sz="1000">
                <a:solidFill>
                  <a:srgbClr val="FFFFFF"/>
                </a:solidFill>
              </a:rPr>
              <a:pPr eaLnBrk="1" hangingPunct="1">
                <a:lnSpc>
                  <a:spcPct val="100000"/>
                </a:lnSpc>
                <a:spcBef>
                  <a:spcPct val="0"/>
                </a:spcBef>
                <a:buClrTx/>
                <a:buFontTx/>
                <a:buNone/>
              </a:pPr>
              <a:t>18</a:t>
            </a:fld>
            <a:endParaRPr lang="en-GB" altLang="fi-FI" sz="1000">
              <a:solidFill>
                <a:srgbClr val="FFFFFF"/>
              </a:solidFill>
            </a:endParaRPr>
          </a:p>
        </p:txBody>
      </p:sp>
      <p:sp>
        <p:nvSpPr>
          <p:cNvPr id="34820" name="Text Box 4"/>
          <p:cNvSpPr txBox="1">
            <a:spLocks noChangeArrowheads="1"/>
          </p:cNvSpPr>
          <p:nvPr/>
        </p:nvSpPr>
        <p:spPr bwMode="auto">
          <a:xfrm>
            <a:off x="827088" y="1700808"/>
            <a:ext cx="594995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
                <a:srgbClr val="7BC143"/>
              </a:buClr>
              <a:buFontTx/>
              <a:buNone/>
              <a:defRPr/>
            </a:pPr>
            <a:r>
              <a:rPr lang="fi-FI" altLang="fi-FI" sz="2000" dirty="0" smtClean="0">
                <a:solidFill>
                  <a:srgbClr val="000000"/>
                </a:solidFill>
                <a:ea typeface="ＭＳ Ｐゴシック" pitchFamily="34" charset="-128"/>
                <a:cs typeface="Arial" charset="0"/>
              </a:rPr>
              <a:t>Ensimmäinen julkaisu sisäilman bakteeritoksiineista </a:t>
            </a:r>
            <a:r>
              <a:rPr lang="fi-FI" altLang="fi-FI" sz="1400" dirty="0" smtClean="0">
                <a:solidFill>
                  <a:srgbClr val="000000"/>
                </a:solidFill>
                <a:latin typeface="+mn-lt"/>
                <a:ea typeface="MS PGothic" pitchFamily="34" charset="-128"/>
                <a:cs typeface="Calibri" pitchFamily="34" charset="0"/>
              </a:rPr>
              <a:t>Täubel </a:t>
            </a:r>
            <a:r>
              <a:rPr lang="fi-FI" altLang="fi-FI" sz="1400" i="1" dirty="0" smtClean="0">
                <a:solidFill>
                  <a:srgbClr val="000000"/>
                </a:solidFill>
                <a:latin typeface="+mn-lt"/>
                <a:ea typeface="MS PGothic" pitchFamily="34" charset="-128"/>
                <a:cs typeface="Calibri" pitchFamily="34" charset="0"/>
              </a:rPr>
              <a:t>et al</a:t>
            </a:r>
            <a:r>
              <a:rPr lang="fi-FI" altLang="fi-FI" sz="1400" dirty="0" smtClean="0">
                <a:solidFill>
                  <a:srgbClr val="000000"/>
                </a:solidFill>
                <a:latin typeface="+mn-lt"/>
                <a:ea typeface="MS PGothic" pitchFamily="34" charset="-128"/>
                <a:cs typeface="Calibri" pitchFamily="34" charset="0"/>
              </a:rPr>
              <a:t>. 2011; </a:t>
            </a:r>
            <a:r>
              <a:rPr lang="fi-FI" altLang="fi-FI" sz="1400" dirty="0" err="1" smtClean="0">
                <a:solidFill>
                  <a:srgbClr val="000000"/>
                </a:solidFill>
                <a:latin typeface="+mn-lt"/>
                <a:ea typeface="MS PGothic" pitchFamily="34" charset="-128"/>
                <a:cs typeface="Calibri" pitchFamily="34" charset="0"/>
              </a:rPr>
              <a:t>Indoor</a:t>
            </a:r>
            <a:r>
              <a:rPr lang="fi-FI" altLang="fi-FI" sz="1400" dirty="0" smtClean="0">
                <a:solidFill>
                  <a:srgbClr val="000000"/>
                </a:solidFill>
                <a:latin typeface="+mn-lt"/>
                <a:ea typeface="MS PGothic" pitchFamily="34" charset="-128"/>
                <a:cs typeface="Calibri" pitchFamily="34" charset="0"/>
              </a:rPr>
              <a:t> Air</a:t>
            </a:r>
          </a:p>
          <a:p>
            <a:pPr eaLnBrk="1" hangingPunct="1">
              <a:lnSpc>
                <a:spcPct val="100000"/>
              </a:lnSpc>
              <a:spcBef>
                <a:spcPct val="0"/>
              </a:spcBef>
              <a:buClr>
                <a:srgbClr val="7BC143"/>
              </a:buClr>
              <a:buFontTx/>
              <a:buNone/>
              <a:defRPr/>
            </a:pPr>
            <a:endParaRPr lang="fi-FI" altLang="fi-FI" sz="2000" dirty="0" smtClean="0">
              <a:solidFill>
                <a:srgbClr val="000000"/>
              </a:solidFill>
              <a:ea typeface="ＭＳ Ｐゴシック" pitchFamily="34" charset="-128"/>
              <a:cs typeface="Arial" charset="0"/>
            </a:endParaRPr>
          </a:p>
          <a:p>
            <a:pPr marL="342900" indent="-342900" eaLnBrk="1" hangingPunct="1">
              <a:lnSpc>
                <a:spcPct val="100000"/>
              </a:lnSpc>
              <a:spcBef>
                <a:spcPct val="0"/>
              </a:spcBef>
              <a:buClr>
                <a:schemeClr val="accent2"/>
              </a:buClr>
              <a:buFont typeface="Arial" panose="020B0604020202020204" pitchFamily="34" charset="0"/>
              <a:buChar char="•"/>
              <a:defRPr/>
            </a:pPr>
            <a:r>
              <a:rPr lang="fi-FI" altLang="fi-FI" sz="1800" b="1" dirty="0" err="1" smtClean="0">
                <a:solidFill>
                  <a:srgbClr val="000000"/>
                </a:solidFill>
                <a:ea typeface="ＭＳ Ｐゴシック" pitchFamily="34" charset="-128"/>
                <a:cs typeface="Arial" charset="0"/>
              </a:rPr>
              <a:t>Valinomysiini</a:t>
            </a:r>
            <a:r>
              <a:rPr lang="fi-FI" altLang="fi-FI" sz="1800" b="1" dirty="0" smtClean="0">
                <a:solidFill>
                  <a:srgbClr val="000000"/>
                </a:solidFill>
                <a:ea typeface="ＭＳ Ｐゴシック" pitchFamily="34" charset="-128"/>
                <a:cs typeface="Arial" charset="0"/>
              </a:rPr>
              <a:t> </a:t>
            </a:r>
            <a:r>
              <a:rPr lang="fi-FI" altLang="fi-FI" sz="1800" dirty="0" smtClean="0">
                <a:solidFill>
                  <a:srgbClr val="000000"/>
                </a:solidFill>
                <a:ea typeface="ＭＳ Ｐゴシック" pitchFamily="34" charset="-128"/>
                <a:cs typeface="Arial" charset="0"/>
              </a:rPr>
              <a:t>(</a:t>
            </a:r>
            <a:r>
              <a:rPr lang="fi-FI" altLang="fi-FI" sz="1800" i="1" dirty="0" err="1" smtClean="0">
                <a:solidFill>
                  <a:srgbClr val="000000"/>
                </a:solidFill>
                <a:ea typeface="ＭＳ Ｐゴシック" pitchFamily="34" charset="-128"/>
                <a:cs typeface="Arial" charset="0"/>
              </a:rPr>
              <a:t>Streptomyces</a:t>
            </a:r>
            <a:r>
              <a:rPr lang="fi-FI" altLang="fi-FI" sz="1800" dirty="0" smtClean="0">
                <a:solidFill>
                  <a:srgbClr val="000000"/>
                </a:solidFill>
                <a:ea typeface="ＭＳ Ｐゴシック" pitchFamily="34" charset="-128"/>
                <a:cs typeface="Arial" charset="0"/>
              </a:rPr>
              <a:t> </a:t>
            </a:r>
            <a:r>
              <a:rPr lang="fi-FI" altLang="fi-FI" sz="1800" dirty="0" err="1" smtClean="0">
                <a:solidFill>
                  <a:srgbClr val="000000"/>
                </a:solidFill>
                <a:ea typeface="ＭＳ Ｐゴシック" pitchFamily="34" charset="-128"/>
                <a:cs typeface="Arial" charset="0"/>
              </a:rPr>
              <a:t>spp</a:t>
            </a:r>
            <a:r>
              <a:rPr lang="fi-FI" altLang="fi-FI" sz="1800" dirty="0" smtClean="0">
                <a:solidFill>
                  <a:srgbClr val="000000"/>
                </a:solidFill>
                <a:ea typeface="ＭＳ Ｐゴシック" pitchFamily="34" charset="-128"/>
                <a:cs typeface="Arial" charset="0"/>
              </a:rPr>
              <a:t>.): erittäin tehokas </a:t>
            </a:r>
            <a:br>
              <a:rPr lang="fi-FI" altLang="fi-FI" sz="1800" dirty="0" smtClean="0">
                <a:solidFill>
                  <a:srgbClr val="000000"/>
                </a:solidFill>
                <a:ea typeface="ＭＳ Ｐゴシック" pitchFamily="34" charset="-128"/>
                <a:cs typeface="Arial" charset="0"/>
              </a:rPr>
            </a:br>
            <a:r>
              <a:rPr lang="fi-FI" altLang="fi-FI" sz="1800" dirty="0" err="1" smtClean="0">
                <a:solidFill>
                  <a:srgbClr val="000000"/>
                </a:solidFill>
                <a:ea typeface="ＭＳ Ｐゴシック" pitchFamily="34" charset="-128"/>
                <a:cs typeface="Arial" charset="0"/>
              </a:rPr>
              <a:t>mitokondriomyrkky</a:t>
            </a:r>
            <a:r>
              <a:rPr lang="fi-FI" altLang="fi-FI" sz="1800" dirty="0" smtClean="0">
                <a:solidFill>
                  <a:srgbClr val="000000"/>
                </a:solidFill>
                <a:ea typeface="ＭＳ Ｐゴシック" pitchFamily="34" charset="-128"/>
                <a:cs typeface="Arial" charset="0"/>
              </a:rPr>
              <a:t> </a:t>
            </a:r>
            <a:r>
              <a:rPr lang="fi-FI" altLang="fi-FI" sz="1800" dirty="0" smtClean="0">
                <a:solidFill>
                  <a:srgbClr val="000000"/>
                </a:solidFill>
                <a:ea typeface="ＭＳ Ｐゴシック" pitchFamily="34" charset="-128"/>
                <a:cs typeface="Arial" charset="0"/>
                <a:sym typeface="Wingdings" pitchFamily="2" charset="2"/>
              </a:rPr>
              <a:t> turpoaminen &amp; hajoaminen</a:t>
            </a:r>
            <a:r>
              <a:rPr lang="fi-FI" altLang="fi-FI" sz="1800" dirty="0" smtClean="0">
                <a:solidFill>
                  <a:srgbClr val="000000"/>
                </a:solidFill>
                <a:ea typeface="ＭＳ Ｐゴシック" pitchFamily="34" charset="-128"/>
                <a:cs typeface="Arial" charset="0"/>
              </a:rPr>
              <a:t> </a:t>
            </a:r>
            <a:br>
              <a:rPr lang="fi-FI" altLang="fi-FI" sz="1800" dirty="0" smtClean="0">
                <a:solidFill>
                  <a:srgbClr val="000000"/>
                </a:solidFill>
                <a:ea typeface="ＭＳ Ｐゴシック" pitchFamily="34" charset="-128"/>
                <a:cs typeface="Arial" charset="0"/>
              </a:rPr>
            </a:br>
            <a:r>
              <a:rPr lang="fi-FI" altLang="fi-FI" sz="1800" dirty="0" smtClean="0">
                <a:solidFill>
                  <a:srgbClr val="000000"/>
                </a:solidFill>
                <a:ea typeface="ＭＳ Ｐゴシック" pitchFamily="34" charset="-128"/>
                <a:cs typeface="Arial" charset="0"/>
              </a:rPr>
              <a:t>(</a:t>
            </a:r>
            <a:r>
              <a:rPr lang="fi-FI" altLang="fi-FI" sz="1800" dirty="0" err="1" smtClean="0">
                <a:solidFill>
                  <a:srgbClr val="000000"/>
                </a:solidFill>
                <a:ea typeface="ＭＳ Ｐゴシック" pitchFamily="34" charset="-128"/>
                <a:cs typeface="Arial" charset="0"/>
              </a:rPr>
              <a:t>apoptotic</a:t>
            </a:r>
            <a:r>
              <a:rPr lang="fi-FI" altLang="fi-FI" sz="1800" dirty="0" smtClean="0">
                <a:solidFill>
                  <a:srgbClr val="000000"/>
                </a:solidFill>
                <a:ea typeface="ＭＳ Ｐゴシック" pitchFamily="34" charset="-128"/>
                <a:cs typeface="Arial" charset="0"/>
              </a:rPr>
              <a:t>, </a:t>
            </a:r>
            <a:r>
              <a:rPr lang="fi-FI" altLang="fi-FI" sz="1800" dirty="0" err="1" smtClean="0">
                <a:solidFill>
                  <a:srgbClr val="000000"/>
                </a:solidFill>
                <a:ea typeface="ＭＳ Ｐゴシック" pitchFamily="34" charset="-128"/>
                <a:cs typeface="Arial" charset="0"/>
              </a:rPr>
              <a:t>necrotic</a:t>
            </a:r>
            <a:r>
              <a:rPr lang="fi-FI" altLang="fi-FI" sz="1800" dirty="0" smtClean="0">
                <a:solidFill>
                  <a:srgbClr val="000000"/>
                </a:solidFill>
                <a:ea typeface="ＭＳ Ｐゴシック" pitchFamily="34" charset="-128"/>
                <a:cs typeface="Arial" charset="0"/>
              </a:rPr>
              <a:t>); hyvin bioaktiivinen</a:t>
            </a:r>
          </a:p>
          <a:p>
            <a:pPr marL="342900" indent="-342900" eaLnBrk="1" hangingPunct="1">
              <a:lnSpc>
                <a:spcPct val="100000"/>
              </a:lnSpc>
              <a:spcBef>
                <a:spcPct val="0"/>
              </a:spcBef>
              <a:buClr>
                <a:schemeClr val="accent2"/>
              </a:buClr>
              <a:buFont typeface="Arial" panose="020B0604020202020204" pitchFamily="34" charset="0"/>
              <a:buChar char="•"/>
              <a:defRPr/>
            </a:pPr>
            <a:endParaRPr lang="fi-FI" altLang="fi-FI" sz="1800" dirty="0" smtClean="0">
              <a:solidFill>
                <a:srgbClr val="000000"/>
              </a:solidFill>
              <a:ea typeface="ＭＳ Ｐゴシック" pitchFamily="34" charset="-128"/>
              <a:cs typeface="Arial" charset="0"/>
            </a:endParaRPr>
          </a:p>
          <a:p>
            <a:pPr marL="342900" indent="-342900" eaLnBrk="1" hangingPunct="1">
              <a:lnSpc>
                <a:spcPct val="100000"/>
              </a:lnSpc>
              <a:spcBef>
                <a:spcPct val="0"/>
              </a:spcBef>
              <a:buClr>
                <a:schemeClr val="accent2"/>
              </a:buClr>
              <a:buFont typeface="Arial" panose="020B0604020202020204" pitchFamily="34" charset="0"/>
              <a:buChar char="•"/>
              <a:defRPr/>
            </a:pPr>
            <a:r>
              <a:rPr lang="fi-FI" altLang="fi-FI" sz="1800" dirty="0" smtClean="0">
                <a:solidFill>
                  <a:srgbClr val="000000"/>
                </a:solidFill>
                <a:ea typeface="ＭＳ Ｐゴシック" pitchFamily="34" charset="-128"/>
                <a:cs typeface="Arial" charset="0"/>
              </a:rPr>
              <a:t> </a:t>
            </a:r>
            <a:r>
              <a:rPr lang="fi-FI" altLang="fi-FI" sz="1800" b="1" dirty="0" err="1" smtClean="0">
                <a:solidFill>
                  <a:srgbClr val="000000"/>
                </a:solidFill>
                <a:ea typeface="ＭＳ Ｐゴシック" pitchFamily="34" charset="-128"/>
                <a:cs typeface="Arial" charset="0"/>
              </a:rPr>
              <a:t>Monaktiini</a:t>
            </a:r>
            <a:r>
              <a:rPr lang="fi-FI" altLang="fi-FI" sz="1800" dirty="0" smtClean="0">
                <a:solidFill>
                  <a:srgbClr val="000000"/>
                </a:solidFill>
                <a:ea typeface="ＭＳ Ｐゴシック" pitchFamily="34" charset="-128"/>
                <a:cs typeface="Arial" charset="0"/>
              </a:rPr>
              <a:t> (</a:t>
            </a:r>
            <a:r>
              <a:rPr lang="fi-FI" altLang="fi-FI" sz="1800" i="1" dirty="0" err="1" smtClean="0">
                <a:solidFill>
                  <a:srgbClr val="000000"/>
                </a:solidFill>
                <a:ea typeface="ＭＳ Ｐゴシック" pitchFamily="34" charset="-128"/>
                <a:cs typeface="Arial" charset="0"/>
              </a:rPr>
              <a:t>Streptomyces</a:t>
            </a:r>
            <a:r>
              <a:rPr lang="fi-FI" altLang="fi-FI" sz="1800" dirty="0" smtClean="0">
                <a:solidFill>
                  <a:srgbClr val="000000"/>
                </a:solidFill>
                <a:ea typeface="ＭＳ Ｐゴシック" pitchFamily="34" charset="-128"/>
                <a:cs typeface="Arial" charset="0"/>
              </a:rPr>
              <a:t> </a:t>
            </a:r>
            <a:r>
              <a:rPr lang="fi-FI" altLang="fi-FI" sz="1800" dirty="0" err="1" smtClean="0">
                <a:solidFill>
                  <a:srgbClr val="000000"/>
                </a:solidFill>
                <a:ea typeface="ＭＳ Ｐゴシック" pitchFamily="34" charset="-128"/>
                <a:cs typeface="Arial" charset="0"/>
              </a:rPr>
              <a:t>spp</a:t>
            </a:r>
            <a:r>
              <a:rPr lang="fi-FI" altLang="fi-FI" sz="1800" dirty="0" smtClean="0">
                <a:solidFill>
                  <a:srgbClr val="000000"/>
                </a:solidFill>
                <a:ea typeface="ＭＳ Ｐゴシック" pitchFamily="34" charset="-128"/>
                <a:cs typeface="Arial" charset="0"/>
              </a:rPr>
              <a:t>.): samankaltaista aktiivisuutta</a:t>
            </a:r>
          </a:p>
          <a:p>
            <a:pPr marL="342900" indent="-342900" eaLnBrk="1" hangingPunct="1">
              <a:lnSpc>
                <a:spcPct val="100000"/>
              </a:lnSpc>
              <a:spcBef>
                <a:spcPct val="0"/>
              </a:spcBef>
              <a:buClr>
                <a:schemeClr val="accent2"/>
              </a:buClr>
              <a:buFont typeface="Arial" panose="020B0604020202020204" pitchFamily="34" charset="0"/>
              <a:buChar char="•"/>
              <a:defRPr/>
            </a:pPr>
            <a:endParaRPr lang="fi-FI" altLang="fi-FI" sz="1800" dirty="0" smtClean="0">
              <a:solidFill>
                <a:srgbClr val="000000"/>
              </a:solidFill>
              <a:ea typeface="ＭＳ Ｐゴシック" pitchFamily="34" charset="-128"/>
              <a:cs typeface="Arial" charset="0"/>
            </a:endParaRPr>
          </a:p>
          <a:p>
            <a:pPr marL="342900" indent="-342900" eaLnBrk="1" hangingPunct="1">
              <a:lnSpc>
                <a:spcPct val="100000"/>
              </a:lnSpc>
              <a:spcBef>
                <a:spcPct val="0"/>
              </a:spcBef>
              <a:buClr>
                <a:schemeClr val="accent2"/>
              </a:buClr>
              <a:buFont typeface="Arial" panose="020B0604020202020204" pitchFamily="34" charset="0"/>
              <a:buChar char="•"/>
              <a:defRPr/>
            </a:pPr>
            <a:r>
              <a:rPr lang="fi-FI" altLang="fi-FI" sz="1800" dirty="0" smtClean="0">
                <a:solidFill>
                  <a:srgbClr val="000000"/>
                </a:solidFill>
                <a:ea typeface="ＭＳ Ｐゴシック" pitchFamily="34" charset="-128"/>
                <a:cs typeface="Arial" charset="0"/>
              </a:rPr>
              <a:t> </a:t>
            </a:r>
            <a:r>
              <a:rPr lang="fi-FI" altLang="fi-FI" sz="1800" b="1" dirty="0" err="1" smtClean="0">
                <a:solidFill>
                  <a:srgbClr val="000000"/>
                </a:solidFill>
                <a:ea typeface="ＭＳ Ｐゴシック" pitchFamily="34" charset="-128"/>
                <a:cs typeface="Arial" charset="0"/>
              </a:rPr>
              <a:t>Kloramfenikoli</a:t>
            </a:r>
            <a:r>
              <a:rPr lang="fi-FI" altLang="fi-FI" sz="1800" dirty="0" smtClean="0">
                <a:solidFill>
                  <a:srgbClr val="000000"/>
                </a:solidFill>
                <a:ea typeface="ＭＳ Ｐゴシック" pitchFamily="34" charset="-128"/>
                <a:cs typeface="Arial" charset="0"/>
              </a:rPr>
              <a:t> (</a:t>
            </a:r>
            <a:r>
              <a:rPr lang="fi-FI" altLang="fi-FI" sz="1800" i="1" dirty="0" err="1" smtClean="0">
                <a:solidFill>
                  <a:srgbClr val="000000"/>
                </a:solidFill>
                <a:ea typeface="ＭＳ Ｐゴシック" pitchFamily="34" charset="-128"/>
                <a:cs typeface="Arial" charset="0"/>
              </a:rPr>
              <a:t>Streptomyces</a:t>
            </a:r>
            <a:r>
              <a:rPr lang="fi-FI" altLang="fi-FI" sz="1800" dirty="0" smtClean="0">
                <a:solidFill>
                  <a:srgbClr val="000000"/>
                </a:solidFill>
                <a:ea typeface="ＭＳ Ｐゴシック" pitchFamily="34" charset="-128"/>
                <a:cs typeface="Arial" charset="0"/>
              </a:rPr>
              <a:t> </a:t>
            </a:r>
            <a:r>
              <a:rPr lang="fi-FI" altLang="fi-FI" sz="1800" dirty="0" err="1" smtClean="0">
                <a:solidFill>
                  <a:srgbClr val="000000"/>
                </a:solidFill>
                <a:ea typeface="ＭＳ Ｐゴシック" pitchFamily="34" charset="-128"/>
                <a:cs typeface="Arial" charset="0"/>
              </a:rPr>
              <a:t>spp</a:t>
            </a:r>
            <a:r>
              <a:rPr lang="fi-FI" altLang="fi-FI" sz="1800" dirty="0" smtClean="0">
                <a:solidFill>
                  <a:srgbClr val="000000"/>
                </a:solidFill>
                <a:ea typeface="ＭＳ Ｐゴシック" pitchFamily="34" charset="-128"/>
                <a:cs typeface="Arial" charset="0"/>
              </a:rPr>
              <a:t>.): laajakirjoinen                                                            antibiootti; hyvin rajattu käyttö; vakavia (mutta harvinaisia) sivuvaikutuksia: luuydintoksisuus (</a:t>
            </a:r>
            <a:r>
              <a:rPr lang="fi-FI" altLang="fi-FI" sz="1800" dirty="0" err="1" smtClean="0">
                <a:solidFill>
                  <a:srgbClr val="000000"/>
                </a:solidFill>
                <a:ea typeface="ＭＳ Ｐゴシック" pitchFamily="34" charset="-128"/>
                <a:cs typeface="Arial" charset="0"/>
              </a:rPr>
              <a:t>aplastinen</a:t>
            </a:r>
            <a:r>
              <a:rPr lang="fi-FI" altLang="fi-FI" sz="1800" dirty="0" smtClean="0">
                <a:solidFill>
                  <a:srgbClr val="000000"/>
                </a:solidFill>
                <a:ea typeface="ＭＳ Ｐゴシック" pitchFamily="34" charset="-128"/>
                <a:cs typeface="Arial" charset="0"/>
              </a:rPr>
              <a:t> anemia = luuydinkato, luuydinsupressio), leukemia</a:t>
            </a:r>
          </a:p>
          <a:p>
            <a:pPr eaLnBrk="1" hangingPunct="1">
              <a:lnSpc>
                <a:spcPct val="100000"/>
              </a:lnSpc>
              <a:spcBef>
                <a:spcPct val="0"/>
              </a:spcBef>
              <a:buClr>
                <a:srgbClr val="7BC143"/>
              </a:buClr>
              <a:buFont typeface="Wingdings" pitchFamily="2" charset="2"/>
              <a:buNone/>
              <a:defRPr/>
            </a:pPr>
            <a:endParaRPr lang="fi-FI" altLang="fi-FI" sz="2000" dirty="0" smtClean="0">
              <a:solidFill>
                <a:srgbClr val="000000"/>
              </a:solidFill>
              <a:ea typeface="ＭＳ Ｐゴシック" pitchFamily="34" charset="-128"/>
              <a:cs typeface="Arial" charset="0"/>
            </a:endParaRPr>
          </a:p>
          <a:p>
            <a:pPr eaLnBrk="1" hangingPunct="1">
              <a:lnSpc>
                <a:spcPct val="100000"/>
              </a:lnSpc>
              <a:spcBef>
                <a:spcPct val="0"/>
              </a:spcBef>
              <a:buClr>
                <a:srgbClr val="7BC143"/>
              </a:buClr>
              <a:buFont typeface="Wingdings" pitchFamily="2" charset="2"/>
              <a:buNone/>
              <a:defRPr/>
            </a:pPr>
            <a:endParaRPr lang="fi-FI" altLang="fi-FI" sz="1800" dirty="0" smtClean="0">
              <a:solidFill>
                <a:srgbClr val="000000"/>
              </a:solidFill>
              <a:ea typeface="ＭＳ Ｐゴシック" pitchFamily="34" charset="-128"/>
              <a:cs typeface="Arial" charset="0"/>
            </a:endParaRPr>
          </a:p>
        </p:txBody>
      </p:sp>
      <p:pic>
        <p:nvPicPr>
          <p:cNvPr id="645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13" y="1456725"/>
            <a:ext cx="2332037"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0" descr="Valinomycin.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1657" y="2808641"/>
            <a:ext cx="2239963" cy="201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2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6573" y="4745038"/>
            <a:ext cx="238125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132097"/>
      </p:ext>
    </p:extLst>
  </p:cSld>
  <p:clrMapOvr>
    <a:masterClrMapping/>
  </p:clrMapOvr>
  <p:transition spd="med">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p:cNvPicPr>
            <a:picLocks noChangeAspect="1" noChangeArrowheads="1"/>
          </p:cNvPicPr>
          <p:nvPr/>
        </p:nvPicPr>
        <p:blipFill>
          <a:blip r:embed="rId3">
            <a:extLst>
              <a:ext uri="{28A0092B-C50C-407E-A947-70E740481C1C}">
                <a14:useLocalDpi xmlns:a14="http://schemas.microsoft.com/office/drawing/2010/main" val="0"/>
              </a:ext>
            </a:extLst>
          </a:blip>
          <a:srcRect b="3583"/>
          <a:stretch>
            <a:fillRect/>
          </a:stretch>
        </p:blipFill>
        <p:spPr bwMode="auto">
          <a:xfrm>
            <a:off x="6049301" y="2348880"/>
            <a:ext cx="3061344" cy="221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Rectangle 4"/>
          <p:cNvSpPr>
            <a:spLocks noChangeArrowheads="1"/>
          </p:cNvSpPr>
          <p:nvPr/>
        </p:nvSpPr>
        <p:spPr bwMode="auto">
          <a:xfrm>
            <a:off x="719537" y="1412776"/>
            <a:ext cx="5724671"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7188" indent="-357188"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809625" indent="-273050" eaLnBrk="0" hangingPunct="0">
              <a:lnSpc>
                <a:spcPct val="85000"/>
              </a:lnSpc>
              <a:spcBef>
                <a:spcPct val="25000"/>
              </a:spcBef>
              <a:buChar char="–"/>
              <a:defRPr sz="2400">
                <a:solidFill>
                  <a:schemeClr val="tx1"/>
                </a:solidFill>
                <a:latin typeface="Arial" panose="020B0604020202020204" pitchFamily="34" charset="0"/>
              </a:defRPr>
            </a:lvl2pPr>
            <a:lvl3pPr marL="1254125" indent="-2651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nSpc>
                <a:spcPct val="100000"/>
              </a:lnSpc>
              <a:buClr>
                <a:schemeClr val="accent2"/>
              </a:buClr>
              <a:buFont typeface="Arial" panose="020B0604020202020204" pitchFamily="34" charset="0"/>
              <a:buChar char="•"/>
            </a:pPr>
            <a:r>
              <a:rPr lang="fi-FI" altLang="fi-FI" sz="1800" dirty="0">
                <a:solidFill>
                  <a:srgbClr val="000000"/>
                </a:solidFill>
                <a:ea typeface="ＭＳ Ｐゴシック" panose="020B0600070205080204" pitchFamily="34" charset="-128"/>
              </a:rPr>
              <a:t>Esiintyvät kosteusvaurioiden yhteydessä </a:t>
            </a:r>
            <a:br>
              <a:rPr lang="fi-FI" altLang="fi-FI" sz="1800" dirty="0">
                <a:solidFill>
                  <a:srgbClr val="000000"/>
                </a:solidFill>
                <a:ea typeface="ＭＳ Ｐゴシック" panose="020B0600070205080204" pitchFamily="34" charset="-128"/>
              </a:rPr>
            </a:br>
            <a:r>
              <a:rPr lang="fi-FI" altLang="fi-FI" sz="1800" dirty="0">
                <a:solidFill>
                  <a:srgbClr val="000000"/>
                </a:solidFill>
                <a:ea typeface="ＭＳ Ｐゴシック" panose="020B0600070205080204" pitchFamily="34" charset="-128"/>
                <a:sym typeface="Wingdings" panose="05000000000000000000" pitchFamily="2" charset="2"/>
              </a:rPr>
              <a:t> pidetään yhtenä indikaattorina</a:t>
            </a:r>
            <a:endParaRPr lang="fi-FI" altLang="fi-FI" sz="1800" dirty="0">
              <a:solidFill>
                <a:srgbClr val="000000"/>
              </a:solidFill>
              <a:ea typeface="ＭＳ Ｐゴシック" panose="020B0600070205080204" pitchFamily="34" charset="-128"/>
            </a:endParaRPr>
          </a:p>
          <a:p>
            <a:pPr>
              <a:lnSpc>
                <a:spcPct val="100000"/>
              </a:lnSpc>
              <a:buClr>
                <a:schemeClr val="accent2"/>
              </a:buClr>
              <a:buFont typeface="Arial" panose="020B0604020202020204" pitchFamily="34" charset="0"/>
              <a:buChar char="•"/>
            </a:pPr>
            <a:r>
              <a:rPr lang="fi-FI" altLang="fi-FI" sz="1800" dirty="0" err="1">
                <a:solidFill>
                  <a:srgbClr val="000000"/>
                </a:solidFill>
                <a:ea typeface="ＭＳ Ｐゴシック" panose="020B0600070205080204" pitchFamily="34" charset="-128"/>
              </a:rPr>
              <a:t>Streptomykeettejä</a:t>
            </a:r>
            <a:r>
              <a:rPr lang="fi-FI" altLang="fi-FI" sz="1800" dirty="0">
                <a:solidFill>
                  <a:srgbClr val="000000"/>
                </a:solidFill>
                <a:ea typeface="ＭＳ Ｐゴシック" panose="020B0600070205080204" pitchFamily="34" charset="-128"/>
              </a:rPr>
              <a:t> eristetty sisäilmasta, rakennusmateriaaleista, pölystä</a:t>
            </a:r>
            <a:r>
              <a:rPr lang="fi-FI" altLang="fi-FI" sz="1800" dirty="0">
                <a:solidFill>
                  <a:srgbClr val="000000"/>
                </a:solidFill>
                <a:ea typeface="ＭＳ Ｐゴシック" panose="020B0600070205080204" pitchFamily="34" charset="-128"/>
                <a:sym typeface="Wingdings" panose="05000000000000000000" pitchFamily="2" charset="2"/>
              </a:rPr>
              <a:t>  myrkyllisyys soluille vaihtelee kasvualustan mukaan</a:t>
            </a:r>
            <a:endParaRPr lang="fi-FI" altLang="fi-FI" sz="1800" dirty="0">
              <a:solidFill>
                <a:srgbClr val="000000"/>
              </a:solidFill>
              <a:ea typeface="ＭＳ Ｐゴシック" panose="020B0600070205080204" pitchFamily="34" charset="-128"/>
            </a:endParaRPr>
          </a:p>
          <a:p>
            <a:pPr>
              <a:lnSpc>
                <a:spcPct val="100000"/>
              </a:lnSpc>
              <a:buClr>
                <a:schemeClr val="accent2"/>
              </a:buClr>
              <a:buFont typeface="Arial" panose="020B0604020202020204" pitchFamily="34" charset="0"/>
              <a:buChar char="•"/>
            </a:pPr>
            <a:r>
              <a:rPr lang="fi-FI" altLang="fi-FI" sz="1800" dirty="0">
                <a:solidFill>
                  <a:srgbClr val="000000"/>
                </a:solidFill>
                <a:ea typeface="ＭＳ Ｐゴシック" panose="020B0600070205080204" pitchFamily="34" charset="-128"/>
              </a:rPr>
              <a:t>Kuten bakteerit, </a:t>
            </a:r>
            <a:r>
              <a:rPr lang="fi-FI" altLang="fi-FI" sz="1800" dirty="0" err="1">
                <a:solidFill>
                  <a:srgbClr val="000000"/>
                </a:solidFill>
                <a:ea typeface="ＭＳ Ｐゴシック" panose="020B0600070205080204" pitchFamily="34" charset="-128"/>
              </a:rPr>
              <a:t>Streptomykeetit</a:t>
            </a:r>
            <a:r>
              <a:rPr lang="fi-FI" altLang="fi-FI" sz="1800" dirty="0">
                <a:solidFill>
                  <a:srgbClr val="000000"/>
                </a:solidFill>
                <a:ea typeface="ＭＳ Ｐゴシック" panose="020B0600070205080204" pitchFamily="34" charset="-128"/>
              </a:rPr>
              <a:t> ovat kaikkein potentiaalisimpia bioaktiivisten aineenvaihduntatuotteiden tuottajia</a:t>
            </a:r>
          </a:p>
          <a:p>
            <a:pPr>
              <a:lnSpc>
                <a:spcPct val="100000"/>
              </a:lnSpc>
              <a:buClr>
                <a:schemeClr val="accent2"/>
              </a:buClr>
              <a:buFont typeface="Arial" panose="020B0604020202020204" pitchFamily="34" charset="0"/>
              <a:buChar char="•"/>
            </a:pPr>
            <a:r>
              <a:rPr lang="fi-FI" altLang="fi-FI" sz="1800" dirty="0">
                <a:solidFill>
                  <a:srgbClr val="000000"/>
                </a:solidFill>
                <a:ea typeface="ＭＳ Ｐゴシック" panose="020B0600070205080204" pitchFamily="34" charset="-128"/>
              </a:rPr>
              <a:t>Aiheuttavat korkeita tulehdusvasteita</a:t>
            </a:r>
          </a:p>
          <a:p>
            <a:pPr>
              <a:lnSpc>
                <a:spcPct val="100000"/>
              </a:lnSpc>
              <a:buClr>
                <a:schemeClr val="accent2"/>
              </a:buClr>
              <a:buFont typeface="Arial" panose="020B0604020202020204" pitchFamily="34" charset="0"/>
              <a:buChar char="•"/>
            </a:pPr>
            <a:r>
              <a:rPr lang="fi-FI" altLang="fi-FI" sz="1800" dirty="0">
                <a:solidFill>
                  <a:srgbClr val="000000"/>
                </a:solidFill>
                <a:ea typeface="ＭＳ Ｐゴシック" panose="020B0600070205080204" pitchFamily="34" charset="-128"/>
              </a:rPr>
              <a:t>A</a:t>
            </a:r>
            <a:r>
              <a:rPr lang="fi-FI" altLang="fi-FI" sz="1800" dirty="0" smtClean="0">
                <a:solidFill>
                  <a:srgbClr val="000000"/>
                </a:solidFill>
                <a:ea typeface="ＭＳ Ｐゴシック" panose="020B0600070205080204" pitchFamily="34" charset="-128"/>
              </a:rPr>
              <a:t>ntibakteerinen</a:t>
            </a:r>
            <a:r>
              <a:rPr lang="fi-FI" altLang="fi-FI" sz="1800" dirty="0">
                <a:solidFill>
                  <a:srgbClr val="000000"/>
                </a:solidFill>
                <a:ea typeface="ＭＳ Ｐゴシック" panose="020B0600070205080204" pitchFamily="34" charset="-128"/>
              </a:rPr>
              <a:t>, </a:t>
            </a:r>
            <a:r>
              <a:rPr lang="fi-FI" altLang="fi-FI" sz="1800" dirty="0" err="1">
                <a:solidFill>
                  <a:srgbClr val="000000"/>
                </a:solidFill>
                <a:ea typeface="ＭＳ Ｐゴシック" panose="020B0600070205080204" pitchFamily="34" charset="-128"/>
              </a:rPr>
              <a:t>antiviraalinen</a:t>
            </a:r>
            <a:r>
              <a:rPr lang="fi-FI" altLang="fi-FI" sz="1800" dirty="0">
                <a:solidFill>
                  <a:srgbClr val="000000"/>
                </a:solidFill>
                <a:ea typeface="ＭＳ Ｐゴシック" panose="020B0600070205080204" pitchFamily="34" charset="-128"/>
              </a:rPr>
              <a:t>, </a:t>
            </a:r>
            <a:r>
              <a:rPr lang="fi-FI" altLang="fi-FI" sz="1800" dirty="0" err="1">
                <a:solidFill>
                  <a:srgbClr val="000000"/>
                </a:solidFill>
                <a:ea typeface="ＭＳ Ｐゴシック" panose="020B0600070205080204" pitchFamily="34" charset="-128"/>
              </a:rPr>
              <a:t>antifungaalinen</a:t>
            </a:r>
            <a:r>
              <a:rPr lang="fi-FI" altLang="fi-FI" sz="1800" dirty="0">
                <a:solidFill>
                  <a:srgbClr val="000000"/>
                </a:solidFill>
                <a:ea typeface="ＭＳ Ｐゴシック" panose="020B0600070205080204" pitchFamily="34" charset="-128"/>
              </a:rPr>
              <a:t>, </a:t>
            </a:r>
            <a:br>
              <a:rPr lang="fi-FI" altLang="fi-FI" sz="1800" dirty="0">
                <a:solidFill>
                  <a:srgbClr val="000000"/>
                </a:solidFill>
                <a:ea typeface="ＭＳ Ｐゴシック" panose="020B0600070205080204" pitchFamily="34" charset="-128"/>
              </a:rPr>
            </a:br>
            <a:r>
              <a:rPr lang="fi-FI" altLang="fi-FI" sz="1800" dirty="0">
                <a:solidFill>
                  <a:srgbClr val="000000"/>
                </a:solidFill>
                <a:ea typeface="ＭＳ Ｐゴシック" panose="020B0600070205080204" pitchFamily="34" charset="-128"/>
              </a:rPr>
              <a:t>antiparasiitti, </a:t>
            </a:r>
            <a:r>
              <a:rPr lang="fi-FI" altLang="fi-FI" sz="1800" dirty="0" err="1">
                <a:solidFill>
                  <a:srgbClr val="000000"/>
                </a:solidFill>
                <a:ea typeface="ＭＳ Ｐゴシック" panose="020B0600070205080204" pitchFamily="34" charset="-128"/>
              </a:rPr>
              <a:t>immunosupressiivinen</a:t>
            </a:r>
            <a:r>
              <a:rPr lang="fi-FI" altLang="fi-FI" sz="1800" dirty="0">
                <a:solidFill>
                  <a:srgbClr val="000000"/>
                </a:solidFill>
                <a:ea typeface="ＭＳ Ｐゴシック" panose="020B0600070205080204" pitchFamily="34" charset="-128"/>
              </a:rPr>
              <a:t>, </a:t>
            </a:r>
            <a:br>
              <a:rPr lang="fi-FI" altLang="fi-FI" sz="1800" dirty="0">
                <a:solidFill>
                  <a:srgbClr val="000000"/>
                </a:solidFill>
                <a:ea typeface="ＭＳ Ｐゴシック" panose="020B0600070205080204" pitchFamily="34" charset="-128"/>
              </a:rPr>
            </a:br>
            <a:r>
              <a:rPr lang="fi-FI" altLang="fi-FI" sz="1800" dirty="0">
                <a:solidFill>
                  <a:srgbClr val="000000"/>
                </a:solidFill>
                <a:ea typeface="ＭＳ Ｐゴシック" panose="020B0600070205080204" pitchFamily="34" charset="-128"/>
              </a:rPr>
              <a:t>entsyymien toimintaa estävä, ...</a:t>
            </a:r>
          </a:p>
          <a:p>
            <a:pPr lvl="2">
              <a:lnSpc>
                <a:spcPct val="100000"/>
              </a:lnSpc>
              <a:buClr>
                <a:srgbClr val="000000"/>
              </a:buClr>
              <a:buFont typeface="Wingdings" panose="05000000000000000000" pitchFamily="2" charset="2"/>
              <a:buNone/>
            </a:pPr>
            <a:endParaRPr lang="fi-FI" altLang="fi-FI" dirty="0">
              <a:solidFill>
                <a:srgbClr val="000000"/>
              </a:solidFill>
              <a:ea typeface="ＭＳ Ｐゴシック" panose="020B0600070205080204" pitchFamily="34" charset="-128"/>
            </a:endParaRPr>
          </a:p>
        </p:txBody>
      </p:sp>
      <p:sp>
        <p:nvSpPr>
          <p:cNvPr id="2" name="Otsikko 1"/>
          <p:cNvSpPr>
            <a:spLocks noGrp="1"/>
          </p:cNvSpPr>
          <p:nvPr>
            <p:ph type="title"/>
          </p:nvPr>
        </p:nvSpPr>
        <p:spPr>
          <a:xfrm>
            <a:off x="719537" y="116632"/>
            <a:ext cx="7489824" cy="1079500"/>
          </a:xfrm>
        </p:spPr>
        <p:txBody>
          <a:bodyPr/>
          <a:lstStyle/>
          <a:p>
            <a:r>
              <a:rPr lang="fi-FI" dirty="0" err="1" smtClean="0"/>
              <a:t>Streptomykeetit</a:t>
            </a:r>
            <a:r>
              <a:rPr lang="fi-FI" dirty="0" smtClean="0"/>
              <a:t> sisäilmassa</a:t>
            </a:r>
            <a:endParaRPr lang="fi-FI" dirty="0"/>
          </a:p>
        </p:txBody>
      </p:sp>
      <p:sp>
        <p:nvSpPr>
          <p:cNvPr id="35846"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6575615D-F034-4DE3-AF69-67FF987D0C61}" type="slidenum">
              <a:rPr lang="en-GB" altLang="fi-FI" sz="1000">
                <a:solidFill>
                  <a:srgbClr val="FFFFFF"/>
                </a:solidFill>
              </a:rPr>
              <a:pPr eaLnBrk="1" hangingPunct="1">
                <a:lnSpc>
                  <a:spcPct val="100000"/>
                </a:lnSpc>
                <a:spcBef>
                  <a:spcPct val="0"/>
                </a:spcBef>
                <a:buClrTx/>
                <a:buFontTx/>
                <a:buNone/>
              </a:pPr>
              <a:t>19</a:t>
            </a:fld>
            <a:endParaRPr lang="en-GB" altLang="fi-FI" sz="1000">
              <a:solidFill>
                <a:srgbClr val="FFFFFF"/>
              </a:solidFill>
            </a:endParaRPr>
          </a:p>
        </p:txBody>
      </p:sp>
    </p:spTree>
    <p:extLst>
      <p:ext uri="{BB962C8B-B14F-4D97-AF65-F5344CB8AC3E}">
        <p14:creationId xmlns:p14="http://schemas.microsoft.com/office/powerpoint/2010/main" val="3189380227"/>
      </p:ext>
    </p:extLst>
  </p:cSld>
  <p:clrMapOvr>
    <a:masterClrMapping/>
  </p:clrMapOvr>
  <p:transition spd="med">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000" dirty="0">
                <a:solidFill>
                  <a:srgbClr val="44697D"/>
                </a:solidFill>
              </a:rPr>
              <a:t>Saatteeksi opetusmateriaalin käyttöön</a:t>
            </a:r>
            <a:endParaRPr lang="fi-FI" sz="2000" dirty="0"/>
          </a:p>
        </p:txBody>
      </p:sp>
      <p:sp>
        <p:nvSpPr>
          <p:cNvPr id="3" name="Content Placeholder 2"/>
          <p:cNvSpPr>
            <a:spLocks noGrp="1"/>
          </p:cNvSpPr>
          <p:nvPr>
            <p:ph idx="1"/>
          </p:nvPr>
        </p:nvSpPr>
        <p:spPr/>
        <p:txBody>
          <a:bodyPr>
            <a:normAutofit/>
          </a:bodyPr>
          <a:lstStyle/>
          <a:p>
            <a:r>
              <a:rPr lang="fi-FI" sz="1000" dirty="0" smtClean="0"/>
              <a:t>Opetusmateriaalin keskeisessä osassa ovat rakennuksissa esiintyvät biologiset epäpuhtaudet. Yksittäiset luennot käsittelevät mm. mikrobiologian perusasioita, homeita ja lahoja, erilaisten rakennusten tavanomaisia </a:t>
            </a:r>
            <a:r>
              <a:rPr lang="fi-FI" sz="1000" dirty="0" err="1" smtClean="0"/>
              <a:t>mikrobistoja</a:t>
            </a:r>
            <a:r>
              <a:rPr lang="fi-FI" sz="1000" dirty="0" smtClean="0"/>
              <a:t>, mikrobien ja erilaisten mikrobiepäpuhtauksien näytteenotto- ja analysointimenetelmiä sekä tulkintaohjeita. Mikrobit ovat esimerkkinä Sisäympäristön tutkimukset ja raportointi –osuudessa. Opetusmateriaali </a:t>
            </a:r>
            <a:r>
              <a:rPr lang="fi-FI" sz="1000" dirty="0"/>
              <a:t>sisältää </a:t>
            </a:r>
            <a:r>
              <a:rPr lang="fi-FI" sz="1000" dirty="0" smtClean="0"/>
              <a:t>lisäksi yleistä </a:t>
            </a:r>
            <a:r>
              <a:rPr lang="fi-FI" sz="1000" dirty="0"/>
              <a:t>tietoa </a:t>
            </a:r>
            <a:r>
              <a:rPr lang="fi-FI" sz="1000" dirty="0" smtClean="0"/>
              <a:t>sisäympäristöstä, kemiallisista epäpuhtauksista, terveydellisen merkityksen arvioinnista, sisäilman </a:t>
            </a:r>
            <a:r>
              <a:rPr lang="fi-FI" sz="1000" dirty="0"/>
              <a:t>laadun </a:t>
            </a:r>
            <a:r>
              <a:rPr lang="fi-FI" sz="1000" dirty="0" smtClean="0"/>
              <a:t>hallinnasta korjausprosessissa sekä sisäilmasto-ongelmien hallinnasta yhteistyönä. </a:t>
            </a:r>
            <a:endParaRPr lang="fi-FI" sz="1000" dirty="0"/>
          </a:p>
          <a:p>
            <a:endParaRPr lang="fi-FI" sz="1000" dirty="0"/>
          </a:p>
          <a:p>
            <a:r>
              <a:rPr lang="fi-FI" sz="1000" dirty="0" smtClean="0"/>
              <a:t>Materiaali </a:t>
            </a:r>
            <a:r>
              <a:rPr lang="fi-FI" sz="1000" dirty="0"/>
              <a:t>on tarkoitettu oppilaitosten käyttöön ja sitä voidaan hyödyntää sekä täydennys- että tutkintokoulutuksissa, jotka pätevöittävät kosteus- ja homevaurioiden korjaushankkeissa mukana olevia asiantuntijoita (rakennusterveysasiantuntijat, sisäilma-asiantuntijat, kuntotutkijat, korjaussuunnittelijat ja korjaustyönjohtajat). Opetusmateriaalia voidaan hyödyntää kokonaisuutena tai yksittäisinä aihealueina. Jos materiaalista käytetään yksittäisiä sivuja tai taulukoita, on materiaalin alkuperäinen lähde aina ilmoitettava.</a:t>
            </a:r>
          </a:p>
          <a:p>
            <a:endParaRPr lang="fi-FI" sz="1000" dirty="0"/>
          </a:p>
          <a:p>
            <a:r>
              <a:rPr lang="fi-FI" sz="1000" dirty="0" smtClean="0"/>
              <a:t>Opetusmateriaali </a:t>
            </a:r>
            <a:r>
              <a:rPr lang="fi-FI" sz="1000" dirty="0"/>
              <a:t>on </a:t>
            </a:r>
            <a:r>
              <a:rPr lang="fi-FI" sz="1000" dirty="0" smtClean="0"/>
              <a:t>tehty </a:t>
            </a:r>
            <a:r>
              <a:rPr lang="fi-FI" sz="1000" dirty="0"/>
              <a:t>kosteus- ja hometalkoiden </a:t>
            </a:r>
            <a:r>
              <a:rPr lang="fi-FI" sz="1000" dirty="0" smtClean="0"/>
              <a:t>käyttöön. </a:t>
            </a:r>
            <a:r>
              <a:rPr lang="fi-FI" sz="1000" dirty="0"/>
              <a:t>Opetusmateriaalin </a:t>
            </a:r>
            <a:r>
              <a:rPr lang="fi-FI" sz="1000" dirty="0" smtClean="0"/>
              <a:t>sisältöä ovat koonneet ja muokanneet  ja siitä vastaavat Marjut Reiman Työterveyslaitoksesta, Anne Hyvärinen Terveyden- ja hyvinvoinnin laitokselta sekä Hannu Viitanen.</a:t>
            </a:r>
            <a:endParaRPr lang="fi-FI" sz="1000" dirty="0"/>
          </a:p>
          <a:p>
            <a:endParaRPr lang="fi-FI" sz="1000" dirty="0"/>
          </a:p>
          <a:p>
            <a:r>
              <a:rPr lang="fi-FI" sz="1000" dirty="0"/>
              <a:t>Aineiston sisältöä saa muokata vain </a:t>
            </a:r>
            <a:r>
              <a:rPr lang="fi-FI" sz="1000" dirty="0" smtClean="0"/>
              <a:t>tekijöiden </a:t>
            </a:r>
            <a:r>
              <a:rPr lang="fi-FI" sz="1000" dirty="0"/>
              <a:t>luvalla. Opetusmateriaalissa mahdollisesti olevista virheistä tai puutteista toivotaan palautetta suoraan </a:t>
            </a:r>
            <a:r>
              <a:rPr lang="fi-FI" sz="1000" dirty="0" smtClean="0"/>
              <a:t>tekijöille. </a:t>
            </a:r>
            <a:r>
              <a:rPr lang="fi-FI" sz="1000" dirty="0"/>
              <a:t>Asialliset ja yksilöidyt korjausehdotukset huomioidaan seuraavan päivityksen yhteydessä.</a:t>
            </a:r>
          </a:p>
          <a:p>
            <a:endParaRPr lang="fi-FI" sz="1000" dirty="0"/>
          </a:p>
          <a:p>
            <a:pPr marL="273050" lvl="1" indent="0">
              <a:buNone/>
            </a:pPr>
            <a:r>
              <a:rPr lang="fi-FI" sz="1000" dirty="0"/>
              <a:t>Lisätietoa / palautteet</a:t>
            </a:r>
            <a:r>
              <a:rPr lang="fi-FI" sz="1000" dirty="0" smtClean="0"/>
              <a:t>:</a:t>
            </a:r>
          </a:p>
          <a:p>
            <a:pPr marL="273050" lvl="1" indent="0">
              <a:buNone/>
            </a:pPr>
            <a:endParaRPr lang="fi-FI" sz="1000" dirty="0"/>
          </a:p>
          <a:p>
            <a:pPr marL="273050" lvl="1" indent="0">
              <a:buNone/>
            </a:pPr>
            <a:r>
              <a:rPr lang="fi-FI" sz="1000" dirty="0" smtClean="0"/>
              <a:t>Marjut Reiman	Anne Hyvärinen		Hannu Viitanen</a:t>
            </a:r>
          </a:p>
          <a:p>
            <a:pPr marL="273050" lvl="1" indent="0">
              <a:buNone/>
            </a:pPr>
            <a:r>
              <a:rPr lang="fi-FI" sz="1000" dirty="0" smtClean="0">
                <a:hlinkClick r:id="rId2"/>
              </a:rPr>
              <a:t>marjut.reiman@ttl.fi</a:t>
            </a:r>
            <a:r>
              <a:rPr lang="fi-FI" sz="1000" dirty="0" smtClean="0"/>
              <a:t>	</a:t>
            </a:r>
            <a:r>
              <a:rPr lang="fi-FI" sz="1000" dirty="0" smtClean="0">
                <a:hlinkClick r:id="rId3"/>
              </a:rPr>
              <a:t>anne.hyvarinen@thl.fi</a:t>
            </a:r>
            <a:r>
              <a:rPr lang="fi-FI" sz="1000" dirty="0" smtClean="0"/>
              <a:t>	</a:t>
            </a:r>
            <a:r>
              <a:rPr lang="fi-FI" sz="1000" dirty="0" smtClean="0">
                <a:hlinkClick r:id="rId4"/>
              </a:rPr>
              <a:t>hannu.viitanen@luukku.com</a:t>
            </a:r>
            <a:endParaRPr lang="fi-FI" sz="1000" dirty="0" smtClean="0"/>
          </a:p>
          <a:p>
            <a:pPr marL="273050" lvl="1" indent="0">
              <a:buNone/>
            </a:pPr>
            <a:endParaRPr lang="fi-FI" sz="1000" dirty="0"/>
          </a:p>
          <a:p>
            <a:pPr marL="0" indent="0">
              <a:buNone/>
            </a:pPr>
            <a:endParaRPr lang="fi-FI" sz="1000" dirty="0"/>
          </a:p>
          <a:p>
            <a:endParaRPr lang="fi-FI" dirty="0"/>
          </a:p>
        </p:txBody>
      </p:sp>
      <p:sp>
        <p:nvSpPr>
          <p:cNvPr id="4" name="Dian numeron paikkamerkki 3"/>
          <p:cNvSpPr>
            <a:spLocks noGrp="1"/>
          </p:cNvSpPr>
          <p:nvPr>
            <p:ph type="sldNum" sz="quarter" idx="12"/>
          </p:nvPr>
        </p:nvSpPr>
        <p:spPr/>
        <p:txBody>
          <a:bodyPr/>
          <a:lstStyle/>
          <a:p>
            <a:fld id="{49246692-9764-4796-AF2E-897E79EBAFA7}" type="slidenum">
              <a:rPr lang="fi-FI" smtClean="0"/>
              <a:pPr/>
              <a:t>2</a:t>
            </a:fld>
            <a:endParaRPr lang="fi-FI"/>
          </a:p>
        </p:txBody>
      </p:sp>
    </p:spTree>
    <p:extLst>
      <p:ext uri="{BB962C8B-B14F-4D97-AF65-F5344CB8AC3E}">
        <p14:creationId xmlns:p14="http://schemas.microsoft.com/office/powerpoint/2010/main" val="3416937047"/>
      </p:ext>
    </p:extLst>
  </p:cSld>
  <p:clrMapOvr>
    <a:masterClrMapping/>
  </p:clrMapOvr>
  <p:transition spd="med">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Text Box 4"/>
          <p:cNvSpPr txBox="1">
            <a:spLocks noChangeArrowheads="1"/>
          </p:cNvSpPr>
          <p:nvPr/>
        </p:nvSpPr>
        <p:spPr bwMode="auto">
          <a:xfrm>
            <a:off x="779741" y="1628800"/>
            <a:ext cx="6840115" cy="286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4545013" eaLnBrk="0" hangingPunct="0">
              <a:defRPr>
                <a:solidFill>
                  <a:schemeClr val="tx1"/>
                </a:solidFill>
                <a:latin typeface="Arial" charset="0"/>
                <a:ea typeface="ＭＳ Ｐゴシック" charset="0"/>
              </a:defRPr>
            </a:lvl1pPr>
            <a:lvl2pPr defTabSz="4545013" eaLnBrk="0" hangingPunct="0">
              <a:defRPr>
                <a:solidFill>
                  <a:schemeClr val="tx1"/>
                </a:solidFill>
                <a:latin typeface="Arial" charset="0"/>
                <a:ea typeface="ＭＳ Ｐゴシック" charset="0"/>
              </a:defRPr>
            </a:lvl2pPr>
            <a:lvl3pPr defTabSz="4545013" eaLnBrk="0" hangingPunct="0">
              <a:defRPr>
                <a:solidFill>
                  <a:schemeClr val="tx1"/>
                </a:solidFill>
                <a:latin typeface="Arial" charset="0"/>
                <a:ea typeface="ＭＳ Ｐゴシック" charset="0"/>
              </a:defRPr>
            </a:lvl3pPr>
            <a:lvl4pPr defTabSz="4545013" eaLnBrk="0" hangingPunct="0">
              <a:defRPr>
                <a:solidFill>
                  <a:schemeClr val="tx1"/>
                </a:solidFill>
                <a:latin typeface="Arial" charset="0"/>
                <a:ea typeface="ＭＳ Ｐゴシック" charset="0"/>
              </a:defRPr>
            </a:lvl4pPr>
            <a:lvl5pPr defTabSz="4545013" eaLnBrk="0" hangingPunct="0">
              <a:defRPr>
                <a:solidFill>
                  <a:schemeClr val="tx1"/>
                </a:solidFill>
                <a:latin typeface="Arial" charset="0"/>
                <a:ea typeface="ＭＳ Ｐゴシック" charset="0"/>
              </a:defRPr>
            </a:lvl5pPr>
            <a:lvl6pPr defTabSz="4545013" eaLnBrk="0" fontAlgn="base" hangingPunct="0">
              <a:spcBef>
                <a:spcPct val="0"/>
              </a:spcBef>
              <a:spcAft>
                <a:spcPct val="0"/>
              </a:spcAft>
              <a:defRPr>
                <a:solidFill>
                  <a:schemeClr val="tx1"/>
                </a:solidFill>
                <a:latin typeface="Arial" charset="0"/>
                <a:ea typeface="ＭＳ Ｐゴシック" charset="0"/>
              </a:defRPr>
            </a:lvl6pPr>
            <a:lvl7pPr defTabSz="4545013" eaLnBrk="0" fontAlgn="base" hangingPunct="0">
              <a:spcBef>
                <a:spcPct val="0"/>
              </a:spcBef>
              <a:spcAft>
                <a:spcPct val="0"/>
              </a:spcAft>
              <a:defRPr>
                <a:solidFill>
                  <a:schemeClr val="tx1"/>
                </a:solidFill>
                <a:latin typeface="Arial" charset="0"/>
                <a:ea typeface="ＭＳ Ｐゴシック" charset="0"/>
              </a:defRPr>
            </a:lvl7pPr>
            <a:lvl8pPr defTabSz="4545013" eaLnBrk="0" fontAlgn="base" hangingPunct="0">
              <a:spcBef>
                <a:spcPct val="0"/>
              </a:spcBef>
              <a:spcAft>
                <a:spcPct val="0"/>
              </a:spcAft>
              <a:defRPr>
                <a:solidFill>
                  <a:schemeClr val="tx1"/>
                </a:solidFill>
                <a:latin typeface="Arial" charset="0"/>
                <a:ea typeface="ＭＳ Ｐゴシック" charset="0"/>
              </a:defRPr>
            </a:lvl8pPr>
            <a:lvl9pPr defTabSz="4545013"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ts val="600"/>
              </a:spcBef>
              <a:spcAft>
                <a:spcPts val="600"/>
              </a:spcAft>
              <a:defRPr/>
            </a:pPr>
            <a:r>
              <a:rPr lang="fi-FI" sz="2000" dirty="0" smtClean="0">
                <a:solidFill>
                  <a:srgbClr val="000000"/>
                </a:solidFill>
                <a:latin typeface="Arial" panose="020B0604020202020204" pitchFamily="34" charset="0"/>
              </a:rPr>
              <a:t>Aikaisemmat puutteet analyysimenetelmissä:</a:t>
            </a:r>
          </a:p>
          <a:p>
            <a:pPr marL="357188" indent="-357188" defTabSz="914400">
              <a:spcBef>
                <a:spcPct val="35000"/>
              </a:spcBef>
              <a:spcAft>
                <a:spcPts val="600"/>
              </a:spcAft>
              <a:buClr>
                <a:schemeClr val="accent2"/>
              </a:buClr>
              <a:buFont typeface="Arial" panose="020B0604020202020204" pitchFamily="34" charset="0"/>
              <a:buChar char="•"/>
              <a:defRPr/>
            </a:pPr>
            <a:r>
              <a:rPr lang="fi-FI" dirty="0" err="1" smtClean="0">
                <a:solidFill>
                  <a:srgbClr val="000000"/>
                </a:solidFill>
                <a:latin typeface="Arial" panose="020B0604020202020204" pitchFamily="34" charset="0"/>
              </a:rPr>
              <a:t>E</a:t>
            </a:r>
            <a:r>
              <a:rPr lang="fi-FI" dirty="0" err="1" smtClean="0">
                <a:solidFill>
                  <a:srgbClr val="000000"/>
                </a:solidFill>
                <a:latin typeface="Arial" panose="020B0604020202020204" pitchFamily="34" charset="0"/>
                <a:ea typeface="ＭＳ Ｐゴシック" panose="020B0600070205080204" pitchFamily="34" charset="-128"/>
              </a:rPr>
              <a:t>päspesifinen</a:t>
            </a:r>
            <a:r>
              <a:rPr lang="fi-FI" dirty="0" smtClean="0">
                <a:solidFill>
                  <a:srgbClr val="000000"/>
                </a:solidFill>
                <a:latin typeface="Arial" panose="020B0604020202020204" pitchFamily="34" charset="0"/>
                <a:ea typeface="ＭＳ Ｐゴシック" panose="020B0600070205080204" pitchFamily="34" charset="-128"/>
              </a:rPr>
              <a:t> </a:t>
            </a:r>
            <a:r>
              <a:rPr lang="fi-FI" dirty="0">
                <a:solidFill>
                  <a:srgbClr val="000000"/>
                </a:solidFill>
                <a:latin typeface="Arial" panose="020B0604020202020204" pitchFamily="34" charset="0"/>
                <a:ea typeface="ＭＳ Ｐゴシック" panose="020B0600070205080204" pitchFamily="34" charset="-128"/>
              </a:rPr>
              <a:t>tai ei riittävän herkkä menetelmä </a:t>
            </a:r>
            <a:br>
              <a:rPr lang="fi-FI" dirty="0">
                <a:solidFill>
                  <a:srgbClr val="000000"/>
                </a:solidFill>
                <a:latin typeface="Arial" panose="020B0604020202020204" pitchFamily="34" charset="0"/>
                <a:ea typeface="ＭＳ Ｐゴシック" panose="020B0600070205080204" pitchFamily="34" charset="-128"/>
              </a:rPr>
            </a:br>
            <a:r>
              <a:rPr lang="fi-FI" dirty="0">
                <a:solidFill>
                  <a:srgbClr val="000000"/>
                </a:solidFill>
                <a:latin typeface="Arial" panose="020B0604020202020204" pitchFamily="34" charset="0"/>
                <a:ea typeface="ＭＳ Ｐゴシック" panose="020B0600070205080204" pitchFamily="34" charset="-128"/>
              </a:rPr>
              <a:t>(ELISA, TLC aikaisemmin käytetyt menetelmät)</a:t>
            </a:r>
          </a:p>
          <a:p>
            <a:pPr marL="357188" indent="-357188" defTabSz="914400">
              <a:spcBef>
                <a:spcPct val="35000"/>
              </a:spcBef>
              <a:spcAft>
                <a:spcPts val="600"/>
              </a:spcAft>
              <a:buClr>
                <a:schemeClr val="accent2"/>
              </a:buClr>
              <a:buFont typeface="Arial" panose="020B0604020202020204" pitchFamily="34" charset="0"/>
              <a:buChar char="•"/>
              <a:defRPr/>
            </a:pPr>
            <a:r>
              <a:rPr lang="fi-FI" dirty="0" smtClean="0">
                <a:solidFill>
                  <a:srgbClr val="000000"/>
                </a:solidFill>
                <a:latin typeface="Arial" panose="020B0604020202020204" pitchFamily="34" charset="0"/>
                <a:ea typeface="ＭＳ Ｐゴシック" panose="020B0600070205080204" pitchFamily="34" charset="-128"/>
              </a:rPr>
              <a:t>Ei </a:t>
            </a:r>
            <a:r>
              <a:rPr lang="fi-FI" dirty="0">
                <a:solidFill>
                  <a:srgbClr val="000000"/>
                </a:solidFill>
                <a:latin typeface="Arial" panose="020B0604020202020204" pitchFamily="34" charset="0"/>
                <a:ea typeface="ＭＳ Ｐゴシック" panose="020B0600070205080204" pitchFamily="34" charset="-128"/>
              </a:rPr>
              <a:t>ole saatu kokonaisvaltaista kuvaa näytteen sisältämistä metaboliatuotteista (mm. selektiiviset GC-MS, LC-MS, LC-MS/MS menetelmät mittaavat yhtä tai muutamaa </a:t>
            </a:r>
            <a:r>
              <a:rPr lang="fi-FI" dirty="0" err="1">
                <a:solidFill>
                  <a:srgbClr val="000000"/>
                </a:solidFill>
                <a:latin typeface="Arial" panose="020B0604020202020204" pitchFamily="34" charset="0"/>
                <a:ea typeface="ＭＳ Ｐゴシック" panose="020B0600070205080204" pitchFamily="34" charset="-128"/>
              </a:rPr>
              <a:t>mykotoksiinia</a:t>
            </a:r>
            <a:r>
              <a:rPr lang="fi-FI" dirty="0">
                <a:solidFill>
                  <a:srgbClr val="000000"/>
                </a:solidFill>
                <a:latin typeface="Arial" panose="020B0604020202020204" pitchFamily="34" charset="0"/>
                <a:ea typeface="ＭＳ Ｐゴシック" panose="020B0600070205080204" pitchFamily="34" charset="-128"/>
              </a:rPr>
              <a:t>)</a:t>
            </a:r>
          </a:p>
          <a:p>
            <a:pPr marL="357188" indent="-357188" defTabSz="914400">
              <a:spcBef>
                <a:spcPct val="35000"/>
              </a:spcBef>
              <a:spcAft>
                <a:spcPts val="600"/>
              </a:spcAft>
              <a:buClr>
                <a:schemeClr val="accent2"/>
              </a:buClr>
              <a:buFont typeface="Arial" panose="020B0604020202020204" pitchFamily="34" charset="0"/>
              <a:buChar char="•"/>
              <a:defRPr/>
            </a:pPr>
            <a:r>
              <a:rPr lang="fi-FI" dirty="0" smtClean="0">
                <a:solidFill>
                  <a:srgbClr val="000000"/>
                </a:solidFill>
                <a:latin typeface="Arial" panose="020B0604020202020204" pitchFamily="34" charset="0"/>
                <a:ea typeface="ＭＳ Ｐゴシック" panose="020B0600070205080204" pitchFamily="34" charset="-128"/>
              </a:rPr>
              <a:t>Vaatii </a:t>
            </a:r>
            <a:r>
              <a:rPr lang="fi-FI" dirty="0">
                <a:solidFill>
                  <a:srgbClr val="000000"/>
                </a:solidFill>
                <a:latin typeface="Arial" panose="020B0604020202020204" pitchFamily="34" charset="0"/>
                <a:ea typeface="ＭＳ Ｐゴシック" panose="020B0600070205080204" pitchFamily="34" charset="-128"/>
              </a:rPr>
              <a:t>suuren näytemäärän</a:t>
            </a:r>
          </a:p>
        </p:txBody>
      </p:sp>
      <p:sp>
        <p:nvSpPr>
          <p:cNvPr id="2" name="Otsikko 1"/>
          <p:cNvSpPr>
            <a:spLocks noGrp="1"/>
          </p:cNvSpPr>
          <p:nvPr>
            <p:ph type="title"/>
          </p:nvPr>
        </p:nvSpPr>
        <p:spPr>
          <a:xfrm>
            <a:off x="755576" y="371830"/>
            <a:ext cx="7489824" cy="1079500"/>
          </a:xfrm>
        </p:spPr>
        <p:txBody>
          <a:bodyPr/>
          <a:lstStyle/>
          <a:p>
            <a:r>
              <a:rPr lang="fi-FI" dirty="0" err="1" smtClean="0"/>
              <a:t>Mykotoksiinien</a:t>
            </a:r>
            <a:r>
              <a:rPr lang="fi-FI" dirty="0" smtClean="0"/>
              <a:t> </a:t>
            </a:r>
            <a:r>
              <a:rPr lang="fi-FI" dirty="0" err="1" smtClean="0"/>
              <a:t>detektointi</a:t>
            </a:r>
            <a:endParaRPr lang="fi-FI" dirty="0"/>
          </a:p>
        </p:txBody>
      </p:sp>
      <p:sp>
        <p:nvSpPr>
          <p:cNvPr id="36869"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BD4ED355-F3E7-400E-BC45-74003723D274}" type="slidenum">
              <a:rPr lang="en-GB" altLang="fi-FI" sz="1000">
                <a:solidFill>
                  <a:srgbClr val="FFFFFF"/>
                </a:solidFill>
              </a:rPr>
              <a:pPr eaLnBrk="1" hangingPunct="1">
                <a:lnSpc>
                  <a:spcPct val="100000"/>
                </a:lnSpc>
                <a:spcBef>
                  <a:spcPct val="0"/>
                </a:spcBef>
                <a:buClrTx/>
                <a:buFontTx/>
                <a:buNone/>
              </a:pPr>
              <a:t>20</a:t>
            </a:fld>
            <a:endParaRPr lang="en-GB" altLang="fi-FI" sz="1000">
              <a:solidFill>
                <a:srgbClr val="FFFFFF"/>
              </a:solidFill>
            </a:endParaRPr>
          </a:p>
        </p:txBody>
      </p:sp>
    </p:spTree>
    <p:extLst>
      <p:ext uri="{BB962C8B-B14F-4D97-AF65-F5344CB8AC3E}">
        <p14:creationId xmlns:p14="http://schemas.microsoft.com/office/powerpoint/2010/main" val="263378032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Mykotoksiinien</a:t>
            </a:r>
            <a:r>
              <a:rPr lang="fi-FI" dirty="0" smtClean="0"/>
              <a:t> </a:t>
            </a:r>
            <a:r>
              <a:rPr lang="fi-FI" dirty="0" err="1" smtClean="0"/>
              <a:t>detektointi</a:t>
            </a:r>
            <a:endParaRPr lang="fi-FI" dirty="0"/>
          </a:p>
        </p:txBody>
      </p:sp>
      <p:sp>
        <p:nvSpPr>
          <p:cNvPr id="3" name="Sisällön paikkamerkki 2"/>
          <p:cNvSpPr>
            <a:spLocks noGrp="1"/>
          </p:cNvSpPr>
          <p:nvPr>
            <p:ph idx="1"/>
          </p:nvPr>
        </p:nvSpPr>
        <p:spPr/>
        <p:txBody>
          <a:bodyPr/>
          <a:lstStyle/>
          <a:p>
            <a:pPr marL="357188" indent="-357188" eaLnBrk="0" hangingPunct="0">
              <a:spcBef>
                <a:spcPct val="35000"/>
              </a:spcBef>
              <a:spcAft>
                <a:spcPts val="1200"/>
              </a:spcAft>
              <a:defRPr/>
            </a:pPr>
            <a:r>
              <a:rPr lang="fi-FI" sz="1800" dirty="0">
                <a:solidFill>
                  <a:srgbClr val="000000"/>
                </a:solidFill>
                <a:latin typeface="Arial" panose="020B0604020202020204" pitchFamily="34" charset="0"/>
                <a:ea typeface="ＭＳ Ｐゴシック" panose="020B0600070205080204" pitchFamily="34" charset="-128"/>
              </a:rPr>
              <a:t>Analytiikka kehittynyt  huimasti viime vuosina:</a:t>
            </a:r>
          </a:p>
          <a:p>
            <a:pPr marL="715963" lvl="2" indent="-357188" eaLnBrk="0" hangingPunct="0">
              <a:spcBef>
                <a:spcPct val="35000"/>
              </a:spcBef>
              <a:spcAft>
                <a:spcPts val="1200"/>
              </a:spcAft>
              <a:defRPr/>
            </a:pPr>
            <a:r>
              <a:rPr lang="fi-FI" dirty="0">
                <a:solidFill>
                  <a:srgbClr val="000000"/>
                </a:solidFill>
                <a:latin typeface="Arial" panose="020B0604020202020204" pitchFamily="34" charset="0"/>
                <a:ea typeface="ＭＳ Ｐゴシック" panose="020B0600070205080204" pitchFamily="34" charset="-128"/>
              </a:rPr>
              <a:t>Parempi spesifisyys ja herkkyys (GC-MS, LC-MS, LC-MS/MS menetelmät)</a:t>
            </a:r>
          </a:p>
          <a:p>
            <a:pPr marL="715963" lvl="2" indent="-357188" eaLnBrk="0" hangingPunct="0">
              <a:spcBef>
                <a:spcPct val="35000"/>
              </a:spcBef>
              <a:spcAft>
                <a:spcPts val="1200"/>
              </a:spcAft>
              <a:defRPr/>
            </a:pPr>
            <a:r>
              <a:rPr lang="fi-FI" dirty="0">
                <a:solidFill>
                  <a:srgbClr val="000000"/>
                </a:solidFill>
                <a:latin typeface="Arial" panose="020B0604020202020204" pitchFamily="34" charset="0"/>
                <a:ea typeface="ＭＳ Ｐゴシック" panose="020B0600070205080204" pitchFamily="34" charset="-128"/>
              </a:rPr>
              <a:t>Useamman </a:t>
            </a:r>
            <a:r>
              <a:rPr lang="fi-FI" dirty="0" err="1">
                <a:solidFill>
                  <a:srgbClr val="000000"/>
                </a:solidFill>
                <a:latin typeface="Arial" panose="020B0604020202020204" pitchFamily="34" charset="0"/>
                <a:ea typeface="ＭＳ Ｐゴシック" panose="020B0600070205080204" pitchFamily="34" charset="-128"/>
              </a:rPr>
              <a:t>analyytin</a:t>
            </a:r>
            <a:r>
              <a:rPr lang="fi-FI" dirty="0">
                <a:solidFill>
                  <a:srgbClr val="000000"/>
                </a:solidFill>
                <a:latin typeface="Arial" panose="020B0604020202020204" pitchFamily="34" charset="0"/>
                <a:ea typeface="ＭＳ Ｐゴシック" panose="020B0600070205080204" pitchFamily="34" charset="-128"/>
              </a:rPr>
              <a:t> samanaikainen </a:t>
            </a:r>
            <a:r>
              <a:rPr lang="fi-FI" dirty="0" err="1">
                <a:solidFill>
                  <a:srgbClr val="000000"/>
                </a:solidFill>
                <a:latin typeface="Arial" panose="020B0604020202020204" pitchFamily="34" charset="0"/>
                <a:ea typeface="ＭＳ Ｐゴシック" panose="020B0600070205080204" pitchFamily="34" charset="-128"/>
              </a:rPr>
              <a:t>detektio</a:t>
            </a:r>
            <a:r>
              <a:rPr lang="fi-FI" dirty="0">
                <a:solidFill>
                  <a:srgbClr val="000000"/>
                </a:solidFill>
                <a:latin typeface="Arial" panose="020B0604020202020204" pitchFamily="34" charset="0"/>
                <a:ea typeface="ＭＳ Ｐゴシック" panose="020B0600070205080204" pitchFamily="34" charset="-128"/>
              </a:rPr>
              <a:t> mahdollista</a:t>
            </a:r>
          </a:p>
          <a:p>
            <a:pPr marL="715963" lvl="2" indent="-357188" eaLnBrk="0" hangingPunct="0">
              <a:spcBef>
                <a:spcPct val="35000"/>
              </a:spcBef>
              <a:spcAft>
                <a:spcPts val="1200"/>
              </a:spcAft>
              <a:defRPr/>
            </a:pPr>
            <a:r>
              <a:rPr lang="fi-FI" dirty="0">
                <a:solidFill>
                  <a:srgbClr val="000000"/>
                </a:solidFill>
                <a:latin typeface="Arial" panose="020B0604020202020204" pitchFamily="34" charset="0"/>
                <a:ea typeface="ＭＳ Ｐゴシック" panose="020B0600070205080204" pitchFamily="34" charset="-128"/>
              </a:rPr>
              <a:t>Pienempi näytemäärä riittää analyysiin</a:t>
            </a:r>
          </a:p>
          <a:p>
            <a:endParaRPr lang="fi-FI" dirty="0"/>
          </a:p>
        </p:txBody>
      </p:sp>
      <p:sp>
        <p:nvSpPr>
          <p:cNvPr id="37893"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5CDAA47E-A05F-4B08-922C-4C8AD4F78016}" type="slidenum">
              <a:rPr lang="en-GB" altLang="fi-FI" sz="1000">
                <a:solidFill>
                  <a:srgbClr val="FFFFFF"/>
                </a:solidFill>
              </a:rPr>
              <a:pPr eaLnBrk="1" hangingPunct="1">
                <a:lnSpc>
                  <a:spcPct val="100000"/>
                </a:lnSpc>
                <a:spcBef>
                  <a:spcPct val="0"/>
                </a:spcBef>
                <a:buClrTx/>
                <a:buFontTx/>
                <a:buNone/>
              </a:pPr>
              <a:t>21</a:t>
            </a:fld>
            <a:endParaRPr lang="en-GB" altLang="fi-FI" sz="1000">
              <a:solidFill>
                <a:srgbClr val="FFFFFF"/>
              </a:solidFill>
            </a:endParaRPr>
          </a:p>
        </p:txBody>
      </p:sp>
    </p:spTree>
    <p:extLst>
      <p:ext uri="{BB962C8B-B14F-4D97-AF65-F5344CB8AC3E}">
        <p14:creationId xmlns:p14="http://schemas.microsoft.com/office/powerpoint/2010/main" val="172444438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503019" y="114527"/>
            <a:ext cx="8207375" cy="938213"/>
          </a:xfrm>
        </p:spPr>
        <p:txBody>
          <a:bodyPr>
            <a:noAutofit/>
          </a:bodyPr>
          <a:lstStyle/>
          <a:p>
            <a:pPr eaLnBrk="1" hangingPunct="1">
              <a:defRPr/>
            </a:pPr>
            <a:r>
              <a:rPr lang="fi-FI" altLang="fi-FI" sz="2800" dirty="0" smtClean="0">
                <a:solidFill>
                  <a:srgbClr val="519B2F"/>
                </a:solidFill>
              </a:rPr>
              <a:t/>
            </a:r>
            <a:br>
              <a:rPr lang="fi-FI" altLang="fi-FI" sz="2800" dirty="0" smtClean="0">
                <a:solidFill>
                  <a:srgbClr val="519B2F"/>
                </a:solidFill>
              </a:rPr>
            </a:br>
            <a:r>
              <a:rPr lang="fi-FI" altLang="fi-FI" sz="2800" dirty="0" smtClean="0"/>
              <a:t>HPLC/ESI-MS/MS </a:t>
            </a:r>
            <a:r>
              <a:rPr lang="fi-FI" altLang="fi-FI" sz="2800" dirty="0" err="1" smtClean="0"/>
              <a:t>monimetaboliittimenetelmä</a:t>
            </a:r>
            <a:endParaRPr lang="fi-FI" altLang="fi-FI" sz="2800" dirty="0" smtClean="0">
              <a:effectLst>
                <a:outerShdw blurRad="38100" dist="38100" dir="2700000" algn="tl">
                  <a:srgbClr val="C0C0C0"/>
                </a:outerShdw>
              </a:effectLst>
            </a:endParaRPr>
          </a:p>
        </p:txBody>
      </p:sp>
      <p:sp>
        <p:nvSpPr>
          <p:cNvPr id="68611" name="Text Box 5"/>
          <p:cNvSpPr txBox="1">
            <a:spLocks noChangeArrowheads="1"/>
          </p:cNvSpPr>
          <p:nvPr/>
        </p:nvSpPr>
        <p:spPr bwMode="auto">
          <a:xfrm>
            <a:off x="470691" y="1196012"/>
            <a:ext cx="8208962" cy="92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marL="357188" indent="-357188">
              <a:lnSpc>
                <a:spcPct val="100000"/>
              </a:lnSpc>
              <a:spcAft>
                <a:spcPts val="1200"/>
              </a:spcAft>
              <a:buClr>
                <a:schemeClr val="accent2"/>
              </a:buClr>
              <a:buFont typeface="Arial" pitchFamily="34" charset="0"/>
              <a:buChar char="•"/>
              <a:defRPr/>
            </a:pPr>
            <a:r>
              <a:rPr lang="fi-FI" altLang="fi-FI" sz="1800" dirty="0" smtClean="0">
                <a:solidFill>
                  <a:srgbClr val="000000"/>
                </a:solidFill>
                <a:ea typeface="ＭＳ Ｐゴシック" panose="020B0600070205080204" pitchFamily="34" charset="-128"/>
              </a:rPr>
              <a:t>Sisältää </a:t>
            </a:r>
            <a:r>
              <a:rPr lang="fi-FI" altLang="fi-FI" sz="1800" dirty="0">
                <a:solidFill>
                  <a:srgbClr val="000000"/>
                </a:solidFill>
                <a:ea typeface="ＭＳ Ｐゴシック" panose="020B0600070205080204" pitchFamily="34" charset="-128"/>
              </a:rPr>
              <a:t>nykyään yli 400 sieni- ja </a:t>
            </a:r>
            <a:r>
              <a:rPr lang="fi-FI" altLang="fi-FI" sz="1800" dirty="0" err="1">
                <a:solidFill>
                  <a:srgbClr val="000000"/>
                </a:solidFill>
                <a:ea typeface="ＭＳ Ｐゴシック" panose="020B0600070205080204" pitchFamily="34" charset="-128"/>
              </a:rPr>
              <a:t>bakteerimetaboliittia</a:t>
            </a:r>
            <a:endParaRPr lang="fi-FI" altLang="fi-FI" sz="1800" dirty="0">
              <a:solidFill>
                <a:srgbClr val="000000"/>
              </a:solidFill>
              <a:ea typeface="ＭＳ Ｐゴシック" panose="020B0600070205080204" pitchFamily="34" charset="-128"/>
            </a:endParaRPr>
          </a:p>
          <a:p>
            <a:pPr marL="357188" indent="-357188">
              <a:lnSpc>
                <a:spcPct val="100000"/>
              </a:lnSpc>
              <a:spcAft>
                <a:spcPts val="1200"/>
              </a:spcAft>
              <a:buClr>
                <a:schemeClr val="accent2"/>
              </a:buClr>
              <a:buFont typeface="Arial" pitchFamily="34" charset="0"/>
              <a:buChar char="•"/>
              <a:defRPr/>
            </a:pPr>
            <a:r>
              <a:rPr lang="fi-FI" altLang="fi-FI" sz="1800" dirty="0" err="1" smtClean="0">
                <a:solidFill>
                  <a:srgbClr val="000000"/>
                </a:solidFill>
                <a:ea typeface="ＭＳ Ｐゴシック" panose="020B0600070205080204" pitchFamily="34" charset="-128"/>
              </a:rPr>
              <a:t>Vishwanath</a:t>
            </a:r>
            <a:r>
              <a:rPr lang="fi-FI" altLang="fi-FI" sz="1800" dirty="0" smtClean="0">
                <a:solidFill>
                  <a:srgbClr val="000000"/>
                </a:solidFill>
                <a:ea typeface="ＭＳ Ｐゴシック" panose="020B0600070205080204" pitchFamily="34" charset="-128"/>
              </a:rPr>
              <a:t> </a:t>
            </a:r>
            <a:r>
              <a:rPr lang="fi-FI" altLang="fi-FI" sz="1800" dirty="0">
                <a:solidFill>
                  <a:srgbClr val="000000"/>
                </a:solidFill>
                <a:ea typeface="ＭＳ Ｐゴシック" panose="020B0600070205080204" pitchFamily="34" charset="-128"/>
              </a:rPr>
              <a:t>et al. 2009; </a:t>
            </a:r>
            <a:r>
              <a:rPr lang="fi-FI" altLang="fi-FI" sz="1800" dirty="0" err="1">
                <a:solidFill>
                  <a:srgbClr val="000000"/>
                </a:solidFill>
                <a:ea typeface="ＭＳ Ｐゴシック" panose="020B0600070205080204" pitchFamily="34" charset="-128"/>
              </a:rPr>
              <a:t>Anal</a:t>
            </a:r>
            <a:r>
              <a:rPr lang="fi-FI" altLang="fi-FI" sz="1800" dirty="0">
                <a:solidFill>
                  <a:srgbClr val="000000"/>
                </a:solidFill>
                <a:ea typeface="ＭＳ Ｐゴシック" panose="020B0600070205080204" pitchFamily="34" charset="-128"/>
              </a:rPr>
              <a:t> </a:t>
            </a:r>
            <a:r>
              <a:rPr lang="fi-FI" altLang="fi-FI" sz="1800" dirty="0" err="1">
                <a:solidFill>
                  <a:srgbClr val="000000"/>
                </a:solidFill>
                <a:ea typeface="ＭＳ Ｐゴシック" panose="020B0600070205080204" pitchFamily="34" charset="-128"/>
              </a:rPr>
              <a:t>Bioanal</a:t>
            </a:r>
            <a:r>
              <a:rPr lang="fi-FI" altLang="fi-FI" sz="1800" dirty="0">
                <a:solidFill>
                  <a:srgbClr val="000000"/>
                </a:solidFill>
                <a:ea typeface="ＭＳ Ｐゴシック" panose="020B0600070205080204" pitchFamily="34" charset="-128"/>
              </a:rPr>
              <a:t> </a:t>
            </a:r>
            <a:r>
              <a:rPr lang="fi-FI" altLang="fi-FI" sz="1800" dirty="0" err="1">
                <a:solidFill>
                  <a:srgbClr val="000000"/>
                </a:solidFill>
                <a:ea typeface="ＭＳ Ｐゴシック" panose="020B0600070205080204" pitchFamily="34" charset="-128"/>
              </a:rPr>
              <a:t>Chem</a:t>
            </a:r>
            <a:endParaRPr lang="fi-FI" altLang="fi-FI" sz="1800" dirty="0">
              <a:solidFill>
                <a:srgbClr val="000000"/>
              </a:solidFill>
              <a:ea typeface="ＭＳ Ｐゴシック" panose="020B0600070205080204" pitchFamily="34" charset="-128"/>
            </a:endParaRPr>
          </a:p>
        </p:txBody>
      </p:sp>
      <p:pic>
        <p:nvPicPr>
          <p:cNvPr id="686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4" y="2276872"/>
            <a:ext cx="8004572" cy="443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Slide Number Placeholder 4"/>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255CEC1F-240E-4E40-BC58-44C2172307A7}" type="slidenum">
              <a:rPr lang="en-GB" altLang="fi-FI" sz="1000">
                <a:solidFill>
                  <a:srgbClr val="FFFFFF"/>
                </a:solidFill>
              </a:rPr>
              <a:pPr eaLnBrk="1" hangingPunct="1">
                <a:lnSpc>
                  <a:spcPct val="100000"/>
                </a:lnSpc>
                <a:spcBef>
                  <a:spcPct val="0"/>
                </a:spcBef>
                <a:buClrTx/>
                <a:buFontTx/>
                <a:buNone/>
              </a:pPr>
              <a:t>22</a:t>
            </a:fld>
            <a:endParaRPr lang="en-GB" altLang="fi-FI" sz="1000">
              <a:solidFill>
                <a:srgbClr val="FFFFFF"/>
              </a:solidFill>
            </a:endParaRPr>
          </a:p>
        </p:txBody>
      </p:sp>
    </p:spTree>
    <p:extLst>
      <p:ext uri="{BB962C8B-B14F-4D97-AF65-F5344CB8AC3E}">
        <p14:creationId xmlns:p14="http://schemas.microsoft.com/office/powerpoint/2010/main" val="2443360184"/>
      </p:ext>
    </p:extLst>
  </p:cSld>
  <p:clrMapOvr>
    <a:masterClrMapping/>
  </p:clrMapOvr>
  <p:transition spd="med">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107950" y="341669"/>
            <a:ext cx="8507413" cy="831850"/>
          </a:xfrm>
        </p:spPr>
        <p:txBody>
          <a:bodyPr>
            <a:normAutofit/>
          </a:bodyPr>
          <a:lstStyle/>
          <a:p>
            <a:r>
              <a:rPr lang="fi-FI" altLang="fi-FI" sz="2400" dirty="0" smtClean="0"/>
              <a:t>10 yleisintä mikrobien aineenvaihduntatuotetta vaurioituneiden kotien RM- ja pölynäytteissä</a:t>
            </a:r>
          </a:p>
        </p:txBody>
      </p:sp>
      <p:graphicFrame>
        <p:nvGraphicFramePr>
          <p:cNvPr id="4" name="Content Placeholder 3"/>
          <p:cNvGraphicFramePr>
            <a:graphicFrameLocks noGrp="1"/>
          </p:cNvGraphicFramePr>
          <p:nvPr>
            <p:ph idx="1"/>
          </p:nvPr>
        </p:nvGraphicFramePr>
        <p:xfrm>
          <a:off x="107950" y="1196975"/>
          <a:ext cx="8712202" cy="5343528"/>
        </p:xfrm>
        <a:graphic>
          <a:graphicData uri="http://schemas.openxmlformats.org/drawingml/2006/table">
            <a:tbl>
              <a:tblPr firstRow="1" bandRow="1">
                <a:tableStyleId>{5C22544A-7EE6-4342-B048-85BDC9FD1C3A}</a:tableStyleId>
              </a:tblPr>
              <a:tblGrid>
                <a:gridCol w="1296030"/>
                <a:gridCol w="699410"/>
                <a:gridCol w="1028629"/>
                <a:gridCol w="720017"/>
                <a:gridCol w="720017"/>
                <a:gridCol w="1080025"/>
                <a:gridCol w="720017"/>
                <a:gridCol w="720017"/>
                <a:gridCol w="1008023"/>
                <a:gridCol w="720017"/>
              </a:tblGrid>
              <a:tr h="640064">
                <a:tc>
                  <a:txBody>
                    <a:bodyPr/>
                    <a:lstStyle/>
                    <a:p>
                      <a:endParaRPr lang="fi-FI" sz="1800" dirty="0"/>
                    </a:p>
                  </a:txBody>
                  <a:tcPr marL="91432" marR="91432" marT="45712" marB="45712"/>
                </a:tc>
                <a:tc gridSpan="3">
                  <a:txBody>
                    <a:bodyPr/>
                    <a:lstStyle/>
                    <a:p>
                      <a:r>
                        <a:rPr lang="fi-FI" sz="1800" dirty="0" smtClean="0"/>
                        <a:t>Rakennusmateriaali</a:t>
                      </a:r>
                      <a:r>
                        <a:rPr lang="fi-FI" sz="1800" baseline="0" dirty="0" smtClean="0"/>
                        <a:t> näytteet </a:t>
                      </a:r>
                      <a:r>
                        <a:rPr lang="fi-FI" sz="1800" dirty="0" smtClean="0"/>
                        <a:t>(N=165)</a:t>
                      </a:r>
                      <a:endParaRPr lang="fi-FI" sz="1800" dirty="0"/>
                    </a:p>
                  </a:txBody>
                  <a:tcPr marL="91432" marR="91432" marT="45712" marB="45712"/>
                </a:tc>
                <a:tc hMerge="1">
                  <a:txBody>
                    <a:bodyPr/>
                    <a:lstStyle/>
                    <a:p>
                      <a:endParaRPr lang="fi-FI" dirty="0"/>
                    </a:p>
                  </a:txBody>
                  <a:tcPr/>
                </a:tc>
                <a:tc hMerge="1">
                  <a:txBody>
                    <a:bodyPr/>
                    <a:lstStyle/>
                    <a:p>
                      <a:endParaRPr lang="fi-FI" dirty="0"/>
                    </a:p>
                  </a:txBody>
                  <a:tcPr/>
                </a:tc>
                <a:tc gridSpan="3">
                  <a:txBody>
                    <a:bodyPr/>
                    <a:lstStyle/>
                    <a:p>
                      <a:r>
                        <a:rPr lang="fi-FI" sz="1800" dirty="0" smtClean="0"/>
                        <a:t>Lattiapöly</a:t>
                      </a:r>
                    </a:p>
                    <a:p>
                      <a:r>
                        <a:rPr lang="fi-FI" sz="1800" dirty="0" smtClean="0"/>
                        <a:t>(N=42)</a:t>
                      </a:r>
                    </a:p>
                  </a:txBody>
                  <a:tcPr marL="91432" marR="91432" marT="45712" marB="45712"/>
                </a:tc>
                <a:tc hMerge="1">
                  <a:txBody>
                    <a:bodyPr/>
                    <a:lstStyle/>
                    <a:p>
                      <a:endParaRPr lang="fi-FI" dirty="0"/>
                    </a:p>
                  </a:txBody>
                  <a:tcPr/>
                </a:tc>
                <a:tc hMerge="1">
                  <a:txBody>
                    <a:bodyPr/>
                    <a:lstStyle/>
                    <a:p>
                      <a:endParaRPr lang="fi-FI" dirty="0"/>
                    </a:p>
                  </a:txBody>
                  <a:tcPr/>
                </a:tc>
                <a:tc gridSpan="3">
                  <a:txBody>
                    <a:bodyPr/>
                    <a:lstStyle/>
                    <a:p>
                      <a:r>
                        <a:rPr lang="fi-FI" sz="1800" dirty="0" smtClean="0"/>
                        <a:t>Laskeutunut pöly</a:t>
                      </a:r>
                    </a:p>
                    <a:p>
                      <a:r>
                        <a:rPr lang="fi-FI" sz="1800" dirty="0" smtClean="0"/>
                        <a:t>(N=27)</a:t>
                      </a:r>
                      <a:endParaRPr lang="fi-FI" sz="1800" dirty="0"/>
                    </a:p>
                  </a:txBody>
                  <a:tcPr marL="91432" marR="91432" marT="45712" marB="45712"/>
                </a:tc>
                <a:tc hMerge="1">
                  <a:txBody>
                    <a:bodyPr/>
                    <a:lstStyle/>
                    <a:p>
                      <a:endParaRPr lang="fi-FI" dirty="0"/>
                    </a:p>
                  </a:txBody>
                  <a:tcPr/>
                </a:tc>
                <a:tc hMerge="1">
                  <a:txBody>
                    <a:bodyPr/>
                    <a:lstStyle/>
                    <a:p>
                      <a:endParaRPr lang="fi-FI" dirty="0"/>
                    </a:p>
                  </a:txBody>
                  <a:tcPr/>
                </a:tc>
              </a:tr>
              <a:tr h="579104">
                <a:tc>
                  <a:txBody>
                    <a:bodyPr/>
                    <a:lstStyle/>
                    <a:p>
                      <a:endParaRPr lang="fi-FI" sz="1600" dirty="0"/>
                    </a:p>
                  </a:txBody>
                  <a:tcPr marL="91432" marR="91432" marT="45712" marB="45712"/>
                </a:tc>
                <a:tc>
                  <a:txBody>
                    <a:bodyPr/>
                    <a:lstStyle/>
                    <a:p>
                      <a:r>
                        <a:rPr lang="fi-FI" sz="1600" dirty="0" err="1" smtClean="0"/>
                        <a:t>Prev</a:t>
                      </a:r>
                      <a:r>
                        <a:rPr lang="fi-FI" sz="1600" dirty="0" smtClean="0"/>
                        <a:t>.</a:t>
                      </a:r>
                      <a:endParaRPr lang="fi-FI" sz="1600" dirty="0"/>
                    </a:p>
                  </a:txBody>
                  <a:tcPr marL="91432" marR="91432" marT="45712" marB="45712"/>
                </a:tc>
                <a:tc>
                  <a:txBody>
                    <a:bodyPr/>
                    <a:lstStyle/>
                    <a:p>
                      <a:r>
                        <a:rPr lang="fi-FI" sz="1600" dirty="0" err="1" smtClean="0"/>
                        <a:t>Min-max</a:t>
                      </a:r>
                      <a:r>
                        <a:rPr lang="fi-FI" sz="1600" dirty="0" smtClean="0"/>
                        <a:t> [</a:t>
                      </a:r>
                      <a:r>
                        <a:rPr lang="fi-FI" sz="1600" dirty="0" err="1" smtClean="0"/>
                        <a:t>ng/g</a:t>
                      </a:r>
                      <a:r>
                        <a:rPr lang="fi-FI" sz="1600" dirty="0" smtClean="0"/>
                        <a:t>]</a:t>
                      </a:r>
                      <a:endParaRPr lang="fi-FI" sz="1600" dirty="0"/>
                    </a:p>
                  </a:txBody>
                  <a:tcPr marL="91432" marR="91432" marT="45712" marB="45712"/>
                </a:tc>
                <a:tc>
                  <a:txBody>
                    <a:bodyPr/>
                    <a:lstStyle/>
                    <a:p>
                      <a:r>
                        <a:rPr lang="fi-FI" sz="1600" dirty="0" err="1" smtClean="0"/>
                        <a:t>Med</a:t>
                      </a:r>
                      <a:r>
                        <a:rPr lang="fi-FI" sz="1600" dirty="0" smtClean="0"/>
                        <a:t> [</a:t>
                      </a:r>
                      <a:r>
                        <a:rPr lang="fi-FI" sz="1600" dirty="0" err="1" smtClean="0"/>
                        <a:t>ng/g</a:t>
                      </a:r>
                      <a:r>
                        <a:rPr lang="fi-FI" sz="1600" dirty="0" smtClean="0"/>
                        <a:t>]</a:t>
                      </a:r>
                      <a:endParaRPr lang="fi-FI" sz="1600" dirty="0"/>
                    </a:p>
                  </a:txBody>
                  <a:tcPr marL="91432" marR="91432" marT="45712" marB="45712"/>
                </a:tc>
                <a:tc>
                  <a:txBody>
                    <a:bodyPr/>
                    <a:lstStyle/>
                    <a:p>
                      <a:r>
                        <a:rPr lang="fi-FI" sz="1600" dirty="0" err="1" smtClean="0"/>
                        <a:t>Prev</a:t>
                      </a:r>
                      <a:r>
                        <a:rPr lang="fi-FI" sz="1600" dirty="0" smtClean="0"/>
                        <a:t>.</a:t>
                      </a:r>
                      <a:endParaRPr lang="fi-FI" sz="1600" dirty="0"/>
                    </a:p>
                  </a:txBody>
                  <a:tcPr marL="91432" marR="91432" marT="45712" marB="45712"/>
                </a:tc>
                <a:tc>
                  <a:txBody>
                    <a:bodyPr/>
                    <a:lstStyle/>
                    <a:p>
                      <a:r>
                        <a:rPr lang="fi-FI" sz="1600" dirty="0" err="1" smtClean="0"/>
                        <a:t>Min-max</a:t>
                      </a:r>
                      <a:r>
                        <a:rPr lang="fi-FI" sz="1600" dirty="0" smtClean="0"/>
                        <a:t> [</a:t>
                      </a:r>
                      <a:r>
                        <a:rPr lang="fi-FI" sz="1600" dirty="0" err="1" smtClean="0"/>
                        <a:t>ng/g</a:t>
                      </a:r>
                      <a:r>
                        <a:rPr lang="fi-FI" sz="1600" dirty="0" smtClean="0"/>
                        <a:t>]</a:t>
                      </a:r>
                      <a:endParaRPr lang="fi-FI" sz="1600" dirty="0"/>
                    </a:p>
                  </a:txBody>
                  <a:tcPr marL="91432" marR="91432" marT="45712" marB="45712"/>
                </a:tc>
                <a:tc>
                  <a:txBody>
                    <a:bodyPr/>
                    <a:lstStyle/>
                    <a:p>
                      <a:r>
                        <a:rPr lang="fi-FI" sz="1600" dirty="0" err="1" smtClean="0"/>
                        <a:t>Med</a:t>
                      </a:r>
                      <a:r>
                        <a:rPr lang="fi-FI" sz="1600" dirty="0" smtClean="0"/>
                        <a:t> [</a:t>
                      </a:r>
                      <a:r>
                        <a:rPr lang="fi-FI" sz="1600" dirty="0" err="1" smtClean="0"/>
                        <a:t>ng/g</a:t>
                      </a:r>
                      <a:r>
                        <a:rPr lang="fi-FI" sz="1600" dirty="0" smtClean="0"/>
                        <a:t>]</a:t>
                      </a:r>
                      <a:endParaRPr lang="fi-FI" sz="1600" dirty="0"/>
                    </a:p>
                  </a:txBody>
                  <a:tcPr marL="91432" marR="91432" marT="45712" marB="45712"/>
                </a:tc>
                <a:tc>
                  <a:txBody>
                    <a:bodyPr/>
                    <a:lstStyle/>
                    <a:p>
                      <a:r>
                        <a:rPr lang="fi-FI" sz="1600" dirty="0" err="1" smtClean="0"/>
                        <a:t>Prev</a:t>
                      </a:r>
                      <a:r>
                        <a:rPr lang="fi-FI" sz="1600" dirty="0" smtClean="0"/>
                        <a:t>.</a:t>
                      </a:r>
                      <a:endParaRPr lang="fi-FI" sz="1600" dirty="0"/>
                    </a:p>
                  </a:txBody>
                  <a:tcPr marL="91432" marR="91432" marT="45712" marB="45712"/>
                </a:tc>
                <a:tc>
                  <a:txBody>
                    <a:bodyPr/>
                    <a:lstStyle/>
                    <a:p>
                      <a:r>
                        <a:rPr lang="fi-FI" sz="1600" dirty="0" err="1" smtClean="0"/>
                        <a:t>Min-max</a:t>
                      </a:r>
                      <a:r>
                        <a:rPr lang="fi-FI" sz="1600" dirty="0" smtClean="0"/>
                        <a:t> [</a:t>
                      </a:r>
                      <a:r>
                        <a:rPr lang="fi-FI" sz="1600" dirty="0" err="1" smtClean="0"/>
                        <a:t>ng/g</a:t>
                      </a:r>
                      <a:r>
                        <a:rPr lang="fi-FI" sz="1600" dirty="0" smtClean="0"/>
                        <a:t>]</a:t>
                      </a:r>
                      <a:endParaRPr lang="fi-FI" sz="1600" dirty="0"/>
                    </a:p>
                  </a:txBody>
                  <a:tcPr marL="91432" marR="91432" marT="45712" marB="45712"/>
                </a:tc>
                <a:tc>
                  <a:txBody>
                    <a:bodyPr/>
                    <a:lstStyle/>
                    <a:p>
                      <a:r>
                        <a:rPr lang="fi-FI" sz="1600" dirty="0" err="1" smtClean="0"/>
                        <a:t>Med</a:t>
                      </a:r>
                      <a:r>
                        <a:rPr lang="fi-FI" sz="1600" dirty="0" smtClean="0"/>
                        <a:t> [</a:t>
                      </a:r>
                      <a:r>
                        <a:rPr lang="fi-FI" sz="1600" dirty="0" err="1" smtClean="0"/>
                        <a:t>ng/g</a:t>
                      </a:r>
                      <a:r>
                        <a:rPr lang="fi-FI" sz="1600" dirty="0" smtClean="0"/>
                        <a:t>]</a:t>
                      </a:r>
                      <a:endParaRPr lang="fi-FI" sz="1600" dirty="0"/>
                    </a:p>
                  </a:txBody>
                  <a:tcPr marL="91432" marR="91432" marT="45712" marB="45712"/>
                </a:tc>
              </a:tr>
              <a:tr h="370769">
                <a:tc>
                  <a:txBody>
                    <a:bodyPr/>
                    <a:lstStyle/>
                    <a:p>
                      <a:r>
                        <a:rPr lang="fi-FI" sz="1600" dirty="0" err="1" smtClean="0"/>
                        <a:t>Emodin</a:t>
                      </a:r>
                      <a:endParaRPr lang="fi-FI" sz="1600" dirty="0"/>
                    </a:p>
                  </a:txBody>
                  <a:tcPr marL="91432" marR="91432" marT="45712" marB="45712"/>
                </a:tc>
                <a:tc>
                  <a:txBody>
                    <a:bodyPr/>
                    <a:lstStyle/>
                    <a:p>
                      <a:r>
                        <a:rPr lang="fi-FI" sz="1600" dirty="0" smtClean="0"/>
                        <a:t>43%</a:t>
                      </a:r>
                      <a:endParaRPr lang="fi-FI" sz="1600" dirty="0"/>
                    </a:p>
                  </a:txBody>
                  <a:tcPr marL="91432" marR="91432" marT="45712" marB="45712"/>
                </a:tc>
                <a:tc>
                  <a:txBody>
                    <a:bodyPr/>
                    <a:lstStyle/>
                    <a:p>
                      <a:r>
                        <a:rPr lang="fi-FI" sz="1600" dirty="0" smtClean="0"/>
                        <a:t>0-860</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91%</a:t>
                      </a:r>
                      <a:endParaRPr lang="fi-FI" sz="1600" dirty="0"/>
                    </a:p>
                  </a:txBody>
                  <a:tcPr marL="91432" marR="91432" marT="45712" marB="45712"/>
                </a:tc>
                <a:tc>
                  <a:txBody>
                    <a:bodyPr/>
                    <a:lstStyle/>
                    <a:p>
                      <a:r>
                        <a:rPr lang="fi-FI" sz="1600" dirty="0" smtClean="0"/>
                        <a:t>0-200</a:t>
                      </a:r>
                      <a:endParaRPr lang="fi-FI" sz="1600" dirty="0"/>
                    </a:p>
                  </a:txBody>
                  <a:tcPr marL="91432" marR="91432" marT="45712" marB="45712"/>
                </a:tc>
                <a:tc>
                  <a:txBody>
                    <a:bodyPr/>
                    <a:lstStyle/>
                    <a:p>
                      <a:r>
                        <a:rPr lang="fi-FI" sz="1600" dirty="0" smtClean="0"/>
                        <a:t>24</a:t>
                      </a:r>
                      <a:endParaRPr lang="fi-FI" sz="1600" dirty="0"/>
                    </a:p>
                  </a:txBody>
                  <a:tcPr marL="91432" marR="91432" marT="45712" marB="45712"/>
                </a:tc>
                <a:tc>
                  <a:txBody>
                    <a:bodyPr/>
                    <a:lstStyle/>
                    <a:p>
                      <a:r>
                        <a:rPr lang="fi-FI" sz="1600" dirty="0" smtClean="0"/>
                        <a:t>59%</a:t>
                      </a:r>
                      <a:endParaRPr lang="fi-FI" sz="1600" dirty="0"/>
                    </a:p>
                  </a:txBody>
                  <a:tcPr marL="91432" marR="91432" marT="45712" marB="45712"/>
                </a:tc>
                <a:tc>
                  <a:txBody>
                    <a:bodyPr/>
                    <a:lstStyle/>
                    <a:p>
                      <a:r>
                        <a:rPr lang="fi-FI" sz="1600" dirty="0" smtClean="0"/>
                        <a:t>0-42</a:t>
                      </a:r>
                      <a:endParaRPr lang="fi-FI" sz="1600" dirty="0"/>
                    </a:p>
                  </a:txBody>
                  <a:tcPr marL="91432" marR="91432" marT="45712" marB="45712"/>
                </a:tc>
                <a:tc>
                  <a:txBody>
                    <a:bodyPr/>
                    <a:lstStyle/>
                    <a:p>
                      <a:r>
                        <a:rPr lang="fi-FI" sz="1600" dirty="0" smtClean="0"/>
                        <a:t>18</a:t>
                      </a:r>
                      <a:endParaRPr lang="fi-FI" sz="1600" dirty="0"/>
                    </a:p>
                  </a:txBody>
                  <a:tcPr marL="91432" marR="91432" marT="45712" marB="45712"/>
                </a:tc>
              </a:tr>
              <a:tr h="370769">
                <a:tc>
                  <a:txBody>
                    <a:bodyPr/>
                    <a:lstStyle/>
                    <a:p>
                      <a:r>
                        <a:rPr lang="fi-FI" sz="1600" dirty="0" err="1" smtClean="0"/>
                        <a:t>Enniatin</a:t>
                      </a:r>
                      <a:r>
                        <a:rPr lang="fi-FI" sz="1600" dirty="0" smtClean="0"/>
                        <a:t> B</a:t>
                      </a:r>
                      <a:endParaRPr lang="fi-FI" sz="1600" dirty="0"/>
                    </a:p>
                  </a:txBody>
                  <a:tcPr marL="91432" marR="91432" marT="45712" marB="45712"/>
                </a:tc>
                <a:tc>
                  <a:txBody>
                    <a:bodyPr/>
                    <a:lstStyle/>
                    <a:p>
                      <a:r>
                        <a:rPr lang="fi-FI" sz="1600" dirty="0" smtClean="0"/>
                        <a:t>29%</a:t>
                      </a:r>
                      <a:endParaRPr lang="fi-FI" sz="1600" dirty="0"/>
                    </a:p>
                  </a:txBody>
                  <a:tcPr marL="91432" marR="91432" marT="45712" marB="45712"/>
                </a:tc>
                <a:tc>
                  <a:txBody>
                    <a:bodyPr/>
                    <a:lstStyle/>
                    <a:p>
                      <a:r>
                        <a:rPr lang="fi-FI" sz="1600" dirty="0" smtClean="0"/>
                        <a:t>0-7,7</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100%</a:t>
                      </a:r>
                      <a:endParaRPr lang="fi-FI" sz="1600" dirty="0"/>
                    </a:p>
                  </a:txBody>
                  <a:tcPr marL="91432" marR="91432" marT="45712" marB="45712"/>
                </a:tc>
                <a:tc>
                  <a:txBody>
                    <a:bodyPr/>
                    <a:lstStyle/>
                    <a:p>
                      <a:r>
                        <a:rPr lang="fi-FI" sz="1600" dirty="0" smtClean="0"/>
                        <a:t>0-25</a:t>
                      </a:r>
                      <a:endParaRPr lang="fi-FI" sz="1600" dirty="0"/>
                    </a:p>
                  </a:txBody>
                  <a:tcPr marL="91432" marR="91432" marT="45712" marB="45712"/>
                </a:tc>
                <a:tc>
                  <a:txBody>
                    <a:bodyPr/>
                    <a:lstStyle/>
                    <a:p>
                      <a:r>
                        <a:rPr lang="fi-FI" sz="1600" dirty="0" smtClean="0"/>
                        <a:t>2,4</a:t>
                      </a:r>
                      <a:endParaRPr lang="fi-FI" sz="1600" dirty="0"/>
                    </a:p>
                  </a:txBody>
                  <a:tcPr marL="91432" marR="91432" marT="45712" marB="45712"/>
                </a:tc>
                <a:tc>
                  <a:txBody>
                    <a:bodyPr/>
                    <a:lstStyle/>
                    <a:p>
                      <a:r>
                        <a:rPr lang="fi-FI" sz="1600" dirty="0" smtClean="0"/>
                        <a:t>82%</a:t>
                      </a:r>
                      <a:endParaRPr lang="fi-FI" sz="1600" dirty="0"/>
                    </a:p>
                  </a:txBody>
                  <a:tcPr marL="91432" marR="91432" marT="45712" marB="45712"/>
                </a:tc>
                <a:tc>
                  <a:txBody>
                    <a:bodyPr/>
                    <a:lstStyle/>
                    <a:p>
                      <a:r>
                        <a:rPr lang="fi-FI" sz="1600" dirty="0" smtClean="0"/>
                        <a:t>0-10</a:t>
                      </a:r>
                      <a:endParaRPr lang="fi-FI" sz="1600" dirty="0"/>
                    </a:p>
                  </a:txBody>
                  <a:tcPr marL="91432" marR="91432" marT="45712" marB="45712"/>
                </a:tc>
                <a:tc>
                  <a:txBody>
                    <a:bodyPr/>
                    <a:lstStyle/>
                    <a:p>
                      <a:r>
                        <a:rPr lang="fi-FI" sz="1600" dirty="0" smtClean="0"/>
                        <a:t>1,1</a:t>
                      </a:r>
                      <a:endParaRPr lang="fi-FI" sz="1600" dirty="0"/>
                    </a:p>
                  </a:txBody>
                  <a:tcPr marL="91432" marR="91432" marT="45712" marB="45712"/>
                </a:tc>
              </a:tr>
              <a:tr h="370769">
                <a:tc>
                  <a:txBody>
                    <a:bodyPr/>
                    <a:lstStyle/>
                    <a:p>
                      <a:r>
                        <a:rPr lang="fi-FI" sz="1600" dirty="0" err="1" smtClean="0"/>
                        <a:t>Enniatin</a:t>
                      </a:r>
                      <a:r>
                        <a:rPr lang="fi-FI" sz="1600" dirty="0" smtClean="0"/>
                        <a:t> B1</a:t>
                      </a:r>
                      <a:endParaRPr lang="fi-FI" sz="1600" dirty="0"/>
                    </a:p>
                  </a:txBody>
                  <a:tcPr marL="91432" marR="91432" marT="45712" marB="45712"/>
                </a:tc>
                <a:tc>
                  <a:txBody>
                    <a:bodyPr/>
                    <a:lstStyle/>
                    <a:p>
                      <a:r>
                        <a:rPr lang="fi-FI" sz="1600" dirty="0" smtClean="0"/>
                        <a:t>17%</a:t>
                      </a:r>
                      <a:endParaRPr lang="fi-FI" sz="1600" dirty="0"/>
                    </a:p>
                  </a:txBody>
                  <a:tcPr marL="91432" marR="91432" marT="45712" marB="45712"/>
                </a:tc>
                <a:tc>
                  <a:txBody>
                    <a:bodyPr/>
                    <a:lstStyle/>
                    <a:p>
                      <a:r>
                        <a:rPr lang="fi-FI" sz="1600" dirty="0" smtClean="0"/>
                        <a:t>0-7,8</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55%</a:t>
                      </a:r>
                      <a:endParaRPr lang="fi-FI" sz="1600" dirty="0"/>
                    </a:p>
                  </a:txBody>
                  <a:tcPr marL="91432" marR="91432" marT="45712" marB="45712"/>
                </a:tc>
                <a:tc>
                  <a:txBody>
                    <a:bodyPr/>
                    <a:lstStyle/>
                    <a:p>
                      <a:r>
                        <a:rPr lang="fi-FI" sz="1600" dirty="0" smtClean="0"/>
                        <a:t>0-28</a:t>
                      </a:r>
                      <a:endParaRPr lang="fi-FI" sz="1600" dirty="0"/>
                    </a:p>
                  </a:txBody>
                  <a:tcPr marL="91432" marR="91432" marT="45712" marB="45712"/>
                </a:tc>
                <a:tc>
                  <a:txBody>
                    <a:bodyPr/>
                    <a:lstStyle/>
                    <a:p>
                      <a:r>
                        <a:rPr lang="fi-FI" sz="1600" dirty="0" smtClean="0"/>
                        <a:t>0,93</a:t>
                      </a:r>
                      <a:endParaRPr lang="fi-FI" sz="1600" dirty="0"/>
                    </a:p>
                  </a:txBody>
                  <a:tcPr marL="91432" marR="91432" marT="45712" marB="45712"/>
                </a:tc>
                <a:tc>
                  <a:txBody>
                    <a:bodyPr/>
                    <a:lstStyle/>
                    <a:p>
                      <a:r>
                        <a:rPr lang="fi-FI" sz="1600" dirty="0" smtClean="0"/>
                        <a:t>41%</a:t>
                      </a:r>
                      <a:endParaRPr lang="fi-FI" sz="1600" dirty="0"/>
                    </a:p>
                  </a:txBody>
                  <a:tcPr marL="91432" marR="91432" marT="45712" marB="45712"/>
                </a:tc>
                <a:tc>
                  <a:txBody>
                    <a:bodyPr/>
                    <a:lstStyle/>
                    <a:p>
                      <a:r>
                        <a:rPr lang="fi-FI" sz="1600" dirty="0" smtClean="0"/>
                        <a:t>0-3,1</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r>
              <a:tr h="370769">
                <a:tc>
                  <a:txBody>
                    <a:bodyPr/>
                    <a:lstStyle/>
                    <a:p>
                      <a:r>
                        <a:rPr lang="fi-FI" sz="1600" dirty="0" err="1" smtClean="0"/>
                        <a:t>Beauvericin</a:t>
                      </a:r>
                      <a:endParaRPr lang="fi-FI" sz="1600" dirty="0"/>
                    </a:p>
                  </a:txBody>
                  <a:tcPr marL="91432" marR="91432" marT="45712" marB="45712"/>
                </a:tc>
                <a:tc>
                  <a:txBody>
                    <a:bodyPr/>
                    <a:lstStyle/>
                    <a:p>
                      <a:r>
                        <a:rPr lang="fi-FI" sz="1600" dirty="0" smtClean="0"/>
                        <a:t>5%</a:t>
                      </a:r>
                      <a:endParaRPr lang="fi-FI" sz="1600" dirty="0"/>
                    </a:p>
                  </a:txBody>
                  <a:tcPr marL="91432" marR="91432" marT="45712" marB="45712"/>
                </a:tc>
                <a:tc>
                  <a:txBody>
                    <a:bodyPr/>
                    <a:lstStyle/>
                    <a:p>
                      <a:r>
                        <a:rPr lang="fi-FI" sz="1600" dirty="0" smtClean="0"/>
                        <a:t>0-70</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64%</a:t>
                      </a:r>
                      <a:endParaRPr lang="fi-FI" sz="1600" dirty="0"/>
                    </a:p>
                  </a:txBody>
                  <a:tcPr marL="91432" marR="91432" marT="45712" marB="45712"/>
                </a:tc>
                <a:tc>
                  <a:txBody>
                    <a:bodyPr/>
                    <a:lstStyle/>
                    <a:p>
                      <a:r>
                        <a:rPr lang="fi-FI" sz="1600" dirty="0" smtClean="0"/>
                        <a:t>0-78</a:t>
                      </a:r>
                      <a:endParaRPr lang="fi-FI" sz="1600" dirty="0"/>
                    </a:p>
                  </a:txBody>
                  <a:tcPr marL="91432" marR="91432" marT="45712" marB="45712"/>
                </a:tc>
                <a:tc>
                  <a:txBody>
                    <a:bodyPr/>
                    <a:lstStyle/>
                    <a:p>
                      <a:r>
                        <a:rPr lang="fi-FI" sz="1600" dirty="0" smtClean="0"/>
                        <a:t>0,52</a:t>
                      </a:r>
                      <a:endParaRPr lang="fi-FI" sz="1600" dirty="0"/>
                    </a:p>
                  </a:txBody>
                  <a:tcPr marL="91432" marR="91432" marT="45712" marB="45712"/>
                </a:tc>
                <a:tc>
                  <a:txBody>
                    <a:bodyPr/>
                    <a:lstStyle/>
                    <a:p>
                      <a:r>
                        <a:rPr lang="fi-FI" sz="1600" dirty="0" smtClean="0"/>
                        <a:t>56%</a:t>
                      </a:r>
                      <a:endParaRPr lang="fi-FI" sz="1600" dirty="0"/>
                    </a:p>
                  </a:txBody>
                  <a:tcPr marL="91432" marR="91432" marT="45712" marB="45712"/>
                </a:tc>
                <a:tc>
                  <a:txBody>
                    <a:bodyPr/>
                    <a:lstStyle/>
                    <a:p>
                      <a:r>
                        <a:rPr lang="fi-FI" sz="1600" dirty="0" smtClean="0"/>
                        <a:t>0-7,8</a:t>
                      </a:r>
                      <a:endParaRPr lang="fi-FI" sz="1600" dirty="0"/>
                    </a:p>
                  </a:txBody>
                  <a:tcPr marL="91432" marR="91432" marT="45712" marB="45712"/>
                </a:tc>
                <a:tc>
                  <a:txBody>
                    <a:bodyPr/>
                    <a:lstStyle/>
                    <a:p>
                      <a:r>
                        <a:rPr lang="fi-FI" sz="1600" dirty="0" smtClean="0"/>
                        <a:t>0,67</a:t>
                      </a:r>
                      <a:endParaRPr lang="fi-FI" sz="1600" dirty="0"/>
                    </a:p>
                  </a:txBody>
                  <a:tcPr marL="91432" marR="91432" marT="45712" marB="45712"/>
                </a:tc>
              </a:tr>
              <a:tr h="370769">
                <a:tc>
                  <a:txBody>
                    <a:bodyPr/>
                    <a:lstStyle/>
                    <a:p>
                      <a:r>
                        <a:rPr lang="fi-FI" sz="1600" dirty="0" err="1" smtClean="0"/>
                        <a:t>Enniatin</a:t>
                      </a:r>
                      <a:r>
                        <a:rPr lang="fi-FI" sz="1600" dirty="0" smtClean="0"/>
                        <a:t> A</a:t>
                      </a:r>
                      <a:endParaRPr lang="fi-FI" sz="1600" dirty="0"/>
                    </a:p>
                  </a:txBody>
                  <a:tcPr marL="91432" marR="91432" marT="45712" marB="45712"/>
                </a:tc>
                <a:tc>
                  <a:txBody>
                    <a:bodyPr/>
                    <a:lstStyle/>
                    <a:p>
                      <a:r>
                        <a:rPr lang="fi-FI" sz="1600" dirty="0" smtClean="0"/>
                        <a:t>15%</a:t>
                      </a:r>
                      <a:endParaRPr lang="fi-FI" sz="1600" dirty="0"/>
                    </a:p>
                  </a:txBody>
                  <a:tcPr marL="91432" marR="91432" marT="45712" marB="45712"/>
                </a:tc>
                <a:tc>
                  <a:txBody>
                    <a:bodyPr/>
                    <a:lstStyle/>
                    <a:p>
                      <a:r>
                        <a:rPr lang="fi-FI" sz="1600" dirty="0" smtClean="0"/>
                        <a:t>0-52</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38%</a:t>
                      </a:r>
                      <a:endParaRPr lang="fi-FI" sz="1600" dirty="0"/>
                    </a:p>
                  </a:txBody>
                  <a:tcPr marL="91432" marR="91432" marT="45712" marB="45712"/>
                </a:tc>
                <a:tc>
                  <a:txBody>
                    <a:bodyPr/>
                    <a:lstStyle/>
                    <a:p>
                      <a:r>
                        <a:rPr lang="fi-FI" sz="1600" dirty="0" smtClean="0"/>
                        <a:t>0-14</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30%</a:t>
                      </a:r>
                      <a:endParaRPr lang="fi-FI" sz="1600" dirty="0"/>
                    </a:p>
                  </a:txBody>
                  <a:tcPr marL="91432" marR="91432" marT="45712" marB="45712"/>
                </a:tc>
                <a:tc>
                  <a:txBody>
                    <a:bodyPr/>
                    <a:lstStyle/>
                    <a:p>
                      <a:r>
                        <a:rPr lang="fi-FI" sz="1600" dirty="0" smtClean="0"/>
                        <a:t>0-3,4</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r>
              <a:tr h="370769">
                <a:tc>
                  <a:txBody>
                    <a:bodyPr/>
                    <a:lstStyle/>
                    <a:p>
                      <a:r>
                        <a:rPr lang="fi-FI" sz="1600" dirty="0" err="1" smtClean="0"/>
                        <a:t>Enniatin</a:t>
                      </a:r>
                      <a:r>
                        <a:rPr lang="fi-FI" sz="1600" dirty="0" smtClean="0"/>
                        <a:t> A1</a:t>
                      </a:r>
                      <a:endParaRPr lang="fi-FI" sz="1600" dirty="0"/>
                    </a:p>
                  </a:txBody>
                  <a:tcPr marL="91432" marR="91432" marT="45712" marB="45712"/>
                </a:tc>
                <a:tc>
                  <a:txBody>
                    <a:bodyPr/>
                    <a:lstStyle/>
                    <a:p>
                      <a:r>
                        <a:rPr lang="fi-FI" sz="1600" dirty="0" smtClean="0"/>
                        <a:t>7%</a:t>
                      </a:r>
                      <a:endParaRPr lang="fi-FI" sz="1600" dirty="0"/>
                    </a:p>
                  </a:txBody>
                  <a:tcPr marL="91432" marR="91432" marT="45712" marB="45712"/>
                </a:tc>
                <a:tc>
                  <a:txBody>
                    <a:bodyPr/>
                    <a:lstStyle/>
                    <a:p>
                      <a:r>
                        <a:rPr lang="fi-FI" sz="1600" dirty="0" smtClean="0"/>
                        <a:t>0-24</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43%</a:t>
                      </a:r>
                      <a:endParaRPr lang="fi-FI" sz="1600" dirty="0"/>
                    </a:p>
                  </a:txBody>
                  <a:tcPr marL="91432" marR="91432" marT="45712" marB="45712"/>
                </a:tc>
                <a:tc>
                  <a:txBody>
                    <a:bodyPr/>
                    <a:lstStyle/>
                    <a:p>
                      <a:r>
                        <a:rPr lang="fi-FI" sz="1600" dirty="0" smtClean="0"/>
                        <a:t>0-12</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22%</a:t>
                      </a:r>
                      <a:endParaRPr lang="fi-FI" sz="1600" dirty="0"/>
                    </a:p>
                  </a:txBody>
                  <a:tcPr marL="91432" marR="91432" marT="45712" marB="45712"/>
                </a:tc>
                <a:tc>
                  <a:txBody>
                    <a:bodyPr/>
                    <a:lstStyle/>
                    <a:p>
                      <a:r>
                        <a:rPr lang="fi-FI" sz="1600" dirty="0" smtClean="0"/>
                        <a:t>0-3,0</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r>
              <a:tr h="579104">
                <a:tc>
                  <a:txBody>
                    <a:bodyPr/>
                    <a:lstStyle/>
                    <a:p>
                      <a:r>
                        <a:rPr lang="fi-FI" sz="1600" dirty="0" err="1" smtClean="0"/>
                        <a:t>Alternariolmethylether</a:t>
                      </a:r>
                      <a:endParaRPr lang="fi-FI" sz="1600" dirty="0"/>
                    </a:p>
                  </a:txBody>
                  <a:tcPr marL="91432" marR="91432" marT="45712" marB="45712"/>
                </a:tc>
                <a:tc>
                  <a:txBody>
                    <a:bodyPr/>
                    <a:lstStyle/>
                    <a:p>
                      <a:r>
                        <a:rPr lang="fi-FI" sz="1600" dirty="0" smtClean="0"/>
                        <a:t>12%</a:t>
                      </a:r>
                      <a:endParaRPr lang="fi-FI" sz="1600" dirty="0"/>
                    </a:p>
                  </a:txBody>
                  <a:tcPr marL="91432" marR="91432" marT="45712" marB="45712"/>
                </a:tc>
                <a:tc>
                  <a:txBody>
                    <a:bodyPr/>
                    <a:lstStyle/>
                    <a:p>
                      <a:r>
                        <a:rPr lang="fi-FI" sz="1600" dirty="0" smtClean="0"/>
                        <a:t>0-55</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24%</a:t>
                      </a:r>
                      <a:endParaRPr lang="fi-FI" sz="1600" dirty="0"/>
                    </a:p>
                  </a:txBody>
                  <a:tcPr marL="91432" marR="91432" marT="45712" marB="45712"/>
                </a:tc>
                <a:tc>
                  <a:txBody>
                    <a:bodyPr/>
                    <a:lstStyle/>
                    <a:p>
                      <a:r>
                        <a:rPr lang="fi-FI" sz="1600" dirty="0" smtClean="0"/>
                        <a:t>0-36</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22%</a:t>
                      </a:r>
                      <a:endParaRPr lang="fi-FI" sz="1600" dirty="0"/>
                    </a:p>
                  </a:txBody>
                  <a:tcPr marL="91432" marR="91432" marT="45712" marB="45712"/>
                </a:tc>
                <a:tc>
                  <a:txBody>
                    <a:bodyPr/>
                    <a:lstStyle/>
                    <a:p>
                      <a:r>
                        <a:rPr lang="fi-FI" sz="1600" dirty="0" smtClean="0"/>
                        <a:t>0-40</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r>
              <a:tr h="370769">
                <a:tc>
                  <a:txBody>
                    <a:bodyPr/>
                    <a:lstStyle/>
                    <a:p>
                      <a:r>
                        <a:rPr lang="fi-FI" sz="1800" dirty="0" err="1" smtClean="0"/>
                        <a:t>Alternariol</a:t>
                      </a:r>
                      <a:endParaRPr lang="fi-FI" sz="1800" dirty="0"/>
                    </a:p>
                  </a:txBody>
                  <a:tcPr marL="91432" marR="91432" marT="45712" marB="45712"/>
                </a:tc>
                <a:tc>
                  <a:txBody>
                    <a:bodyPr/>
                    <a:lstStyle/>
                    <a:p>
                      <a:r>
                        <a:rPr lang="fi-FI" sz="1600" dirty="0" smtClean="0"/>
                        <a:t>13%</a:t>
                      </a:r>
                      <a:endParaRPr lang="fi-FI" sz="1600" dirty="0"/>
                    </a:p>
                  </a:txBody>
                  <a:tcPr marL="91432" marR="91432" marT="45712" marB="45712"/>
                </a:tc>
                <a:tc>
                  <a:txBody>
                    <a:bodyPr/>
                    <a:lstStyle/>
                    <a:p>
                      <a:r>
                        <a:rPr lang="fi-FI" sz="1600" dirty="0" smtClean="0"/>
                        <a:t>0-400</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26%</a:t>
                      </a:r>
                      <a:endParaRPr lang="fi-FI" sz="1600" dirty="0"/>
                    </a:p>
                  </a:txBody>
                  <a:tcPr marL="91432" marR="91432" marT="45712" marB="45712"/>
                </a:tc>
                <a:tc>
                  <a:txBody>
                    <a:bodyPr/>
                    <a:lstStyle/>
                    <a:p>
                      <a:r>
                        <a:rPr lang="fi-FI" sz="1600" dirty="0" smtClean="0"/>
                        <a:t>0-110</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11%</a:t>
                      </a:r>
                      <a:endParaRPr lang="fi-FI" sz="1600" dirty="0"/>
                    </a:p>
                  </a:txBody>
                  <a:tcPr marL="91432" marR="91432" marT="45712" marB="45712"/>
                </a:tc>
                <a:tc>
                  <a:txBody>
                    <a:bodyPr/>
                    <a:lstStyle/>
                    <a:p>
                      <a:r>
                        <a:rPr lang="fi-FI" sz="1600" dirty="0" smtClean="0"/>
                        <a:t>0-13</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r>
              <a:tr h="370769">
                <a:tc>
                  <a:txBody>
                    <a:bodyPr/>
                    <a:lstStyle/>
                    <a:p>
                      <a:r>
                        <a:rPr lang="fi-FI" sz="1600" dirty="0" err="1" smtClean="0"/>
                        <a:t>Physcion</a:t>
                      </a:r>
                      <a:endParaRPr lang="fi-FI" sz="1600" dirty="0"/>
                    </a:p>
                  </a:txBody>
                  <a:tcPr marL="91432" marR="91432" marT="45712" marB="45712"/>
                </a:tc>
                <a:tc>
                  <a:txBody>
                    <a:bodyPr/>
                    <a:lstStyle/>
                    <a:p>
                      <a:r>
                        <a:rPr lang="fi-FI" sz="1600" dirty="0" smtClean="0"/>
                        <a:t>9%</a:t>
                      </a:r>
                      <a:endParaRPr lang="fi-FI" sz="1600" dirty="0"/>
                    </a:p>
                  </a:txBody>
                  <a:tcPr marL="91432" marR="91432" marT="45712" marB="45712"/>
                </a:tc>
                <a:tc>
                  <a:txBody>
                    <a:bodyPr/>
                    <a:lstStyle/>
                    <a:p>
                      <a:r>
                        <a:rPr lang="fi-FI" sz="1600" dirty="0" smtClean="0"/>
                        <a:t>0-590</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33%</a:t>
                      </a:r>
                      <a:endParaRPr lang="fi-FI" sz="1600" dirty="0"/>
                    </a:p>
                  </a:txBody>
                  <a:tcPr marL="91432" marR="91432" marT="45712" marB="45712"/>
                </a:tc>
                <a:tc>
                  <a:txBody>
                    <a:bodyPr/>
                    <a:lstStyle/>
                    <a:p>
                      <a:r>
                        <a:rPr lang="fi-FI" sz="1600" dirty="0" smtClean="0"/>
                        <a:t>0-112000</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7%</a:t>
                      </a:r>
                      <a:endParaRPr lang="fi-FI" sz="1600" dirty="0"/>
                    </a:p>
                  </a:txBody>
                  <a:tcPr marL="91432" marR="91432" marT="45712" marB="45712"/>
                </a:tc>
                <a:tc>
                  <a:txBody>
                    <a:bodyPr/>
                    <a:lstStyle/>
                    <a:p>
                      <a:r>
                        <a:rPr lang="fi-FI" sz="1600" dirty="0" smtClean="0"/>
                        <a:t>0-210</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r>
              <a:tr h="579104">
                <a:tc>
                  <a:txBody>
                    <a:bodyPr/>
                    <a:lstStyle/>
                    <a:p>
                      <a:r>
                        <a:rPr lang="fi-FI" sz="1600" dirty="0" err="1" smtClean="0"/>
                        <a:t>Sterigmatocystin</a:t>
                      </a:r>
                      <a:endParaRPr lang="fi-FI" sz="1600" dirty="0"/>
                    </a:p>
                  </a:txBody>
                  <a:tcPr marL="91432" marR="91432" marT="45712" marB="45712"/>
                </a:tc>
                <a:tc>
                  <a:txBody>
                    <a:bodyPr/>
                    <a:lstStyle/>
                    <a:p>
                      <a:r>
                        <a:rPr lang="fi-FI" sz="1600" dirty="0" smtClean="0"/>
                        <a:t>8%</a:t>
                      </a:r>
                      <a:endParaRPr lang="fi-FI" sz="1600" dirty="0"/>
                    </a:p>
                  </a:txBody>
                  <a:tcPr marL="91432" marR="91432" marT="45712" marB="45712"/>
                </a:tc>
                <a:tc>
                  <a:txBody>
                    <a:bodyPr/>
                    <a:lstStyle/>
                    <a:p>
                      <a:r>
                        <a:rPr lang="fi-FI" sz="1600" dirty="0" smtClean="0"/>
                        <a:t>0-1300</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26%</a:t>
                      </a:r>
                      <a:endParaRPr lang="fi-FI" sz="1600" dirty="0"/>
                    </a:p>
                  </a:txBody>
                  <a:tcPr marL="91432" marR="91432" marT="45712" marB="45712"/>
                </a:tc>
                <a:tc>
                  <a:txBody>
                    <a:bodyPr/>
                    <a:lstStyle/>
                    <a:p>
                      <a:r>
                        <a:rPr lang="fi-FI" sz="1600" dirty="0" smtClean="0"/>
                        <a:t>0-27</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c>
                  <a:txBody>
                    <a:bodyPr/>
                    <a:lstStyle/>
                    <a:p>
                      <a:r>
                        <a:rPr lang="fi-FI" sz="1600" dirty="0" smtClean="0"/>
                        <a:t>7%</a:t>
                      </a:r>
                      <a:endParaRPr lang="fi-FI" sz="1600" dirty="0"/>
                    </a:p>
                  </a:txBody>
                  <a:tcPr marL="91432" marR="91432" marT="45712" marB="45712"/>
                </a:tc>
                <a:tc>
                  <a:txBody>
                    <a:bodyPr/>
                    <a:lstStyle/>
                    <a:p>
                      <a:r>
                        <a:rPr lang="fi-FI" sz="1600" dirty="0" smtClean="0"/>
                        <a:t>0-3,5</a:t>
                      </a:r>
                      <a:endParaRPr lang="fi-FI" sz="1600" dirty="0"/>
                    </a:p>
                  </a:txBody>
                  <a:tcPr marL="91432" marR="91432" marT="45712" marB="45712"/>
                </a:tc>
                <a:tc>
                  <a:txBody>
                    <a:bodyPr/>
                    <a:lstStyle/>
                    <a:p>
                      <a:r>
                        <a:rPr lang="fi-FI" sz="1600" dirty="0" smtClean="0"/>
                        <a:t>0</a:t>
                      </a:r>
                      <a:endParaRPr lang="fi-FI" sz="1600" dirty="0"/>
                    </a:p>
                  </a:txBody>
                  <a:tcPr marL="91432" marR="91432" marT="45712" marB="45712"/>
                </a:tc>
              </a:tr>
            </a:tbl>
          </a:graphicData>
        </a:graphic>
      </p:graphicFrame>
      <p:sp>
        <p:nvSpPr>
          <p:cNvPr id="6" name="Oval 5"/>
          <p:cNvSpPr/>
          <p:nvPr/>
        </p:nvSpPr>
        <p:spPr>
          <a:xfrm>
            <a:off x="1331913" y="3522663"/>
            <a:ext cx="576262" cy="338137"/>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srgbClr val="FFFFFF"/>
              </a:solidFill>
            </a:endParaRPr>
          </a:p>
        </p:txBody>
      </p:sp>
      <p:sp>
        <p:nvSpPr>
          <p:cNvPr id="7" name="Oval 6"/>
          <p:cNvSpPr/>
          <p:nvPr/>
        </p:nvSpPr>
        <p:spPr>
          <a:xfrm>
            <a:off x="6372225" y="3500438"/>
            <a:ext cx="576263" cy="338137"/>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srgbClr val="FFFFFF"/>
              </a:solidFill>
            </a:endParaRPr>
          </a:p>
        </p:txBody>
      </p:sp>
      <p:sp>
        <p:nvSpPr>
          <p:cNvPr id="8" name="Oval 7"/>
          <p:cNvSpPr/>
          <p:nvPr/>
        </p:nvSpPr>
        <p:spPr>
          <a:xfrm>
            <a:off x="3851275" y="3500438"/>
            <a:ext cx="576263" cy="338137"/>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a:solidFill>
                <a:srgbClr val="FFFFFF"/>
              </a:solidFill>
            </a:endParaRPr>
          </a:p>
        </p:txBody>
      </p:sp>
      <p:sp>
        <p:nvSpPr>
          <p:cNvPr id="9" name="Slide Number Placeholder 3"/>
          <p:cNvSpPr>
            <a:spLocks noGrp="1"/>
          </p:cNvSpPr>
          <p:nvPr>
            <p:ph type="sldNum" sz="quarter" idx="12"/>
          </p:nvPr>
        </p:nvSpPr>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AC25E349-77A8-4B4A-BADD-BF4D822FD36E}" type="slidenum">
              <a:rPr lang="fi-FI" altLang="fi-FI" sz="1000">
                <a:solidFill>
                  <a:srgbClr val="FFFFFF"/>
                </a:solidFill>
              </a:rPr>
              <a:pPr eaLnBrk="1" hangingPunct="1">
                <a:lnSpc>
                  <a:spcPct val="100000"/>
                </a:lnSpc>
                <a:spcBef>
                  <a:spcPct val="0"/>
                </a:spcBef>
                <a:buClrTx/>
                <a:buFontTx/>
                <a:buNone/>
              </a:pPr>
              <a:t>23</a:t>
            </a:fld>
            <a:endParaRPr lang="fi-FI" altLang="fi-FI" sz="1000">
              <a:solidFill>
                <a:srgbClr val="FFFFFF"/>
              </a:solidFill>
            </a:endParaRPr>
          </a:p>
        </p:txBody>
      </p:sp>
    </p:spTree>
    <p:extLst>
      <p:ext uri="{BB962C8B-B14F-4D97-AF65-F5344CB8AC3E}">
        <p14:creationId xmlns:p14="http://schemas.microsoft.com/office/powerpoint/2010/main" val="278349432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3"/>
          <p:cNvSpPr txBox="1">
            <a:spLocks noGrp="1"/>
          </p:cNvSpPr>
          <p:nvPr/>
        </p:nvSpPr>
        <p:spPr bwMode="auto">
          <a:xfrm>
            <a:off x="457200" y="6589713"/>
            <a:ext cx="1090613"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C48EF214-4EFD-40D5-B2C4-F18B5BA551D1}" type="datetime1">
              <a:rPr lang="fi-FI" altLang="fi-FI" sz="1000">
                <a:solidFill>
                  <a:srgbClr val="FFFFFF"/>
                </a:solidFill>
              </a:rPr>
              <a:pPr eaLnBrk="1" hangingPunct="1">
                <a:lnSpc>
                  <a:spcPct val="100000"/>
                </a:lnSpc>
                <a:spcBef>
                  <a:spcPct val="0"/>
                </a:spcBef>
                <a:buClrTx/>
                <a:buFontTx/>
                <a:buNone/>
              </a:pPr>
              <a:t>15.6.2016</a:t>
            </a:fld>
            <a:endParaRPr lang="fi-FI" altLang="fi-FI" sz="1000">
              <a:solidFill>
                <a:srgbClr val="FFFFFF"/>
              </a:solidFill>
            </a:endParaRPr>
          </a:p>
        </p:txBody>
      </p:sp>
      <p:sp>
        <p:nvSpPr>
          <p:cNvPr id="71683" name="Rectangle 2"/>
          <p:cNvSpPr>
            <a:spLocks noGrp="1" noChangeArrowheads="1"/>
          </p:cNvSpPr>
          <p:nvPr>
            <p:ph type="title"/>
          </p:nvPr>
        </p:nvSpPr>
        <p:spPr/>
        <p:txBody>
          <a:bodyPr/>
          <a:lstStyle/>
          <a:p>
            <a:pPr eaLnBrk="1" hangingPunct="1"/>
            <a:r>
              <a:rPr lang="fi-FI" altLang="fi-FI" sz="2800" dirty="0" smtClean="0"/>
              <a:t>”Toksisuusmittaukset”</a:t>
            </a:r>
            <a:endParaRPr lang="en-US" altLang="fi-FI" sz="2800" dirty="0" smtClean="0"/>
          </a:p>
        </p:txBody>
      </p:sp>
      <p:sp>
        <p:nvSpPr>
          <p:cNvPr id="71684" name="Rectangle 3"/>
          <p:cNvSpPr>
            <a:spLocks noGrp="1" noChangeArrowheads="1"/>
          </p:cNvSpPr>
          <p:nvPr>
            <p:ph idx="1"/>
          </p:nvPr>
        </p:nvSpPr>
        <p:spPr/>
        <p:txBody>
          <a:bodyPr>
            <a:normAutofit/>
          </a:bodyPr>
          <a:lstStyle/>
          <a:p>
            <a:pPr eaLnBrk="1" hangingPunct="1"/>
            <a:r>
              <a:rPr lang="fi-FI" altLang="fi-FI" dirty="0" smtClean="0"/>
              <a:t>Näytteen ”yleistä” toksisuutta voidaan testata soluviljelmässä</a:t>
            </a:r>
          </a:p>
          <a:p>
            <a:pPr eaLnBrk="1" hangingPunct="1"/>
            <a:r>
              <a:rPr lang="fi-FI" altLang="fi-FI" dirty="0" smtClean="0"/>
              <a:t>Vastaus ei kerro, mikä näytteen osa aiheuttaa toksisuuden</a:t>
            </a:r>
          </a:p>
          <a:p>
            <a:pPr eaLnBrk="1" hangingPunct="1"/>
            <a:r>
              <a:rPr lang="fi-FI" altLang="fi-FI" dirty="0" smtClean="0"/>
              <a:t>Vastauksen perusteella ei voida päätellä mitään asukkaiden oireista</a:t>
            </a:r>
          </a:p>
          <a:p>
            <a:pPr eaLnBrk="1" hangingPunct="1"/>
            <a:r>
              <a:rPr lang="fi-FI" altLang="fi-FI" dirty="0" smtClean="0"/>
              <a:t>Toksisuutta testeissä voivat aiheuttaa toksiinien lisäksi esim. ulkoilman saasteet, pakokaasut, palamistuotteet, monet talouskemikaalit jne.</a:t>
            </a:r>
          </a:p>
          <a:p>
            <a:pPr eaLnBrk="1" hangingPunct="1"/>
            <a:r>
              <a:rPr lang="fi-FI" altLang="fi-FI" dirty="0" smtClean="0"/>
              <a:t>Käytännön tapauksissa tuloksia ei osata välttämättä tulkita</a:t>
            </a:r>
          </a:p>
          <a:p>
            <a:pPr eaLnBrk="1" hangingPunct="1"/>
            <a:r>
              <a:rPr lang="fi-FI" altLang="fi-FI" dirty="0" smtClean="0"/>
              <a:t>Jos toksisuus liittyy homevaurioon, johtopäätös korjaustarpeesta sama kuin ilman mittausta</a:t>
            </a:r>
          </a:p>
          <a:p>
            <a:pPr eaLnBrk="1" hangingPunct="1"/>
            <a:endParaRPr lang="en-US" altLang="fi-FI" sz="2400" dirty="0" smtClean="0"/>
          </a:p>
        </p:txBody>
      </p:sp>
      <p:sp>
        <p:nvSpPr>
          <p:cNvPr id="86022"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B838EC2A-7E23-4059-B6DB-FDD7D2D2698D}" type="slidenum">
              <a:rPr lang="en-GB" altLang="fi-FI" sz="1000">
                <a:solidFill>
                  <a:srgbClr val="FFFFFF"/>
                </a:solidFill>
              </a:rPr>
              <a:pPr eaLnBrk="1" hangingPunct="1">
                <a:lnSpc>
                  <a:spcPct val="100000"/>
                </a:lnSpc>
                <a:spcBef>
                  <a:spcPct val="0"/>
                </a:spcBef>
                <a:buClrTx/>
                <a:buFontTx/>
                <a:buNone/>
              </a:pPr>
              <a:t>24</a:t>
            </a:fld>
            <a:endParaRPr lang="en-GB" altLang="fi-FI" sz="1000">
              <a:solidFill>
                <a:srgbClr val="FFFFFF"/>
              </a:solidFill>
            </a:endParaRPr>
          </a:p>
        </p:txBody>
      </p:sp>
    </p:spTree>
    <p:extLst>
      <p:ext uri="{BB962C8B-B14F-4D97-AF65-F5344CB8AC3E}">
        <p14:creationId xmlns:p14="http://schemas.microsoft.com/office/powerpoint/2010/main" val="3959951294"/>
      </p:ext>
    </p:extLst>
  </p:cSld>
  <p:clrMapOvr>
    <a:masterClrMapping/>
  </p:clrMapOvr>
  <p:transition spd="med">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405" y="1385706"/>
            <a:ext cx="6035462" cy="372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2" name="Straight Arrow Connector 61"/>
          <p:cNvCxnSpPr/>
          <p:nvPr/>
        </p:nvCxnSpPr>
        <p:spPr>
          <a:xfrm>
            <a:off x="3008689" y="5051423"/>
            <a:ext cx="0" cy="2889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5364088" y="5051424"/>
            <a:ext cx="0" cy="2889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734" name="TextBox 66"/>
          <p:cNvSpPr txBox="1">
            <a:spLocks noChangeArrowheads="1"/>
          </p:cNvSpPr>
          <p:nvPr/>
        </p:nvSpPr>
        <p:spPr bwMode="auto">
          <a:xfrm>
            <a:off x="2035947" y="5383213"/>
            <a:ext cx="1941557" cy="646331"/>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gn="ctr" eaLnBrk="1" hangingPunct="1">
              <a:lnSpc>
                <a:spcPct val="100000"/>
              </a:lnSpc>
              <a:spcBef>
                <a:spcPct val="0"/>
              </a:spcBef>
              <a:buClrTx/>
              <a:buFontTx/>
              <a:buNone/>
            </a:pPr>
            <a:r>
              <a:rPr lang="fi-FI" altLang="fi-FI" sz="1800" dirty="0">
                <a:solidFill>
                  <a:srgbClr val="000000"/>
                </a:solidFill>
                <a:latin typeface="+mn-lt"/>
              </a:rPr>
              <a:t>sama</a:t>
            </a:r>
          </a:p>
          <a:p>
            <a:pPr algn="ctr" eaLnBrk="1" hangingPunct="1">
              <a:lnSpc>
                <a:spcPct val="100000"/>
              </a:lnSpc>
              <a:spcBef>
                <a:spcPct val="0"/>
              </a:spcBef>
              <a:buClrTx/>
              <a:buFontTx/>
              <a:buNone/>
            </a:pPr>
            <a:r>
              <a:rPr lang="fi-FI" altLang="fi-FI" sz="1800" dirty="0">
                <a:solidFill>
                  <a:srgbClr val="000000"/>
                </a:solidFill>
                <a:latin typeface="+mn-lt"/>
              </a:rPr>
              <a:t>ominaistoksisuus</a:t>
            </a:r>
          </a:p>
        </p:txBody>
      </p:sp>
      <p:sp>
        <p:nvSpPr>
          <p:cNvPr id="73735" name="TextBox 67"/>
          <p:cNvSpPr txBox="1">
            <a:spLocks noChangeArrowheads="1"/>
          </p:cNvSpPr>
          <p:nvPr/>
        </p:nvSpPr>
        <p:spPr bwMode="auto">
          <a:xfrm>
            <a:off x="4572000" y="5383213"/>
            <a:ext cx="1941557" cy="646331"/>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gn="ctr" eaLnBrk="1" hangingPunct="1">
              <a:lnSpc>
                <a:spcPct val="100000"/>
              </a:lnSpc>
              <a:spcBef>
                <a:spcPct val="0"/>
              </a:spcBef>
              <a:buClrTx/>
              <a:buFontTx/>
              <a:buNone/>
            </a:pPr>
            <a:r>
              <a:rPr lang="fi-FI" altLang="fi-FI" sz="1800" dirty="0">
                <a:solidFill>
                  <a:srgbClr val="000000"/>
                </a:solidFill>
                <a:latin typeface="+mn-lt"/>
              </a:rPr>
              <a:t>sama</a:t>
            </a:r>
          </a:p>
          <a:p>
            <a:pPr algn="ctr" eaLnBrk="1" hangingPunct="1">
              <a:lnSpc>
                <a:spcPct val="100000"/>
              </a:lnSpc>
              <a:spcBef>
                <a:spcPct val="0"/>
              </a:spcBef>
              <a:buClrTx/>
              <a:buFontTx/>
              <a:buNone/>
            </a:pPr>
            <a:r>
              <a:rPr lang="fi-FI" altLang="fi-FI" sz="1800" dirty="0">
                <a:solidFill>
                  <a:srgbClr val="000000"/>
                </a:solidFill>
                <a:latin typeface="+mn-lt"/>
              </a:rPr>
              <a:t>ominaistoksisuus</a:t>
            </a:r>
          </a:p>
        </p:txBody>
      </p:sp>
      <p:cxnSp>
        <p:nvCxnSpPr>
          <p:cNvPr id="69" name="Straight Arrow Connector 68"/>
          <p:cNvCxnSpPr/>
          <p:nvPr/>
        </p:nvCxnSpPr>
        <p:spPr>
          <a:xfrm>
            <a:off x="4016187" y="5805264"/>
            <a:ext cx="533400"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737" name="TextBox 8"/>
          <p:cNvSpPr txBox="1">
            <a:spLocks noChangeArrowheads="1"/>
          </p:cNvSpPr>
          <p:nvPr/>
        </p:nvSpPr>
        <p:spPr bwMode="auto">
          <a:xfrm>
            <a:off x="343911" y="4269642"/>
            <a:ext cx="18646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r>
              <a:rPr lang="fi-FI" altLang="fi-FI" sz="1800" dirty="0">
                <a:solidFill>
                  <a:srgbClr val="000000"/>
                </a:solidFill>
                <a:latin typeface="+mn-lt"/>
              </a:rPr>
              <a:t>Esim. </a:t>
            </a:r>
          </a:p>
          <a:p>
            <a:pPr eaLnBrk="1" hangingPunct="1">
              <a:lnSpc>
                <a:spcPct val="100000"/>
              </a:lnSpc>
              <a:spcBef>
                <a:spcPct val="0"/>
              </a:spcBef>
              <a:buClrTx/>
              <a:buFontTx/>
              <a:buNone/>
            </a:pPr>
            <a:r>
              <a:rPr lang="fi-FI" altLang="fi-FI" sz="1800" dirty="0">
                <a:solidFill>
                  <a:srgbClr val="000000"/>
                </a:solidFill>
                <a:latin typeface="+mn-lt"/>
              </a:rPr>
              <a:t>pyyhintäkeräys</a:t>
            </a:r>
          </a:p>
          <a:p>
            <a:pPr eaLnBrk="1" hangingPunct="1">
              <a:lnSpc>
                <a:spcPct val="100000"/>
              </a:lnSpc>
              <a:spcBef>
                <a:spcPct val="0"/>
              </a:spcBef>
              <a:buClrTx/>
              <a:buFontTx/>
              <a:buNone/>
            </a:pPr>
            <a:r>
              <a:rPr lang="fi-FI" altLang="fi-FI" sz="1800" dirty="0">
                <a:solidFill>
                  <a:srgbClr val="000000"/>
                </a:solidFill>
                <a:latin typeface="+mn-lt"/>
              </a:rPr>
              <a:t>tai mikä tahansa</a:t>
            </a:r>
          </a:p>
        </p:txBody>
      </p:sp>
      <p:sp>
        <p:nvSpPr>
          <p:cNvPr id="2" name="Otsikko 1"/>
          <p:cNvSpPr>
            <a:spLocks noGrp="1"/>
          </p:cNvSpPr>
          <p:nvPr>
            <p:ph type="title"/>
          </p:nvPr>
        </p:nvSpPr>
        <p:spPr>
          <a:xfrm>
            <a:off x="804675" y="65860"/>
            <a:ext cx="7489824" cy="1079500"/>
          </a:xfrm>
        </p:spPr>
        <p:txBody>
          <a:bodyPr/>
          <a:lstStyle/>
          <a:p>
            <a:r>
              <a:rPr lang="fi-FI" dirty="0" smtClean="0"/>
              <a:t>Ominaistoksisuus</a:t>
            </a:r>
            <a:endParaRPr lang="fi-FI" dirty="0"/>
          </a:p>
        </p:txBody>
      </p:sp>
      <p:sp>
        <p:nvSpPr>
          <p:cNvPr id="88075"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97EAD149-A074-428E-95FA-A7737158233A}" type="slidenum">
              <a:rPr lang="en-GB" altLang="fi-FI" sz="1000">
                <a:solidFill>
                  <a:srgbClr val="FFFFFF"/>
                </a:solidFill>
              </a:rPr>
              <a:pPr eaLnBrk="1" hangingPunct="1">
                <a:lnSpc>
                  <a:spcPct val="100000"/>
                </a:lnSpc>
                <a:spcBef>
                  <a:spcPct val="0"/>
                </a:spcBef>
                <a:buClrTx/>
                <a:buFontTx/>
                <a:buNone/>
              </a:pPr>
              <a:t>25</a:t>
            </a:fld>
            <a:endParaRPr lang="en-GB" altLang="fi-FI" sz="1000">
              <a:solidFill>
                <a:srgbClr val="FFFFFF"/>
              </a:solidFill>
            </a:endParaRPr>
          </a:p>
        </p:txBody>
      </p:sp>
    </p:spTree>
    <p:extLst>
      <p:ext uri="{BB962C8B-B14F-4D97-AF65-F5344CB8AC3E}">
        <p14:creationId xmlns:p14="http://schemas.microsoft.com/office/powerpoint/2010/main" val="2829022408"/>
      </p:ext>
    </p:extLst>
  </p:cSld>
  <p:clrMapOvr>
    <a:masterClrMapping/>
  </p:clrMapOvr>
  <p:transition spd="med">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Arrow Connector 92"/>
          <p:cNvCxnSpPr/>
          <p:nvPr/>
        </p:nvCxnSpPr>
        <p:spPr>
          <a:xfrm>
            <a:off x="3203848" y="5146136"/>
            <a:ext cx="0" cy="2873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5508104" y="5164438"/>
            <a:ext cx="0" cy="2873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709" name="TextBox 96"/>
          <p:cNvSpPr txBox="1">
            <a:spLocks noChangeArrowheads="1"/>
          </p:cNvSpPr>
          <p:nvPr/>
        </p:nvSpPr>
        <p:spPr bwMode="auto">
          <a:xfrm>
            <a:off x="2258255" y="5454859"/>
            <a:ext cx="2056973" cy="646331"/>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gn="ctr" eaLnBrk="1" hangingPunct="1">
              <a:lnSpc>
                <a:spcPct val="100000"/>
              </a:lnSpc>
              <a:spcBef>
                <a:spcPct val="0"/>
              </a:spcBef>
              <a:buClrTx/>
              <a:buFontTx/>
              <a:buNone/>
            </a:pPr>
            <a:r>
              <a:rPr lang="fi-FI" altLang="fi-FI" sz="1800" dirty="0">
                <a:solidFill>
                  <a:srgbClr val="000000"/>
                </a:solidFill>
                <a:latin typeface="+mn-lt"/>
              </a:rPr>
              <a:t>suuri </a:t>
            </a:r>
          </a:p>
          <a:p>
            <a:pPr algn="ctr" eaLnBrk="1" hangingPunct="1">
              <a:lnSpc>
                <a:spcPct val="100000"/>
              </a:lnSpc>
              <a:spcBef>
                <a:spcPct val="0"/>
              </a:spcBef>
              <a:buClrTx/>
              <a:buFontTx/>
              <a:buNone/>
            </a:pPr>
            <a:r>
              <a:rPr lang="fi-FI" altLang="fi-FI" sz="1800" dirty="0">
                <a:solidFill>
                  <a:srgbClr val="000000"/>
                </a:solidFill>
                <a:latin typeface="+mn-lt"/>
              </a:rPr>
              <a:t>kokonaistoksisuus</a:t>
            </a:r>
          </a:p>
        </p:txBody>
      </p:sp>
      <p:sp>
        <p:nvSpPr>
          <p:cNvPr id="72710" name="TextBox 97"/>
          <p:cNvSpPr txBox="1">
            <a:spLocks noChangeArrowheads="1"/>
          </p:cNvSpPr>
          <p:nvPr/>
        </p:nvSpPr>
        <p:spPr bwMode="auto">
          <a:xfrm>
            <a:off x="4644008" y="5451776"/>
            <a:ext cx="2056973" cy="646331"/>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gn="ctr" eaLnBrk="1" hangingPunct="1">
              <a:lnSpc>
                <a:spcPct val="100000"/>
              </a:lnSpc>
              <a:spcBef>
                <a:spcPct val="0"/>
              </a:spcBef>
              <a:buClrTx/>
              <a:buFontTx/>
              <a:buNone/>
            </a:pPr>
            <a:r>
              <a:rPr lang="fi-FI" altLang="fi-FI" sz="1800" dirty="0">
                <a:solidFill>
                  <a:srgbClr val="000000"/>
                </a:solidFill>
                <a:latin typeface="+mn-lt"/>
              </a:rPr>
              <a:t>pieni</a:t>
            </a:r>
          </a:p>
          <a:p>
            <a:pPr algn="ctr" eaLnBrk="1" hangingPunct="1">
              <a:lnSpc>
                <a:spcPct val="100000"/>
              </a:lnSpc>
              <a:spcBef>
                <a:spcPct val="0"/>
              </a:spcBef>
              <a:buClrTx/>
              <a:buFontTx/>
              <a:buNone/>
            </a:pPr>
            <a:r>
              <a:rPr lang="fi-FI" altLang="fi-FI" sz="1800" dirty="0">
                <a:solidFill>
                  <a:srgbClr val="000000"/>
                </a:solidFill>
                <a:latin typeface="+mn-lt"/>
              </a:rPr>
              <a:t>kokonaistoksisuus</a:t>
            </a:r>
          </a:p>
        </p:txBody>
      </p:sp>
      <p:pic>
        <p:nvPicPr>
          <p:cNvPr id="727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268760"/>
            <a:ext cx="5783550" cy="396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2" name="TextBox 1"/>
          <p:cNvSpPr txBox="1">
            <a:spLocks noChangeArrowheads="1"/>
          </p:cNvSpPr>
          <p:nvPr/>
        </p:nvSpPr>
        <p:spPr bwMode="auto">
          <a:xfrm>
            <a:off x="755576" y="4509120"/>
            <a:ext cx="1723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r>
              <a:rPr lang="fi-FI" altLang="fi-FI" sz="1800" dirty="0">
                <a:solidFill>
                  <a:srgbClr val="000000"/>
                </a:solidFill>
                <a:latin typeface="+mn-lt"/>
              </a:rPr>
              <a:t>Laatikkokeräys</a:t>
            </a:r>
          </a:p>
        </p:txBody>
      </p:sp>
      <p:sp>
        <p:nvSpPr>
          <p:cNvPr id="4" name="Otsikko 3"/>
          <p:cNvSpPr>
            <a:spLocks noGrp="1"/>
          </p:cNvSpPr>
          <p:nvPr>
            <p:ph type="title"/>
          </p:nvPr>
        </p:nvSpPr>
        <p:spPr>
          <a:xfrm>
            <a:off x="755576" y="0"/>
            <a:ext cx="7489824" cy="1079500"/>
          </a:xfrm>
        </p:spPr>
        <p:txBody>
          <a:bodyPr/>
          <a:lstStyle/>
          <a:p>
            <a:r>
              <a:rPr lang="fi-FI" dirty="0" smtClean="0"/>
              <a:t>Kokonaistoksisuus</a:t>
            </a:r>
            <a:endParaRPr lang="fi-FI" dirty="0"/>
          </a:p>
        </p:txBody>
      </p:sp>
      <p:sp>
        <p:nvSpPr>
          <p:cNvPr id="87050"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2FC8EEB0-2D6A-4983-BB31-9DC990BDCDFC}" type="slidenum">
              <a:rPr lang="en-GB" altLang="fi-FI" sz="1000">
                <a:solidFill>
                  <a:srgbClr val="FFFFFF"/>
                </a:solidFill>
              </a:rPr>
              <a:pPr eaLnBrk="1" hangingPunct="1">
                <a:lnSpc>
                  <a:spcPct val="100000"/>
                </a:lnSpc>
                <a:spcBef>
                  <a:spcPct val="0"/>
                </a:spcBef>
                <a:buClrTx/>
                <a:buFontTx/>
                <a:buNone/>
              </a:pPr>
              <a:t>26</a:t>
            </a:fld>
            <a:endParaRPr lang="en-GB" altLang="fi-FI" sz="1000">
              <a:solidFill>
                <a:srgbClr val="FFFFFF"/>
              </a:solidFill>
            </a:endParaRPr>
          </a:p>
        </p:txBody>
      </p:sp>
    </p:spTree>
    <p:extLst>
      <p:ext uri="{BB962C8B-B14F-4D97-AF65-F5344CB8AC3E}">
        <p14:creationId xmlns:p14="http://schemas.microsoft.com/office/powerpoint/2010/main" val="4024364290"/>
      </p:ext>
    </p:extLst>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itle 1"/>
          <p:cNvSpPr txBox="1">
            <a:spLocks/>
          </p:cNvSpPr>
          <p:nvPr/>
        </p:nvSpPr>
        <p:spPr bwMode="auto">
          <a:xfrm>
            <a:off x="827088" y="549275"/>
            <a:ext cx="74898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nSpc>
                <a:spcPct val="100000"/>
              </a:lnSpc>
              <a:spcBef>
                <a:spcPct val="0"/>
              </a:spcBef>
              <a:buClrTx/>
              <a:buFontTx/>
              <a:buNone/>
            </a:pPr>
            <a:r>
              <a:rPr lang="fi-FI" altLang="fi-FI" sz="3000" b="1" dirty="0" err="1">
                <a:solidFill>
                  <a:schemeClr val="accent1"/>
                </a:solidFill>
              </a:rPr>
              <a:t>Toxtest</a:t>
            </a:r>
            <a:r>
              <a:rPr lang="fi-FI" altLang="fi-FI" sz="3000" b="1" dirty="0">
                <a:solidFill>
                  <a:schemeClr val="accent1"/>
                </a:solidFill>
              </a:rPr>
              <a:t>-hanke</a:t>
            </a:r>
          </a:p>
        </p:txBody>
      </p:sp>
      <p:sp>
        <p:nvSpPr>
          <p:cNvPr id="6" name="TextBox 5"/>
          <p:cNvSpPr txBox="1"/>
          <p:nvPr/>
        </p:nvSpPr>
        <p:spPr>
          <a:xfrm>
            <a:off x="827584" y="2414053"/>
            <a:ext cx="461665" cy="2272417"/>
          </a:xfrm>
          <a:prstGeom prst="rect">
            <a:avLst/>
          </a:prstGeom>
          <a:noFill/>
        </p:spPr>
        <p:txBody>
          <a:bodyPr vert="vert270">
            <a:spAutoFit/>
          </a:bodyPr>
          <a:lstStyle/>
          <a:p>
            <a:pPr defTabSz="457200">
              <a:defRPr/>
            </a:pPr>
            <a:r>
              <a:rPr lang="fi-FI" dirty="0">
                <a:solidFill>
                  <a:srgbClr val="0B0B0C"/>
                </a:solidFill>
                <a:cs typeface="+mn-cs"/>
              </a:rPr>
              <a:t>Kohteiden lukumäärä</a:t>
            </a:r>
          </a:p>
        </p:txBody>
      </p:sp>
      <p:sp>
        <p:nvSpPr>
          <p:cNvPr id="74757" name="TextBox 2"/>
          <p:cNvSpPr txBox="1">
            <a:spLocks noChangeArrowheads="1"/>
          </p:cNvSpPr>
          <p:nvPr/>
        </p:nvSpPr>
        <p:spPr bwMode="auto">
          <a:xfrm>
            <a:off x="3008313" y="4821238"/>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defTabSz="457200" eaLnBrk="0" hangingPunct="0">
              <a:lnSpc>
                <a:spcPct val="85000"/>
              </a:lnSpc>
              <a:spcBef>
                <a:spcPct val="25000"/>
              </a:spcBef>
              <a:buChar char="–"/>
              <a:defRPr sz="2400">
                <a:solidFill>
                  <a:schemeClr val="tx1"/>
                </a:solidFill>
                <a:latin typeface="Arial" panose="020B0604020202020204" pitchFamily="34" charset="0"/>
              </a:defRPr>
            </a:lvl2pPr>
            <a:lvl3pPr marL="1143000" indent="-228600" defTabSz="4572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defTabSz="4572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defTabSz="4572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gn="ctr" eaLnBrk="1" hangingPunct="1">
              <a:lnSpc>
                <a:spcPct val="100000"/>
              </a:lnSpc>
              <a:spcBef>
                <a:spcPct val="0"/>
              </a:spcBef>
              <a:buClrTx/>
              <a:buFontTx/>
              <a:buNone/>
            </a:pPr>
            <a:r>
              <a:rPr lang="fi-FI" altLang="fi-FI" sz="1800">
                <a:solidFill>
                  <a:srgbClr val="0B0B0C"/>
                </a:solidFill>
              </a:rPr>
              <a:t>Kosteusvaurion vakavuus</a:t>
            </a:r>
          </a:p>
        </p:txBody>
      </p:sp>
      <p:cxnSp>
        <p:nvCxnSpPr>
          <p:cNvPr id="8" name="Straight Arrow Connector 7"/>
          <p:cNvCxnSpPr/>
          <p:nvPr/>
        </p:nvCxnSpPr>
        <p:spPr>
          <a:xfrm>
            <a:off x="1731963" y="5013325"/>
            <a:ext cx="941387"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437188" y="5199063"/>
            <a:ext cx="3527425" cy="933450"/>
          </a:xfrm>
          <a:prstGeom prst="rect">
            <a:avLst/>
          </a:prstGeom>
          <a:noFill/>
        </p:spPr>
        <p:txBody>
          <a:bodyPr>
            <a:spAutoFit/>
          </a:bodyPr>
          <a:lstStyle/>
          <a:p>
            <a:pPr defTabSz="457200">
              <a:defRPr/>
            </a:pPr>
            <a:r>
              <a:rPr lang="fi-FI" b="1" dirty="0">
                <a:solidFill>
                  <a:srgbClr val="0B0B0C"/>
                </a:solidFill>
                <a:cs typeface="+mn-cs"/>
              </a:rPr>
              <a:t>Vauriokohteet</a:t>
            </a:r>
          </a:p>
          <a:p>
            <a:pPr marL="285750" indent="-285750" defTabSz="457200">
              <a:lnSpc>
                <a:spcPts val="2160"/>
              </a:lnSpc>
              <a:buClr>
                <a:srgbClr val="C00000"/>
              </a:buClr>
              <a:buFont typeface="Arial" pitchFamily="34" charset="0"/>
              <a:buChar char="•"/>
              <a:defRPr/>
            </a:pPr>
            <a:r>
              <a:rPr lang="fi-FI" dirty="0">
                <a:solidFill>
                  <a:srgbClr val="0B0B0C"/>
                </a:solidFill>
                <a:cs typeface="+mn-cs"/>
              </a:rPr>
              <a:t>selvä kosteus- ja homevaurio</a:t>
            </a:r>
          </a:p>
          <a:p>
            <a:pPr marL="285750" indent="-285750" defTabSz="457200">
              <a:lnSpc>
                <a:spcPts val="2160"/>
              </a:lnSpc>
              <a:buClr>
                <a:srgbClr val="C00000"/>
              </a:buClr>
              <a:buFont typeface="Arial" pitchFamily="34" charset="0"/>
              <a:buChar char="•"/>
              <a:defRPr/>
            </a:pPr>
            <a:r>
              <a:rPr lang="fi-FI" dirty="0">
                <a:solidFill>
                  <a:srgbClr val="0B0B0C"/>
                </a:solidFill>
                <a:cs typeface="+mn-cs"/>
              </a:rPr>
              <a:t>paljon oireilua</a:t>
            </a:r>
          </a:p>
        </p:txBody>
      </p:sp>
      <p:sp>
        <p:nvSpPr>
          <p:cNvPr id="10" name="TextBox 9"/>
          <p:cNvSpPr txBox="1"/>
          <p:nvPr/>
        </p:nvSpPr>
        <p:spPr>
          <a:xfrm>
            <a:off x="1141413" y="5199063"/>
            <a:ext cx="2241550" cy="933450"/>
          </a:xfrm>
          <a:prstGeom prst="rect">
            <a:avLst/>
          </a:prstGeom>
          <a:noFill/>
        </p:spPr>
        <p:txBody>
          <a:bodyPr>
            <a:spAutoFit/>
          </a:bodyPr>
          <a:lstStyle/>
          <a:p>
            <a:pPr defTabSz="457200">
              <a:defRPr/>
            </a:pPr>
            <a:r>
              <a:rPr lang="fi-FI" b="1" dirty="0">
                <a:solidFill>
                  <a:srgbClr val="0B0B0C"/>
                </a:solidFill>
                <a:cs typeface="+mn-cs"/>
              </a:rPr>
              <a:t>Kontrollikohteet</a:t>
            </a:r>
          </a:p>
          <a:p>
            <a:pPr marL="285750" indent="-285750" defTabSz="457200">
              <a:lnSpc>
                <a:spcPts val="2160"/>
              </a:lnSpc>
              <a:buClr>
                <a:srgbClr val="C00000"/>
              </a:buClr>
              <a:buFont typeface="Arial" pitchFamily="34" charset="0"/>
              <a:buChar char="•"/>
              <a:defRPr/>
            </a:pPr>
            <a:r>
              <a:rPr lang="fi-FI" dirty="0">
                <a:solidFill>
                  <a:srgbClr val="0B0B0C"/>
                </a:solidFill>
                <a:cs typeface="+mn-cs"/>
              </a:rPr>
              <a:t>vähän vaurioita</a:t>
            </a:r>
          </a:p>
          <a:p>
            <a:pPr marL="285750" indent="-285750" defTabSz="457200">
              <a:lnSpc>
                <a:spcPts val="2160"/>
              </a:lnSpc>
              <a:buClr>
                <a:srgbClr val="C00000"/>
              </a:buClr>
              <a:buFont typeface="Arial" pitchFamily="34" charset="0"/>
              <a:buChar char="•"/>
              <a:defRPr/>
            </a:pPr>
            <a:r>
              <a:rPr lang="fi-FI" dirty="0">
                <a:solidFill>
                  <a:srgbClr val="0B0B0C"/>
                </a:solidFill>
                <a:cs typeface="+mn-cs"/>
              </a:rPr>
              <a:t>vähän oireilua</a:t>
            </a:r>
          </a:p>
        </p:txBody>
      </p:sp>
      <p:pic>
        <p:nvPicPr>
          <p:cNvPr id="747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050" y="2651125"/>
            <a:ext cx="66706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6078538" y="5008563"/>
            <a:ext cx="941387"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289050" y="2455863"/>
            <a:ext cx="0" cy="22733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278688" y="4729163"/>
            <a:ext cx="598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4765" name="Rectangle 14"/>
          <p:cNvSpPr>
            <a:spLocks noChangeArrowheads="1"/>
          </p:cNvSpPr>
          <p:nvPr/>
        </p:nvSpPr>
        <p:spPr bwMode="auto">
          <a:xfrm>
            <a:off x="1476375" y="1558925"/>
            <a:ext cx="6408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r>
              <a:rPr lang="fi-FI" altLang="fi-FI" sz="1800" dirty="0">
                <a:solidFill>
                  <a:srgbClr val="000000"/>
                </a:solidFill>
              </a:rPr>
              <a:t>Tutkimukseen pyrittiin valitsemaan mahdollisimman selvästi toisistaan erottuvat (polarisoituneet) vaurio- ja kontrollikohteet</a:t>
            </a:r>
          </a:p>
        </p:txBody>
      </p:sp>
      <p:sp>
        <p:nvSpPr>
          <p:cNvPr id="89103" name="Slide Number Placeholder 3"/>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F5F4BF08-7C37-42D4-9341-EBFBF0FF590F}" type="slidenum">
              <a:rPr lang="en-GB" altLang="fi-FI" sz="1000">
                <a:solidFill>
                  <a:srgbClr val="FFFFFF"/>
                </a:solidFill>
              </a:rPr>
              <a:pPr eaLnBrk="1" hangingPunct="1">
                <a:lnSpc>
                  <a:spcPct val="100000"/>
                </a:lnSpc>
                <a:spcBef>
                  <a:spcPct val="0"/>
                </a:spcBef>
                <a:buClrTx/>
                <a:buFontTx/>
                <a:buNone/>
              </a:pPr>
              <a:t>27</a:t>
            </a:fld>
            <a:endParaRPr lang="en-GB" altLang="fi-FI" sz="1000">
              <a:solidFill>
                <a:srgbClr val="FFFFFF"/>
              </a:solidFill>
            </a:endParaRPr>
          </a:p>
        </p:txBody>
      </p:sp>
    </p:spTree>
    <p:extLst>
      <p:ext uri="{BB962C8B-B14F-4D97-AF65-F5344CB8AC3E}">
        <p14:creationId xmlns:p14="http://schemas.microsoft.com/office/powerpoint/2010/main" val="1914298424"/>
      </p:ext>
    </p:extLst>
  </p:cSld>
  <p:clrMapOvr>
    <a:masterClrMapping/>
  </p:clrMapOvr>
  <p:transition spd="med">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325" y="2349500"/>
            <a:ext cx="124460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79" name="Group 7"/>
          <p:cNvGrpSpPr>
            <a:grpSpLocks/>
          </p:cNvGrpSpPr>
          <p:nvPr/>
        </p:nvGrpSpPr>
        <p:grpSpPr bwMode="auto">
          <a:xfrm>
            <a:off x="1296988" y="2708275"/>
            <a:ext cx="2322512" cy="781050"/>
            <a:chOff x="720436" y="4267200"/>
            <a:chExt cx="1413164" cy="443345"/>
          </a:xfrm>
        </p:grpSpPr>
        <p:sp>
          <p:nvSpPr>
            <p:cNvPr id="2" name="Cube 1"/>
            <p:cNvSpPr/>
            <p:nvPr/>
          </p:nvSpPr>
          <p:spPr>
            <a:xfrm>
              <a:off x="720436" y="4267200"/>
              <a:ext cx="1413164" cy="443345"/>
            </a:xfrm>
            <a:prstGeom prst="cube">
              <a:avLst/>
            </a:prstGeom>
          </p:spPr>
          <p:style>
            <a:lnRef idx="1">
              <a:schemeClr val="accent6"/>
            </a:lnRef>
            <a:fillRef idx="3">
              <a:schemeClr val="accent6"/>
            </a:fillRef>
            <a:effectRef idx="2">
              <a:schemeClr val="accent6"/>
            </a:effectRef>
            <a:fontRef idx="minor">
              <a:schemeClr val="lt1"/>
            </a:fontRef>
          </p:style>
          <p:txBody>
            <a:bodyPr anchor="ctr"/>
            <a:lstStyle/>
            <a:p>
              <a:pPr defTabSz="457200">
                <a:defRPr/>
              </a:pPr>
              <a:endParaRPr lang="fi-FI">
                <a:solidFill>
                  <a:srgbClr val="FFFFFF"/>
                </a:solidFill>
              </a:endParaRPr>
            </a:p>
          </p:txBody>
        </p:sp>
        <p:sp>
          <p:nvSpPr>
            <p:cNvPr id="7" name="Freeform 6"/>
            <p:cNvSpPr/>
            <p:nvPr/>
          </p:nvSpPr>
          <p:spPr>
            <a:xfrm>
              <a:off x="721402" y="4268101"/>
              <a:ext cx="1411233" cy="107232"/>
            </a:xfrm>
            <a:custGeom>
              <a:avLst/>
              <a:gdLst>
                <a:gd name="connsiteX0" fmla="*/ 0 w 1411490"/>
                <a:gd name="connsiteY0" fmla="*/ 107396 h 107396"/>
                <a:gd name="connsiteX1" fmla="*/ 110465 w 1411490"/>
                <a:gd name="connsiteY1" fmla="*/ 0 h 107396"/>
                <a:gd name="connsiteX2" fmla="*/ 1411490 w 1411490"/>
                <a:gd name="connsiteY2" fmla="*/ 0 h 107396"/>
                <a:gd name="connsiteX3" fmla="*/ 1301026 w 1411490"/>
                <a:gd name="connsiteY3" fmla="*/ 107396 h 107396"/>
                <a:gd name="connsiteX4" fmla="*/ 0 w 1411490"/>
                <a:gd name="connsiteY4" fmla="*/ 107396 h 107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490" h="107396">
                  <a:moveTo>
                    <a:pt x="0" y="107396"/>
                  </a:moveTo>
                  <a:lnTo>
                    <a:pt x="110465" y="0"/>
                  </a:lnTo>
                  <a:lnTo>
                    <a:pt x="1411490" y="0"/>
                  </a:lnTo>
                  <a:lnTo>
                    <a:pt x="1301026" y="107396"/>
                  </a:lnTo>
                  <a:lnTo>
                    <a:pt x="0" y="107396"/>
                  </a:lnTo>
                  <a:close/>
                </a:path>
              </a:pathLst>
            </a:custGeom>
            <a:solidFill>
              <a:schemeClr val="tx1"/>
            </a:solidFill>
          </p:spPr>
          <p:style>
            <a:lnRef idx="1">
              <a:schemeClr val="accent6"/>
            </a:lnRef>
            <a:fillRef idx="3">
              <a:schemeClr val="accent6"/>
            </a:fillRef>
            <a:effectRef idx="2">
              <a:schemeClr val="accent6"/>
            </a:effectRef>
            <a:fontRef idx="minor">
              <a:schemeClr val="lt1"/>
            </a:fontRef>
          </p:style>
          <p:txBody>
            <a:bodyPr anchor="ctr"/>
            <a:lstStyle/>
            <a:p>
              <a:pPr defTabSz="457200">
                <a:defRPr/>
              </a:pPr>
              <a:endParaRPr lang="fi-FI">
                <a:solidFill>
                  <a:srgbClr val="FFFFFF"/>
                </a:solidFill>
              </a:endParaRPr>
            </a:p>
          </p:txBody>
        </p:sp>
      </p:grpSp>
      <p:sp>
        <p:nvSpPr>
          <p:cNvPr id="75780" name="TextBox 8"/>
          <p:cNvSpPr txBox="1">
            <a:spLocks noChangeArrowheads="1"/>
          </p:cNvSpPr>
          <p:nvPr/>
        </p:nvSpPr>
        <p:spPr bwMode="auto">
          <a:xfrm>
            <a:off x="1050925" y="1412875"/>
            <a:ext cx="2944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defTabSz="457200" eaLnBrk="0" hangingPunct="0">
              <a:lnSpc>
                <a:spcPct val="85000"/>
              </a:lnSpc>
              <a:spcBef>
                <a:spcPct val="25000"/>
              </a:spcBef>
              <a:buChar char="–"/>
              <a:defRPr sz="2400">
                <a:solidFill>
                  <a:schemeClr val="tx1"/>
                </a:solidFill>
                <a:latin typeface="Arial" panose="020B0604020202020204" pitchFamily="34" charset="0"/>
              </a:defRPr>
            </a:lvl2pPr>
            <a:lvl3pPr marL="1143000" indent="-228600" defTabSz="4572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defTabSz="4572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defTabSz="4572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gn="ctr">
              <a:lnSpc>
                <a:spcPct val="100000"/>
              </a:lnSpc>
              <a:spcBef>
                <a:spcPct val="0"/>
              </a:spcBef>
              <a:buClrTx/>
              <a:buFontTx/>
              <a:buNone/>
            </a:pPr>
            <a:r>
              <a:rPr lang="fi-FI" altLang="fi-FI" sz="2000" b="1" dirty="0">
                <a:solidFill>
                  <a:srgbClr val="44697D"/>
                </a:solidFill>
                <a:latin typeface="Verdana" panose="020B0604030504040204" pitchFamily="34" charset="0"/>
                <a:ea typeface="ＭＳ Ｐゴシック" panose="020B0600070205080204" pitchFamily="34" charset="-128"/>
              </a:rPr>
              <a:t>Laatikkopölynäyte</a:t>
            </a:r>
          </a:p>
        </p:txBody>
      </p:sp>
      <p:sp>
        <p:nvSpPr>
          <p:cNvPr id="75781" name="TextBox 12"/>
          <p:cNvSpPr txBox="1">
            <a:spLocks noChangeArrowheads="1"/>
          </p:cNvSpPr>
          <p:nvPr/>
        </p:nvSpPr>
        <p:spPr bwMode="auto">
          <a:xfrm>
            <a:off x="5076825" y="1412875"/>
            <a:ext cx="2992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defTabSz="457200" eaLnBrk="0" hangingPunct="0">
              <a:lnSpc>
                <a:spcPct val="85000"/>
              </a:lnSpc>
              <a:spcBef>
                <a:spcPct val="25000"/>
              </a:spcBef>
              <a:buChar char="–"/>
              <a:defRPr sz="2400">
                <a:solidFill>
                  <a:schemeClr val="tx1"/>
                </a:solidFill>
                <a:latin typeface="Arial" panose="020B0604020202020204" pitchFamily="34" charset="0"/>
              </a:defRPr>
            </a:lvl2pPr>
            <a:lvl3pPr marL="1143000" indent="-228600" defTabSz="4572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defTabSz="4572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defTabSz="4572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defTabSz="4572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gn="ctr">
              <a:lnSpc>
                <a:spcPct val="100000"/>
              </a:lnSpc>
              <a:spcBef>
                <a:spcPct val="0"/>
              </a:spcBef>
              <a:buClrTx/>
              <a:buFontTx/>
              <a:buNone/>
            </a:pPr>
            <a:r>
              <a:rPr lang="fi-FI" altLang="fi-FI" sz="2000" b="1">
                <a:solidFill>
                  <a:srgbClr val="44697D"/>
                </a:solidFill>
                <a:latin typeface="Verdana" panose="020B0604030504040204" pitchFamily="34" charset="0"/>
                <a:ea typeface="ＭＳ Ｐゴシック" panose="020B0600070205080204" pitchFamily="34" charset="-128"/>
              </a:rPr>
              <a:t>Pyyhintäpölynäyte</a:t>
            </a:r>
          </a:p>
        </p:txBody>
      </p:sp>
      <p:sp>
        <p:nvSpPr>
          <p:cNvPr id="10" name="TextBox 9"/>
          <p:cNvSpPr txBox="1"/>
          <p:nvPr/>
        </p:nvSpPr>
        <p:spPr>
          <a:xfrm>
            <a:off x="1154113" y="3841750"/>
            <a:ext cx="3662362" cy="1830388"/>
          </a:xfrm>
          <a:prstGeom prst="rect">
            <a:avLst/>
          </a:prstGeom>
          <a:noFill/>
        </p:spPr>
        <p:txBody>
          <a:bodyPr>
            <a:spAutoFit/>
          </a:bodyPr>
          <a:lstStyle/>
          <a:p>
            <a:pPr defTabSz="457200">
              <a:defRPr/>
            </a:pPr>
            <a:r>
              <a:rPr lang="fi-FI" b="1" dirty="0">
                <a:solidFill>
                  <a:srgbClr val="0B0B0C"/>
                </a:solidFill>
                <a:cs typeface="+mn-cs"/>
              </a:rPr>
              <a:t>Keräys tietyn ajan tietyn </a:t>
            </a:r>
          </a:p>
          <a:p>
            <a:pPr defTabSz="457200">
              <a:spcAft>
                <a:spcPts val="600"/>
              </a:spcAft>
              <a:defRPr/>
            </a:pPr>
            <a:r>
              <a:rPr lang="fi-FI" b="1" dirty="0">
                <a:solidFill>
                  <a:srgbClr val="0B0B0C"/>
                </a:solidFill>
                <a:cs typeface="+mn-cs"/>
              </a:rPr>
              <a:t>kokoiseen laatikkoon</a:t>
            </a:r>
          </a:p>
          <a:p>
            <a:pPr marL="269875" indent="-269875" defTabSz="457200">
              <a:defRPr/>
            </a:pPr>
            <a:r>
              <a:rPr lang="fi-FI" dirty="0">
                <a:solidFill>
                  <a:srgbClr val="0B0B0C"/>
                </a:solidFill>
                <a:cs typeface="+mn-cs"/>
                <a:sym typeface="Wingdings" pitchFamily="2" charset="2"/>
              </a:rPr>
              <a:t> mittauksessa määritetään pölyn kokonaistoksisuus missä huomioidaan </a:t>
            </a:r>
            <a:r>
              <a:rPr lang="fi-FI" dirty="0" err="1">
                <a:solidFill>
                  <a:srgbClr val="0B0B0C"/>
                </a:solidFill>
                <a:cs typeface="+mn-cs"/>
                <a:sym typeface="Wingdings" pitchFamily="2" charset="2"/>
              </a:rPr>
              <a:t>altisteen</a:t>
            </a:r>
            <a:r>
              <a:rPr lang="fi-FI" dirty="0">
                <a:solidFill>
                  <a:srgbClr val="0B0B0C"/>
                </a:solidFill>
                <a:cs typeface="+mn-cs"/>
                <a:sym typeface="Wingdings" pitchFamily="2" charset="2"/>
              </a:rPr>
              <a:t> (pölyn) kokonaismäärä.</a:t>
            </a:r>
            <a:endParaRPr lang="fi-FI" dirty="0">
              <a:solidFill>
                <a:srgbClr val="0B0B0C"/>
              </a:solidFill>
              <a:cs typeface="+mn-cs"/>
            </a:endParaRPr>
          </a:p>
        </p:txBody>
      </p:sp>
      <p:sp>
        <p:nvSpPr>
          <p:cNvPr id="15" name="TextBox 14"/>
          <p:cNvSpPr txBox="1"/>
          <p:nvPr/>
        </p:nvSpPr>
        <p:spPr>
          <a:xfrm>
            <a:off x="5181600" y="3849688"/>
            <a:ext cx="3351213" cy="1554162"/>
          </a:xfrm>
          <a:prstGeom prst="rect">
            <a:avLst/>
          </a:prstGeom>
          <a:noFill/>
        </p:spPr>
        <p:txBody>
          <a:bodyPr>
            <a:spAutoFit/>
          </a:bodyPr>
          <a:lstStyle/>
          <a:p>
            <a:pPr defTabSz="457200">
              <a:spcAft>
                <a:spcPts val="600"/>
              </a:spcAft>
              <a:defRPr/>
            </a:pPr>
            <a:r>
              <a:rPr lang="fi-FI" b="1" dirty="0">
                <a:solidFill>
                  <a:srgbClr val="0B0B0C"/>
                </a:solidFill>
                <a:cs typeface="+mn-cs"/>
              </a:rPr>
              <a:t>Keräys pinnoilta pyyhkimällä</a:t>
            </a:r>
          </a:p>
          <a:p>
            <a:pPr marL="285750" indent="-285750" defTabSz="457200">
              <a:buFont typeface="Wingdings" pitchFamily="2" charset="2"/>
              <a:buChar char="à"/>
              <a:defRPr/>
            </a:pPr>
            <a:r>
              <a:rPr lang="fi-FI" dirty="0">
                <a:solidFill>
                  <a:srgbClr val="0B0B0C"/>
                </a:solidFill>
                <a:cs typeface="+mn-cs"/>
                <a:sym typeface="Wingdings" pitchFamily="2" charset="2"/>
              </a:rPr>
              <a:t>mittauksessa määritetään pölyn ominaistoksisuus. </a:t>
            </a:r>
            <a:r>
              <a:rPr lang="fi-FI" dirty="0" err="1">
                <a:solidFill>
                  <a:srgbClr val="0B0B0C"/>
                </a:solidFill>
                <a:cs typeface="+mn-cs"/>
                <a:sym typeface="Wingdings" pitchFamily="2" charset="2"/>
              </a:rPr>
              <a:t>Altisteen</a:t>
            </a:r>
            <a:r>
              <a:rPr lang="fi-FI" dirty="0">
                <a:solidFill>
                  <a:srgbClr val="0B0B0C"/>
                </a:solidFill>
                <a:cs typeface="+mn-cs"/>
                <a:sym typeface="Wingdings" pitchFamily="2" charset="2"/>
              </a:rPr>
              <a:t> kokonaismäärää ei huomioida.</a:t>
            </a:r>
            <a:endParaRPr lang="fi-FI" dirty="0">
              <a:solidFill>
                <a:srgbClr val="0B0B0C"/>
              </a:solidFill>
              <a:cs typeface="+mn-cs"/>
            </a:endParaRPr>
          </a:p>
        </p:txBody>
      </p:sp>
      <p:sp>
        <p:nvSpPr>
          <p:cNvPr id="75784" name="Title 1"/>
          <p:cNvSpPr txBox="1">
            <a:spLocks/>
          </p:cNvSpPr>
          <p:nvPr/>
        </p:nvSpPr>
        <p:spPr bwMode="auto">
          <a:xfrm>
            <a:off x="827088" y="549275"/>
            <a:ext cx="74898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nSpc>
                <a:spcPct val="100000"/>
              </a:lnSpc>
              <a:spcBef>
                <a:spcPct val="0"/>
              </a:spcBef>
              <a:buClrTx/>
              <a:buFontTx/>
              <a:buNone/>
            </a:pPr>
            <a:r>
              <a:rPr lang="fi-FI" altLang="fi-FI" sz="3000" b="1" dirty="0" err="1">
                <a:solidFill>
                  <a:schemeClr val="accent1"/>
                </a:solidFill>
              </a:rPr>
              <a:t>Toxtest</a:t>
            </a:r>
            <a:r>
              <a:rPr lang="fi-FI" altLang="fi-FI" sz="3000" b="1" dirty="0">
                <a:solidFill>
                  <a:schemeClr val="accent1"/>
                </a:solidFill>
              </a:rPr>
              <a:t>-näytteet</a:t>
            </a:r>
          </a:p>
        </p:txBody>
      </p:sp>
      <p:sp>
        <p:nvSpPr>
          <p:cNvPr id="90123" name="Slide Number Placeholder 4"/>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BDF50ED3-E44B-49FD-A94E-3534A542B15A}" type="slidenum">
              <a:rPr lang="en-GB" altLang="fi-FI" sz="1000">
                <a:solidFill>
                  <a:srgbClr val="FFFFFF"/>
                </a:solidFill>
              </a:rPr>
              <a:pPr eaLnBrk="1" hangingPunct="1">
                <a:lnSpc>
                  <a:spcPct val="100000"/>
                </a:lnSpc>
                <a:spcBef>
                  <a:spcPct val="0"/>
                </a:spcBef>
                <a:buClrTx/>
                <a:buFontTx/>
                <a:buNone/>
              </a:pPr>
              <a:t>28</a:t>
            </a:fld>
            <a:endParaRPr lang="en-GB" altLang="fi-FI" sz="1000">
              <a:solidFill>
                <a:srgbClr val="FFFFFF"/>
              </a:solidFill>
            </a:endParaRPr>
          </a:p>
        </p:txBody>
      </p:sp>
    </p:spTree>
    <p:extLst>
      <p:ext uri="{BB962C8B-B14F-4D97-AF65-F5344CB8AC3E}">
        <p14:creationId xmlns:p14="http://schemas.microsoft.com/office/powerpoint/2010/main" val="1777939251"/>
      </p:ext>
    </p:extLst>
  </p:cSld>
  <p:clrMapOvr>
    <a:masterClrMapping/>
  </p:clrMapOvr>
  <p:transition spd="med">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92500" y="6021388"/>
            <a:ext cx="1943100" cy="503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i-FI">
              <a:solidFill>
                <a:srgbClr val="FFFFFF"/>
              </a:solidFill>
            </a:endParaRPr>
          </a:p>
        </p:txBody>
      </p:sp>
      <p:sp>
        <p:nvSpPr>
          <p:cNvPr id="76803" name="Title 1"/>
          <p:cNvSpPr txBox="1">
            <a:spLocks/>
          </p:cNvSpPr>
          <p:nvPr/>
        </p:nvSpPr>
        <p:spPr bwMode="auto">
          <a:xfrm>
            <a:off x="468313" y="908844"/>
            <a:ext cx="26638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nSpc>
                <a:spcPct val="100000"/>
              </a:lnSpc>
              <a:spcBef>
                <a:spcPct val="0"/>
              </a:spcBef>
              <a:buClrTx/>
              <a:buFontTx/>
              <a:buNone/>
            </a:pPr>
            <a:r>
              <a:rPr lang="fi-FI" altLang="fi-FI" sz="3000" b="1" dirty="0">
                <a:solidFill>
                  <a:schemeClr val="accent1"/>
                </a:solidFill>
              </a:rPr>
              <a:t>Analyysit</a:t>
            </a:r>
          </a:p>
        </p:txBody>
      </p:sp>
      <p:sp>
        <p:nvSpPr>
          <p:cNvPr id="76804" name="Rectangle 3"/>
          <p:cNvSpPr txBox="1">
            <a:spLocks/>
          </p:cNvSpPr>
          <p:nvPr/>
        </p:nvSpPr>
        <p:spPr bwMode="auto">
          <a:xfrm>
            <a:off x="468313" y="1700213"/>
            <a:ext cx="360045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spcAft>
                <a:spcPct val="30000"/>
              </a:spcAft>
              <a:buClrTx/>
              <a:buFontTx/>
              <a:buNone/>
            </a:pPr>
            <a:r>
              <a:rPr lang="fi-FI" altLang="fi-FI" sz="2000" b="1" dirty="0">
                <a:solidFill>
                  <a:srgbClr val="000000"/>
                </a:solidFill>
              </a:rPr>
              <a:t>Laatikkopölynäytteet</a:t>
            </a:r>
          </a:p>
          <a:p>
            <a:pPr eaLnBrk="1" hangingPunct="1">
              <a:lnSpc>
                <a:spcPct val="100000"/>
              </a:lnSpc>
              <a:spcBef>
                <a:spcPct val="0"/>
              </a:spcBef>
              <a:spcAft>
                <a:spcPct val="30000"/>
              </a:spcAft>
              <a:buClr>
                <a:srgbClr val="C00000"/>
              </a:buClr>
            </a:pPr>
            <a:r>
              <a:rPr lang="fi-FI" altLang="fi-FI" sz="2000" dirty="0">
                <a:solidFill>
                  <a:srgbClr val="000000"/>
                </a:solidFill>
              </a:rPr>
              <a:t>THL / hiiren </a:t>
            </a:r>
            <a:r>
              <a:rPr lang="fi-FI" altLang="fi-FI" sz="2000" dirty="0" err="1">
                <a:solidFill>
                  <a:srgbClr val="000000"/>
                </a:solidFill>
              </a:rPr>
              <a:t>makrofagit</a:t>
            </a:r>
            <a:endParaRPr lang="fi-FI" altLang="fi-FI" sz="2000" dirty="0">
              <a:solidFill>
                <a:srgbClr val="000000"/>
              </a:solidFill>
            </a:endParaRPr>
          </a:p>
          <a:p>
            <a:pPr eaLnBrk="1" hangingPunct="1">
              <a:lnSpc>
                <a:spcPct val="100000"/>
              </a:lnSpc>
              <a:spcBef>
                <a:spcPct val="0"/>
              </a:spcBef>
              <a:spcAft>
                <a:spcPct val="30000"/>
              </a:spcAft>
              <a:buClr>
                <a:srgbClr val="C00000"/>
              </a:buClr>
            </a:pPr>
            <a:r>
              <a:rPr lang="fi-FI" altLang="fi-FI" sz="2000" dirty="0">
                <a:solidFill>
                  <a:srgbClr val="000000"/>
                </a:solidFill>
              </a:rPr>
              <a:t>TTL / ihmisen </a:t>
            </a:r>
            <a:r>
              <a:rPr lang="fi-FI" altLang="fi-FI" sz="2000" dirty="0" err="1">
                <a:solidFill>
                  <a:srgbClr val="000000"/>
                </a:solidFill>
              </a:rPr>
              <a:t>makrofagit</a:t>
            </a:r>
            <a:endParaRPr lang="fi-FI" altLang="fi-FI" sz="2000" dirty="0">
              <a:solidFill>
                <a:srgbClr val="000000"/>
              </a:solidFill>
            </a:endParaRPr>
          </a:p>
          <a:p>
            <a:pPr eaLnBrk="1" hangingPunct="1">
              <a:lnSpc>
                <a:spcPct val="100000"/>
              </a:lnSpc>
              <a:spcBef>
                <a:spcPct val="0"/>
              </a:spcBef>
              <a:spcAft>
                <a:spcPct val="30000"/>
              </a:spcAft>
              <a:buClr>
                <a:srgbClr val="C00000"/>
              </a:buClr>
            </a:pPr>
            <a:r>
              <a:rPr lang="fi-FI" altLang="fi-FI" sz="2000" dirty="0">
                <a:solidFill>
                  <a:srgbClr val="000000"/>
                </a:solidFill>
              </a:rPr>
              <a:t>HY / sian siittiöt</a:t>
            </a:r>
          </a:p>
          <a:p>
            <a:pPr eaLnBrk="1" hangingPunct="1">
              <a:lnSpc>
                <a:spcPct val="100000"/>
              </a:lnSpc>
              <a:spcBef>
                <a:spcPct val="0"/>
              </a:spcBef>
              <a:spcAft>
                <a:spcPts val="1200"/>
              </a:spcAft>
              <a:buClr>
                <a:srgbClr val="C00000"/>
              </a:buClr>
            </a:pPr>
            <a:r>
              <a:rPr lang="fi-FI" altLang="fi-FI" sz="2000" dirty="0">
                <a:solidFill>
                  <a:srgbClr val="000000"/>
                </a:solidFill>
              </a:rPr>
              <a:t>TY / bakteerit</a:t>
            </a:r>
          </a:p>
          <a:p>
            <a:pPr eaLnBrk="1" hangingPunct="1">
              <a:lnSpc>
                <a:spcPct val="100000"/>
              </a:lnSpc>
              <a:spcBef>
                <a:spcPct val="0"/>
              </a:spcBef>
              <a:spcAft>
                <a:spcPct val="30000"/>
              </a:spcAft>
              <a:buClrTx/>
            </a:pPr>
            <a:endParaRPr lang="fi-FI" altLang="fi-FI" sz="2000" dirty="0">
              <a:solidFill>
                <a:srgbClr val="000000"/>
              </a:solidFill>
            </a:endParaRPr>
          </a:p>
          <a:p>
            <a:pPr eaLnBrk="1" hangingPunct="1">
              <a:lnSpc>
                <a:spcPct val="100000"/>
              </a:lnSpc>
              <a:spcBef>
                <a:spcPct val="0"/>
              </a:spcBef>
              <a:spcAft>
                <a:spcPct val="30000"/>
              </a:spcAft>
              <a:buClrTx/>
              <a:buFontTx/>
              <a:buNone/>
            </a:pPr>
            <a:r>
              <a:rPr lang="fi-FI" altLang="fi-FI" sz="2000" b="1" dirty="0">
                <a:solidFill>
                  <a:srgbClr val="000000"/>
                </a:solidFill>
              </a:rPr>
              <a:t>Pyyhintäpölynäyte</a:t>
            </a:r>
          </a:p>
          <a:p>
            <a:pPr eaLnBrk="1" hangingPunct="1">
              <a:lnSpc>
                <a:spcPct val="100000"/>
              </a:lnSpc>
              <a:spcBef>
                <a:spcPct val="0"/>
              </a:spcBef>
              <a:spcAft>
                <a:spcPct val="30000"/>
              </a:spcAft>
              <a:buClr>
                <a:srgbClr val="C00000"/>
              </a:buClr>
            </a:pPr>
            <a:r>
              <a:rPr lang="fi-FI" altLang="fi-FI" sz="2000" dirty="0">
                <a:solidFill>
                  <a:srgbClr val="000000"/>
                </a:solidFill>
              </a:rPr>
              <a:t>HY / sian siittiöt</a:t>
            </a:r>
          </a:p>
          <a:p>
            <a:pPr eaLnBrk="1" hangingPunct="1">
              <a:lnSpc>
                <a:spcPct val="100000"/>
              </a:lnSpc>
              <a:spcBef>
                <a:spcPct val="0"/>
              </a:spcBef>
              <a:spcAft>
                <a:spcPts val="1200"/>
              </a:spcAft>
              <a:buClr>
                <a:srgbClr val="C00000"/>
              </a:buClr>
            </a:pPr>
            <a:r>
              <a:rPr lang="fi-FI" altLang="fi-FI" sz="2000" dirty="0">
                <a:solidFill>
                  <a:srgbClr val="000000"/>
                </a:solidFill>
              </a:rPr>
              <a:t>TY / bakteerit</a:t>
            </a:r>
          </a:p>
          <a:p>
            <a:pPr algn="ctr" eaLnBrk="1" hangingPunct="1">
              <a:lnSpc>
                <a:spcPct val="100000"/>
              </a:lnSpc>
              <a:spcBef>
                <a:spcPct val="0"/>
              </a:spcBef>
              <a:spcAft>
                <a:spcPct val="30000"/>
              </a:spcAft>
              <a:buClrTx/>
            </a:pPr>
            <a:endParaRPr lang="fi-FI" altLang="fi-FI" sz="2000" dirty="0">
              <a:solidFill>
                <a:srgbClr val="000000"/>
              </a:solidFill>
            </a:endParaRPr>
          </a:p>
          <a:p>
            <a:pPr algn="ctr" eaLnBrk="1" hangingPunct="1">
              <a:lnSpc>
                <a:spcPct val="100000"/>
              </a:lnSpc>
              <a:spcBef>
                <a:spcPct val="0"/>
              </a:spcBef>
              <a:spcAft>
                <a:spcPct val="30000"/>
              </a:spcAft>
              <a:buClrTx/>
              <a:buFontTx/>
              <a:buNone/>
            </a:pPr>
            <a:endParaRPr lang="fi-FI" altLang="fi-FI" sz="2000" dirty="0">
              <a:solidFill>
                <a:srgbClr val="000000"/>
              </a:solidFill>
            </a:endParaRPr>
          </a:p>
          <a:p>
            <a:pPr algn="ctr" eaLnBrk="1" hangingPunct="1">
              <a:lnSpc>
                <a:spcPct val="100000"/>
              </a:lnSpc>
              <a:spcBef>
                <a:spcPct val="0"/>
              </a:spcBef>
              <a:spcAft>
                <a:spcPct val="30000"/>
              </a:spcAft>
              <a:buClrTx/>
            </a:pPr>
            <a:endParaRPr lang="en-US" altLang="fi-FI" sz="2000" dirty="0">
              <a:solidFill>
                <a:srgbClr val="000000"/>
              </a:solidFill>
            </a:endParaRPr>
          </a:p>
        </p:txBody>
      </p:sp>
      <p:pic>
        <p:nvPicPr>
          <p:cNvPr id="768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2088" y="260350"/>
            <a:ext cx="5141912"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Slide Number Placeholder 3"/>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13250C5A-296C-4CC9-BAFE-E3DE544EBF1A}" type="slidenum">
              <a:rPr lang="en-GB" altLang="fi-FI" sz="1000">
                <a:solidFill>
                  <a:srgbClr val="FFFFFF"/>
                </a:solidFill>
              </a:rPr>
              <a:pPr eaLnBrk="1" hangingPunct="1">
                <a:lnSpc>
                  <a:spcPct val="100000"/>
                </a:lnSpc>
                <a:spcBef>
                  <a:spcPct val="0"/>
                </a:spcBef>
                <a:buClrTx/>
                <a:buFontTx/>
                <a:buNone/>
              </a:pPr>
              <a:t>29</a:t>
            </a:fld>
            <a:endParaRPr lang="en-GB" altLang="fi-FI" sz="1000">
              <a:solidFill>
                <a:srgbClr val="FFFFFF"/>
              </a:solidFill>
            </a:endParaRPr>
          </a:p>
        </p:txBody>
      </p:sp>
    </p:spTree>
    <p:extLst>
      <p:ext uri="{BB962C8B-B14F-4D97-AF65-F5344CB8AC3E}">
        <p14:creationId xmlns:p14="http://schemas.microsoft.com/office/powerpoint/2010/main" val="1135160441"/>
      </p:ext>
    </p:extLst>
  </p:cSld>
  <p:clrMapOvr>
    <a:masterClrMapping/>
  </p:clrMapOvr>
  <p:transition spd="med">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000" dirty="0" smtClean="0"/>
              <a:t>Sisällysluettelo</a:t>
            </a:r>
            <a:endParaRPr lang="fi-FI" sz="2000" dirty="0"/>
          </a:p>
        </p:txBody>
      </p:sp>
      <p:sp>
        <p:nvSpPr>
          <p:cNvPr id="4" name="Content Placeholder 3"/>
          <p:cNvSpPr>
            <a:spLocks noGrp="1"/>
          </p:cNvSpPr>
          <p:nvPr>
            <p:ph sz="half" idx="1"/>
          </p:nvPr>
        </p:nvSpPr>
        <p:spPr/>
        <p:txBody>
          <a:bodyPr>
            <a:normAutofit fontScale="92500" lnSpcReduction="10000"/>
          </a:bodyPr>
          <a:lstStyle/>
          <a:p>
            <a:pPr marL="0" indent="0">
              <a:buNone/>
            </a:pPr>
            <a:r>
              <a:rPr lang="fi-FI" sz="1200" b="1" dirty="0" smtClean="0"/>
              <a:t>1 Biologiset epäpuhtaudet</a:t>
            </a:r>
          </a:p>
          <a:p>
            <a:pPr marL="0" indent="0">
              <a:buNone/>
            </a:pPr>
            <a:r>
              <a:rPr lang="fi-FI" sz="1200" dirty="0"/>
              <a:t>1.1 </a:t>
            </a:r>
            <a:r>
              <a:rPr lang="fi-FI" sz="1200" dirty="0" smtClean="0"/>
              <a:t>Johdanto sisäympäristökokonaisuuteen - opetussisältö</a:t>
            </a:r>
          </a:p>
          <a:p>
            <a:pPr marL="0" indent="0">
              <a:buNone/>
            </a:pPr>
            <a:r>
              <a:rPr lang="fi-FI" sz="1200" dirty="0" smtClean="0"/>
              <a:t>1.2 Mikrobiologian orientaatio</a:t>
            </a:r>
          </a:p>
          <a:p>
            <a:pPr marL="0" indent="0">
              <a:buNone/>
            </a:pPr>
            <a:r>
              <a:rPr lang="fi-FI" sz="1200" dirty="0" smtClean="0"/>
              <a:t>1.3 Mikrobiologian perusteet</a:t>
            </a:r>
          </a:p>
          <a:p>
            <a:pPr marL="0" indent="0">
              <a:buNone/>
            </a:pPr>
            <a:r>
              <a:rPr lang="fi-FI" sz="1200" dirty="0" smtClean="0"/>
              <a:t>1.4 Mikrobien elinkaari homehtuminen </a:t>
            </a:r>
            <a:r>
              <a:rPr lang="fi-FI" sz="1200" dirty="0"/>
              <a:t>ja </a:t>
            </a:r>
            <a:r>
              <a:rPr lang="fi-FI" sz="1200" dirty="0" smtClean="0"/>
              <a:t>lahoaminen</a:t>
            </a:r>
          </a:p>
          <a:p>
            <a:pPr marL="0" indent="0">
              <a:buNone/>
            </a:pPr>
            <a:r>
              <a:rPr lang="fi-FI" sz="1200" dirty="0" smtClean="0"/>
              <a:t>1.5 Materiaalien </a:t>
            </a:r>
            <a:r>
              <a:rPr lang="fi-FI" sz="1200" dirty="0"/>
              <a:t>ja pintojen </a:t>
            </a:r>
            <a:r>
              <a:rPr lang="fi-FI" sz="1200" dirty="0" smtClean="0"/>
              <a:t>mikrobisto</a:t>
            </a:r>
          </a:p>
          <a:p>
            <a:pPr marL="0" indent="0">
              <a:buNone/>
            </a:pPr>
            <a:r>
              <a:rPr lang="fi-FI" sz="1200" dirty="0"/>
              <a:t>1.6  Puun homeet ja </a:t>
            </a:r>
            <a:r>
              <a:rPr lang="fi-FI" sz="1200" dirty="0" smtClean="0"/>
              <a:t>lahot</a:t>
            </a:r>
          </a:p>
          <a:p>
            <a:pPr marL="0" indent="0">
              <a:buNone/>
            </a:pPr>
            <a:r>
              <a:rPr lang="fi-FI" sz="1200" dirty="0"/>
              <a:t>1.7 Rakenteiden vauriot ja </a:t>
            </a:r>
            <a:r>
              <a:rPr lang="fi-FI" sz="1200" dirty="0" smtClean="0"/>
              <a:t>vioittuminen</a:t>
            </a:r>
          </a:p>
          <a:p>
            <a:pPr marL="0" indent="0">
              <a:buNone/>
            </a:pPr>
            <a:r>
              <a:rPr lang="fi-FI" sz="1200" dirty="0" smtClean="0"/>
              <a:t>1.8.1 Ilman </a:t>
            </a:r>
            <a:r>
              <a:rPr lang="fi-FI" sz="1200" dirty="0"/>
              <a:t>mikrobisto asunnoissa, kouluissa ja </a:t>
            </a:r>
            <a:r>
              <a:rPr lang="fi-FI" sz="1200" dirty="0" smtClean="0"/>
              <a:t>päiväkodeissa</a:t>
            </a:r>
          </a:p>
          <a:p>
            <a:pPr marL="0" indent="0">
              <a:buNone/>
            </a:pPr>
            <a:r>
              <a:rPr lang="fi-FI" sz="1200" dirty="0" smtClean="0"/>
              <a:t>1.8.2 Ilman </a:t>
            </a:r>
            <a:r>
              <a:rPr lang="fi-FI" sz="1200" dirty="0"/>
              <a:t>mikrobisto tuotannollisissa ympäristöissä ja </a:t>
            </a:r>
            <a:r>
              <a:rPr lang="fi-FI" sz="1200" dirty="0" smtClean="0"/>
              <a:t>toimistoissa</a:t>
            </a:r>
          </a:p>
          <a:p>
            <a:pPr marL="0" indent="0">
              <a:buNone/>
            </a:pPr>
            <a:r>
              <a:rPr lang="fi-FI" sz="1200" dirty="0" smtClean="0"/>
              <a:t>1.9 Kosteusvauriorakennusten mikrobilajistoa</a:t>
            </a:r>
          </a:p>
          <a:p>
            <a:pPr marL="0" indent="0">
              <a:buNone/>
            </a:pPr>
            <a:r>
              <a:rPr lang="fi-FI" sz="1200" dirty="0">
                <a:solidFill>
                  <a:srgbClr val="FF0000"/>
                </a:solidFill>
              </a:rPr>
              <a:t>1.10.1 </a:t>
            </a:r>
            <a:r>
              <a:rPr lang="fi-FI" sz="1200" dirty="0" err="1" smtClean="0">
                <a:solidFill>
                  <a:srgbClr val="FF0000"/>
                </a:solidFill>
              </a:rPr>
              <a:t>Mykotoksiinit</a:t>
            </a:r>
            <a:endParaRPr lang="fi-FI" sz="1200" dirty="0" smtClean="0">
              <a:solidFill>
                <a:srgbClr val="FF0000"/>
              </a:solidFill>
            </a:endParaRPr>
          </a:p>
          <a:p>
            <a:pPr marL="0" indent="0">
              <a:buNone/>
            </a:pPr>
            <a:r>
              <a:rPr lang="fi-FI" sz="1200" dirty="0" smtClean="0"/>
              <a:t>1.10.2 </a:t>
            </a:r>
            <a:r>
              <a:rPr lang="fi-FI" sz="1200" dirty="0" err="1" smtClean="0"/>
              <a:t>MVOCit</a:t>
            </a:r>
            <a:endParaRPr lang="fi-FI" sz="1200" dirty="0" smtClean="0"/>
          </a:p>
          <a:p>
            <a:pPr marL="0" indent="0">
              <a:buNone/>
            </a:pPr>
            <a:r>
              <a:rPr lang="fi-FI" sz="1200" dirty="0" smtClean="0"/>
              <a:t>1.10.3 </a:t>
            </a:r>
            <a:r>
              <a:rPr lang="fi-FI" sz="1200" dirty="0" err="1" smtClean="0"/>
              <a:t>Endotoksiinit</a:t>
            </a:r>
            <a:endParaRPr lang="fi-FI" sz="1200" dirty="0" smtClean="0"/>
          </a:p>
          <a:p>
            <a:pPr marL="0" indent="0">
              <a:buNone/>
            </a:pPr>
            <a:r>
              <a:rPr lang="fi-FI" sz="1200" dirty="0" smtClean="0"/>
              <a:t>1.10.4 Muut </a:t>
            </a:r>
            <a:r>
              <a:rPr lang="fi-FI" sz="1200" dirty="0"/>
              <a:t>mikrobien </a:t>
            </a:r>
            <a:r>
              <a:rPr lang="fi-FI" sz="1200" dirty="0" smtClean="0"/>
              <a:t>rakennekomponentit</a:t>
            </a:r>
          </a:p>
          <a:p>
            <a:pPr marL="0" indent="0">
              <a:buNone/>
            </a:pPr>
            <a:r>
              <a:rPr lang="fi-FI" sz="1200" dirty="0" smtClean="0"/>
              <a:t>1.11 Muut </a:t>
            </a:r>
            <a:r>
              <a:rPr lang="fi-FI" sz="1200" dirty="0"/>
              <a:t>sisäilman kannalta erityiset </a:t>
            </a:r>
            <a:r>
              <a:rPr lang="fi-FI" sz="1200" dirty="0" smtClean="0"/>
              <a:t>mikrobit</a:t>
            </a:r>
          </a:p>
          <a:p>
            <a:pPr marL="0" indent="0">
              <a:buNone/>
            </a:pPr>
            <a:r>
              <a:rPr lang="fi-FI" sz="1200" dirty="0" smtClean="0"/>
              <a:t>1.12 Punkit </a:t>
            </a:r>
            <a:r>
              <a:rPr lang="fi-FI" sz="1200" dirty="0"/>
              <a:t>ja </a:t>
            </a:r>
            <a:r>
              <a:rPr lang="fi-FI" sz="1200" dirty="0" smtClean="0"/>
              <a:t>allergeenit</a:t>
            </a:r>
          </a:p>
          <a:p>
            <a:pPr marL="0" indent="0">
              <a:buNone/>
            </a:pPr>
            <a:r>
              <a:rPr lang="fi-FI" sz="1200" dirty="0" smtClean="0"/>
              <a:t>1.13 Sisätilojen tuholaiset</a:t>
            </a:r>
          </a:p>
          <a:p>
            <a:pPr marL="0" indent="0">
              <a:buNone/>
            </a:pPr>
            <a:r>
              <a:rPr lang="fi-FI" sz="1200" b="1" dirty="0"/>
              <a:t>2 Kemialliset </a:t>
            </a:r>
            <a:r>
              <a:rPr lang="fi-FI" sz="1200" b="1" dirty="0" smtClean="0"/>
              <a:t>epäpuhtaudet – opetussisältö</a:t>
            </a:r>
          </a:p>
          <a:p>
            <a:pPr marL="0" indent="0">
              <a:buNone/>
            </a:pPr>
            <a:r>
              <a:rPr lang="fi-FI" sz="1200" b="1" dirty="0"/>
              <a:t>3 Terveydellisen merkityksen </a:t>
            </a:r>
            <a:r>
              <a:rPr lang="fi-FI" sz="1200" b="1" dirty="0" smtClean="0"/>
              <a:t>arviointi – opetussisältö</a:t>
            </a:r>
          </a:p>
          <a:p>
            <a:pPr marL="0" indent="0">
              <a:buNone/>
            </a:pPr>
            <a:endParaRPr lang="fi-FI" sz="1000" dirty="0" smtClean="0"/>
          </a:p>
          <a:p>
            <a:pPr marL="0" indent="0">
              <a:buNone/>
            </a:pPr>
            <a:endParaRPr lang="fi-FI" sz="1600" dirty="0"/>
          </a:p>
        </p:txBody>
      </p:sp>
      <p:sp>
        <p:nvSpPr>
          <p:cNvPr id="5" name="Content Placeholder 4"/>
          <p:cNvSpPr>
            <a:spLocks noGrp="1"/>
          </p:cNvSpPr>
          <p:nvPr>
            <p:ph sz="half" idx="2"/>
          </p:nvPr>
        </p:nvSpPr>
        <p:spPr/>
        <p:txBody>
          <a:bodyPr>
            <a:normAutofit fontScale="92500" lnSpcReduction="10000"/>
          </a:bodyPr>
          <a:lstStyle/>
          <a:p>
            <a:pPr marL="0" indent="0">
              <a:buNone/>
            </a:pPr>
            <a:r>
              <a:rPr lang="fi-FI" sz="1200" b="1" dirty="0"/>
              <a:t>4 Sisäympäristön tutkimukset ja raportointi</a:t>
            </a:r>
          </a:p>
          <a:p>
            <a:pPr marL="0" indent="0">
              <a:buNone/>
            </a:pPr>
            <a:r>
              <a:rPr lang="fi-FI" sz="1200" dirty="0"/>
              <a:t>4.1 Tutkimusstrategian laatiminen</a:t>
            </a:r>
          </a:p>
          <a:p>
            <a:pPr marL="0" indent="0">
              <a:buNone/>
            </a:pPr>
            <a:r>
              <a:rPr lang="fi-FI" sz="1200" dirty="0"/>
              <a:t>4.2 Näytteenotto mikrobiologisiin analyyseihin</a:t>
            </a:r>
          </a:p>
          <a:p>
            <a:pPr marL="0" indent="0">
              <a:buNone/>
            </a:pPr>
            <a:r>
              <a:rPr lang="fi-FI" sz="1200" dirty="0"/>
              <a:t>4.3 Mikrobien analysointi</a:t>
            </a:r>
          </a:p>
          <a:p>
            <a:pPr marL="0" indent="0">
              <a:buNone/>
            </a:pPr>
            <a:r>
              <a:rPr lang="fi-FI" sz="1200" dirty="0"/>
              <a:t>4.4 Mikrobien ohjearvot ja tulosten tulkinta</a:t>
            </a:r>
          </a:p>
          <a:p>
            <a:pPr marL="0" indent="0">
              <a:buNone/>
            </a:pPr>
            <a:r>
              <a:rPr lang="fi-FI" sz="1200" dirty="0"/>
              <a:t>4.5 Riskinarviointi</a:t>
            </a:r>
          </a:p>
          <a:p>
            <a:pPr marL="0" indent="0">
              <a:buNone/>
            </a:pPr>
            <a:r>
              <a:rPr lang="fi-FI" sz="1200" dirty="0"/>
              <a:t>4.6 Sisäympäristön tutkimukset ja raportointi</a:t>
            </a:r>
          </a:p>
          <a:p>
            <a:pPr marL="0" indent="0">
              <a:buNone/>
            </a:pPr>
            <a:r>
              <a:rPr lang="fi-FI" sz="1200" b="1" dirty="0" smtClean="0"/>
              <a:t>5 </a:t>
            </a:r>
            <a:r>
              <a:rPr lang="fi-FI" sz="1200" b="1" dirty="0"/>
              <a:t>Sisäilman laadun hallinta </a:t>
            </a:r>
            <a:r>
              <a:rPr lang="fi-FI" sz="1200" b="1" dirty="0" smtClean="0"/>
              <a:t>korjausprosessissa</a:t>
            </a:r>
          </a:p>
          <a:p>
            <a:pPr marL="0" indent="0">
              <a:buNone/>
            </a:pPr>
            <a:r>
              <a:rPr lang="fi-FI" sz="1200" dirty="0"/>
              <a:t>5.1 Homekorjaustyömaan kosteuden ja puhtauden </a:t>
            </a:r>
            <a:r>
              <a:rPr lang="fi-FI" sz="1200" dirty="0" smtClean="0"/>
              <a:t>hallinta – opetussisältö</a:t>
            </a:r>
          </a:p>
          <a:p>
            <a:pPr marL="0" indent="0">
              <a:buNone/>
            </a:pPr>
            <a:r>
              <a:rPr lang="fi-FI" sz="1200" dirty="0" smtClean="0"/>
              <a:t>5.2 Homekorjauksen työsuojelunäkökohdat – opetussisältö</a:t>
            </a:r>
          </a:p>
          <a:p>
            <a:pPr marL="0" indent="0">
              <a:buNone/>
            </a:pPr>
            <a:r>
              <a:rPr lang="fi-FI" sz="1200" dirty="0" smtClean="0"/>
              <a:t>5.3 Siivous- ja homesiivous</a:t>
            </a:r>
          </a:p>
          <a:p>
            <a:pPr marL="0" indent="0">
              <a:buNone/>
            </a:pPr>
            <a:r>
              <a:rPr lang="fi-FI" sz="1200" dirty="0" smtClean="0"/>
              <a:t>5.4 Rakenteiden toimivuus</a:t>
            </a:r>
          </a:p>
          <a:p>
            <a:pPr marL="0" indent="0">
              <a:buNone/>
            </a:pPr>
            <a:r>
              <a:rPr lang="fi-FI" sz="1200" b="1" dirty="0"/>
              <a:t>6. Sisäilmasto-ongelmien hallinta </a:t>
            </a:r>
            <a:r>
              <a:rPr lang="fi-FI" sz="1200" b="1" dirty="0" smtClean="0"/>
              <a:t>yhteistyönä</a:t>
            </a:r>
          </a:p>
          <a:p>
            <a:pPr marL="0" indent="0">
              <a:buNone/>
            </a:pPr>
            <a:r>
              <a:rPr lang="fi-FI" sz="1200" dirty="0" smtClean="0"/>
              <a:t>6.1 Toimintamallit </a:t>
            </a:r>
            <a:r>
              <a:rPr lang="fi-FI" sz="1200" dirty="0"/>
              <a:t>sisäilmasto-ongelmien </a:t>
            </a:r>
            <a:r>
              <a:rPr lang="fi-FI" sz="1200" dirty="0" smtClean="0"/>
              <a:t>ratkaisemisessa – opetussisältö</a:t>
            </a:r>
          </a:p>
          <a:p>
            <a:pPr marL="0" indent="0">
              <a:buNone/>
            </a:pPr>
            <a:r>
              <a:rPr lang="fi-FI" sz="1200" dirty="0" smtClean="0"/>
              <a:t>6.2 Sisäilmaryhmätoiminta – opetussisältö</a:t>
            </a:r>
          </a:p>
          <a:p>
            <a:pPr marL="0" indent="0">
              <a:buNone/>
            </a:pPr>
            <a:r>
              <a:rPr lang="fi-FI" sz="1200" dirty="0" smtClean="0"/>
              <a:t>6.3 Viranomaistoiminta </a:t>
            </a:r>
            <a:r>
              <a:rPr lang="fi-FI" sz="1200" dirty="0"/>
              <a:t>ja </a:t>
            </a:r>
            <a:r>
              <a:rPr lang="fi-FI" sz="1200" dirty="0" smtClean="0"/>
              <a:t>yhteistyö – opetussisältö</a:t>
            </a:r>
          </a:p>
          <a:p>
            <a:pPr marL="0" indent="0">
              <a:buNone/>
            </a:pPr>
            <a:r>
              <a:rPr lang="fi-FI" sz="1200" dirty="0" smtClean="0"/>
              <a:t>6.4 Viestintä</a:t>
            </a:r>
            <a:r>
              <a:rPr lang="fi-FI" sz="1200" dirty="0"/>
              <a:t>, ml. </a:t>
            </a:r>
            <a:r>
              <a:rPr lang="fi-FI" sz="1200" dirty="0" smtClean="0"/>
              <a:t>Riskiviestintä - opetussisältö</a:t>
            </a:r>
            <a:endParaRPr lang="fi-FI" sz="1200" dirty="0"/>
          </a:p>
        </p:txBody>
      </p:sp>
      <p:sp>
        <p:nvSpPr>
          <p:cNvPr id="3" name="Dian numeron paikkamerkki 2"/>
          <p:cNvSpPr>
            <a:spLocks noGrp="1"/>
          </p:cNvSpPr>
          <p:nvPr>
            <p:ph type="sldNum" sz="quarter" idx="12"/>
          </p:nvPr>
        </p:nvSpPr>
        <p:spPr/>
        <p:txBody>
          <a:bodyPr/>
          <a:lstStyle/>
          <a:p>
            <a:fld id="{49246692-9764-4796-AF2E-897E79EBAFA7}" type="slidenum">
              <a:rPr lang="fi-FI" smtClean="0"/>
              <a:pPr/>
              <a:t>3</a:t>
            </a:fld>
            <a:endParaRPr lang="fi-FI"/>
          </a:p>
        </p:txBody>
      </p:sp>
    </p:spTree>
    <p:extLst>
      <p:ext uri="{BB962C8B-B14F-4D97-AF65-F5344CB8AC3E}">
        <p14:creationId xmlns:p14="http://schemas.microsoft.com/office/powerpoint/2010/main" val="457383227"/>
      </p:ext>
    </p:extLst>
  </p:cSld>
  <p:clrMapOvr>
    <a:masterClrMapping/>
  </p:clrMapOvr>
  <p:transition spd="med">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a:xfrm>
            <a:off x="827088" y="548680"/>
            <a:ext cx="7489824" cy="1079500"/>
          </a:xfrm>
        </p:spPr>
        <p:txBody>
          <a:bodyPr>
            <a:noAutofit/>
          </a:bodyPr>
          <a:lstStyle/>
          <a:p>
            <a:pPr eaLnBrk="1" hangingPunct="1"/>
            <a:r>
              <a:rPr lang="en-US" altLang="fi-FI" sz="2400" dirty="0" err="1" smtClean="0"/>
              <a:t>Voiko</a:t>
            </a:r>
            <a:r>
              <a:rPr lang="en-US" altLang="fi-FI" sz="2400" dirty="0" smtClean="0"/>
              <a:t> </a:t>
            </a:r>
            <a:r>
              <a:rPr lang="en-US" altLang="fi-FI" sz="2400" dirty="0" err="1" smtClean="0"/>
              <a:t>laatikkopölynäytteen</a:t>
            </a:r>
            <a:r>
              <a:rPr lang="en-US" altLang="fi-FI" sz="2400" dirty="0" smtClean="0"/>
              <a:t> </a:t>
            </a:r>
            <a:r>
              <a:rPr lang="en-US" altLang="fi-FI" sz="2400" dirty="0" err="1" smtClean="0"/>
              <a:t>toksisuuden</a:t>
            </a:r>
            <a:r>
              <a:rPr lang="en-US" altLang="fi-FI" sz="2400" dirty="0" smtClean="0"/>
              <a:t> </a:t>
            </a:r>
            <a:r>
              <a:rPr lang="en-US" altLang="fi-FI" sz="2400" dirty="0" err="1" smtClean="0"/>
              <a:t>mittausta</a:t>
            </a:r>
            <a:r>
              <a:rPr lang="en-US" altLang="fi-FI" sz="2400" dirty="0" smtClean="0"/>
              <a:t> </a:t>
            </a:r>
            <a:r>
              <a:rPr lang="en-US" altLang="fi-FI" sz="2400" dirty="0" err="1" smtClean="0"/>
              <a:t>suositella</a:t>
            </a:r>
            <a:r>
              <a:rPr lang="en-US" altLang="fi-FI" sz="2400" dirty="0" smtClean="0"/>
              <a:t> </a:t>
            </a:r>
            <a:r>
              <a:rPr lang="en-US" altLang="fi-FI" sz="2400" dirty="0" err="1" smtClean="0"/>
              <a:t>käytännön</a:t>
            </a:r>
            <a:r>
              <a:rPr lang="en-US" altLang="fi-FI" sz="2400" dirty="0" smtClean="0"/>
              <a:t> </a:t>
            </a:r>
            <a:r>
              <a:rPr lang="en-US" altLang="fi-FI" sz="2400" dirty="0" err="1" smtClean="0"/>
              <a:t>työkaluksi</a:t>
            </a:r>
            <a:r>
              <a:rPr lang="en-US" altLang="fi-FI" sz="2400" dirty="0" smtClean="0"/>
              <a:t> </a:t>
            </a:r>
            <a:r>
              <a:rPr lang="en-US" altLang="fi-FI" sz="2400" dirty="0" err="1" smtClean="0"/>
              <a:t>kosteusvaurion</a:t>
            </a:r>
            <a:r>
              <a:rPr lang="en-US" altLang="fi-FI" sz="2400" dirty="0" smtClean="0"/>
              <a:t> </a:t>
            </a:r>
            <a:r>
              <a:rPr lang="en-US" altLang="fi-FI" sz="2400" dirty="0" err="1" smtClean="0"/>
              <a:t>vakavuuden</a:t>
            </a:r>
            <a:r>
              <a:rPr lang="en-US" altLang="fi-FI" sz="2400" dirty="0" smtClean="0"/>
              <a:t> </a:t>
            </a:r>
            <a:r>
              <a:rPr lang="en-US" altLang="fi-FI" sz="2400" dirty="0" err="1" smtClean="0"/>
              <a:t>arviointiin</a:t>
            </a:r>
            <a:r>
              <a:rPr lang="en-US" altLang="fi-FI" sz="2400" dirty="0" smtClean="0"/>
              <a:t>?</a:t>
            </a:r>
            <a:endParaRPr lang="en-GB" altLang="fi-FI" sz="2400" dirty="0" smtClean="0"/>
          </a:p>
        </p:txBody>
      </p:sp>
      <p:sp>
        <p:nvSpPr>
          <p:cNvPr id="353283" name="Rectangle 3"/>
          <p:cNvSpPr>
            <a:spLocks noGrp="1"/>
          </p:cNvSpPr>
          <p:nvPr>
            <p:ph idx="1"/>
          </p:nvPr>
        </p:nvSpPr>
        <p:spPr>
          <a:xfrm>
            <a:off x="827088" y="1806220"/>
            <a:ext cx="7489825" cy="4392614"/>
          </a:xfrm>
        </p:spPr>
        <p:txBody>
          <a:bodyPr/>
          <a:lstStyle/>
          <a:p>
            <a:pPr marL="0" indent="0" eaLnBrk="1" hangingPunct="1">
              <a:spcAft>
                <a:spcPct val="30000"/>
              </a:spcAft>
              <a:buFont typeface="Arial" pitchFamily="34" charset="0"/>
              <a:buNone/>
              <a:defRPr/>
            </a:pPr>
            <a:r>
              <a:rPr lang="fi-FI" b="1" dirty="0" smtClean="0">
                <a:solidFill>
                  <a:schemeClr val="accent2"/>
                </a:solidFill>
              </a:rPr>
              <a:t>Ei voi! </a:t>
            </a:r>
          </a:p>
          <a:p>
            <a:pPr eaLnBrk="1" hangingPunct="1">
              <a:spcAft>
                <a:spcPct val="30000"/>
              </a:spcAft>
              <a:buClr>
                <a:srgbClr val="C00000"/>
              </a:buClr>
              <a:buFont typeface="Arial" pitchFamily="34" charset="0"/>
              <a:buChar char="•"/>
              <a:defRPr/>
            </a:pPr>
            <a:r>
              <a:rPr lang="fi-FI" sz="1800" dirty="0" smtClean="0"/>
              <a:t>Tutkimus antoi hypoteesiin nähden päinvastaiset tulokset. </a:t>
            </a:r>
          </a:p>
          <a:p>
            <a:pPr eaLnBrk="1" hangingPunct="1">
              <a:spcAft>
                <a:spcPct val="30000"/>
              </a:spcAft>
              <a:buClr>
                <a:srgbClr val="C00000"/>
              </a:buClr>
              <a:buFont typeface="Arial" pitchFamily="34" charset="0"/>
              <a:buChar char="•"/>
              <a:defRPr/>
            </a:pPr>
            <a:r>
              <a:rPr lang="fi-FI" sz="1800" dirty="0" smtClean="0"/>
              <a:t>Tulokset selittyvät suurelta osin </a:t>
            </a:r>
            <a:r>
              <a:rPr lang="fi-FI" sz="1800" dirty="0" err="1" smtClean="0"/>
              <a:t>altisteen</a:t>
            </a:r>
            <a:r>
              <a:rPr lang="fi-FI" sz="1800" dirty="0" smtClean="0"/>
              <a:t> (pölyn) määrällä. </a:t>
            </a:r>
          </a:p>
          <a:p>
            <a:pPr marL="696913" indent="-342900" eaLnBrk="1" hangingPunct="1">
              <a:spcAft>
                <a:spcPct val="30000"/>
              </a:spcAft>
              <a:buClrTx/>
              <a:buFont typeface="Wingdings" pitchFamily="2" charset="2"/>
              <a:buChar char="à"/>
              <a:defRPr/>
            </a:pPr>
            <a:r>
              <a:rPr lang="fi-FI" sz="1800" dirty="0" smtClean="0">
                <a:sym typeface="Wingdings" pitchFamily="2" charset="2"/>
              </a:rPr>
              <a:t>vauriokohteissa oli vähemmän pölyä kuin terveissä kohteissa. </a:t>
            </a:r>
          </a:p>
          <a:p>
            <a:pPr eaLnBrk="1" hangingPunct="1">
              <a:spcAft>
                <a:spcPct val="30000"/>
              </a:spcAft>
              <a:buClr>
                <a:srgbClr val="C00000"/>
              </a:buClr>
              <a:buFont typeface="Arial" pitchFamily="34" charset="0"/>
              <a:buChar char="•"/>
              <a:defRPr/>
            </a:pPr>
            <a:r>
              <a:rPr lang="fi-FI" sz="1800" dirty="0" smtClean="0">
                <a:sym typeface="Wingdings" pitchFamily="2" charset="2"/>
              </a:rPr>
              <a:t>Tulos on yllättävä ja mielenkiintoinen. Emme kuitenkaan tiedä mistä erot pölyn määrässä johtuvat – esim. siivotaanko vauriokohteissa enemmän? </a:t>
            </a:r>
          </a:p>
          <a:p>
            <a:pPr eaLnBrk="1" hangingPunct="1">
              <a:spcAft>
                <a:spcPct val="30000"/>
              </a:spcAft>
              <a:buFont typeface="Arial" pitchFamily="34" charset="0"/>
              <a:buChar char="•"/>
              <a:defRPr/>
            </a:pPr>
            <a:endParaRPr lang="fi-FI" dirty="0" smtClean="0">
              <a:sym typeface="Wingdings" pitchFamily="2" charset="2"/>
            </a:endParaRPr>
          </a:p>
          <a:p>
            <a:pPr eaLnBrk="1" hangingPunct="1">
              <a:spcAft>
                <a:spcPct val="30000"/>
              </a:spcAft>
              <a:buFont typeface="Arial" pitchFamily="34" charset="0"/>
              <a:buChar char="•"/>
              <a:defRPr/>
            </a:pPr>
            <a:endParaRPr lang="fi-FI" dirty="0" smtClean="0"/>
          </a:p>
        </p:txBody>
      </p:sp>
      <p:sp>
        <p:nvSpPr>
          <p:cNvPr id="92166"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D2CA307F-35B9-432E-8899-5B13B8F6335E}" type="slidenum">
              <a:rPr lang="en-GB" altLang="fi-FI" sz="1000">
                <a:solidFill>
                  <a:srgbClr val="FFFFFF"/>
                </a:solidFill>
              </a:rPr>
              <a:pPr eaLnBrk="1" hangingPunct="1">
                <a:lnSpc>
                  <a:spcPct val="100000"/>
                </a:lnSpc>
                <a:spcBef>
                  <a:spcPct val="0"/>
                </a:spcBef>
                <a:buClrTx/>
                <a:buFontTx/>
                <a:buNone/>
              </a:pPr>
              <a:t>30</a:t>
            </a:fld>
            <a:endParaRPr lang="en-GB" altLang="fi-FI" sz="1000">
              <a:solidFill>
                <a:srgbClr val="FFFFFF"/>
              </a:solidFill>
            </a:endParaRPr>
          </a:p>
        </p:txBody>
      </p:sp>
    </p:spTree>
    <p:extLst>
      <p:ext uri="{BB962C8B-B14F-4D97-AF65-F5344CB8AC3E}">
        <p14:creationId xmlns:p14="http://schemas.microsoft.com/office/powerpoint/2010/main" val="3716357254"/>
      </p:ext>
    </p:extLst>
  </p:cSld>
  <p:clrMapOvr>
    <a:masterClrMapping/>
  </p:clrMapOvr>
  <p:transition spd="med">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a:xfrm>
            <a:off x="827088" y="511170"/>
            <a:ext cx="7489824" cy="1079500"/>
          </a:xfrm>
        </p:spPr>
        <p:txBody>
          <a:bodyPr>
            <a:normAutofit fontScale="90000"/>
          </a:bodyPr>
          <a:lstStyle/>
          <a:p>
            <a:pPr eaLnBrk="1" hangingPunct="1"/>
            <a:r>
              <a:rPr lang="en-US" altLang="fi-FI" sz="2800" dirty="0" err="1" smtClean="0"/>
              <a:t>Voiko</a:t>
            </a:r>
            <a:r>
              <a:rPr lang="en-US" altLang="fi-FI" sz="2800" dirty="0" smtClean="0"/>
              <a:t> </a:t>
            </a:r>
            <a:r>
              <a:rPr lang="en-US" altLang="fi-FI" sz="2800" dirty="0" err="1" smtClean="0"/>
              <a:t>pyyhintäpölynäytteen</a:t>
            </a:r>
            <a:r>
              <a:rPr lang="en-US" altLang="fi-FI" sz="2800" dirty="0" smtClean="0"/>
              <a:t> </a:t>
            </a:r>
            <a:r>
              <a:rPr lang="en-US" altLang="fi-FI" sz="2800" dirty="0" err="1" smtClean="0"/>
              <a:t>toksisuuden</a:t>
            </a:r>
            <a:r>
              <a:rPr lang="en-US" altLang="fi-FI" sz="2800" dirty="0" smtClean="0"/>
              <a:t> </a:t>
            </a:r>
            <a:r>
              <a:rPr lang="en-US" altLang="fi-FI" sz="2800" dirty="0" err="1" smtClean="0"/>
              <a:t>mittausta</a:t>
            </a:r>
            <a:r>
              <a:rPr lang="en-US" altLang="fi-FI" sz="2800" dirty="0" smtClean="0"/>
              <a:t> </a:t>
            </a:r>
            <a:r>
              <a:rPr lang="en-US" altLang="fi-FI" sz="2800" dirty="0" err="1" smtClean="0"/>
              <a:t>suositella</a:t>
            </a:r>
            <a:r>
              <a:rPr lang="en-US" altLang="fi-FI" sz="2800" dirty="0" smtClean="0"/>
              <a:t> </a:t>
            </a:r>
            <a:r>
              <a:rPr lang="en-US" altLang="fi-FI" sz="2800" dirty="0" err="1" smtClean="0"/>
              <a:t>käytännön</a:t>
            </a:r>
            <a:r>
              <a:rPr lang="en-US" altLang="fi-FI" sz="2800" dirty="0" smtClean="0"/>
              <a:t> </a:t>
            </a:r>
            <a:r>
              <a:rPr lang="en-US" altLang="fi-FI" sz="2800" dirty="0" err="1" smtClean="0"/>
              <a:t>työkaluksi</a:t>
            </a:r>
            <a:r>
              <a:rPr lang="en-US" altLang="fi-FI" sz="2800" dirty="0" smtClean="0"/>
              <a:t> </a:t>
            </a:r>
            <a:r>
              <a:rPr lang="en-US" altLang="fi-FI" sz="2800" dirty="0" err="1" smtClean="0"/>
              <a:t>kosteusvaurion</a:t>
            </a:r>
            <a:r>
              <a:rPr lang="en-US" altLang="fi-FI" sz="2800" dirty="0" smtClean="0"/>
              <a:t> </a:t>
            </a:r>
            <a:r>
              <a:rPr lang="en-US" altLang="fi-FI" sz="2800" dirty="0" err="1" smtClean="0"/>
              <a:t>vakavuuden</a:t>
            </a:r>
            <a:r>
              <a:rPr lang="en-US" altLang="fi-FI" sz="2800" dirty="0" smtClean="0"/>
              <a:t> </a:t>
            </a:r>
            <a:r>
              <a:rPr lang="en-US" altLang="fi-FI" sz="2800" dirty="0" err="1" smtClean="0"/>
              <a:t>arviointiin</a:t>
            </a:r>
            <a:r>
              <a:rPr lang="en-US" altLang="fi-FI" sz="2800" dirty="0" smtClean="0"/>
              <a:t>?</a:t>
            </a:r>
            <a:endParaRPr lang="en-GB" altLang="fi-FI" sz="2800" dirty="0" smtClean="0"/>
          </a:p>
        </p:txBody>
      </p:sp>
      <p:sp>
        <p:nvSpPr>
          <p:cNvPr id="16387" name="Rectangle 3"/>
          <p:cNvSpPr>
            <a:spLocks noGrp="1"/>
          </p:cNvSpPr>
          <p:nvPr>
            <p:ph idx="1"/>
          </p:nvPr>
        </p:nvSpPr>
        <p:spPr>
          <a:xfrm>
            <a:off x="827088" y="1775480"/>
            <a:ext cx="7489825" cy="4392614"/>
          </a:xfrm>
        </p:spPr>
        <p:txBody>
          <a:bodyPr>
            <a:normAutofit/>
          </a:bodyPr>
          <a:lstStyle/>
          <a:p>
            <a:pPr marL="0" indent="0" eaLnBrk="1" hangingPunct="1">
              <a:spcAft>
                <a:spcPct val="30000"/>
              </a:spcAft>
              <a:buFont typeface="Arial" pitchFamily="34" charset="0"/>
              <a:buNone/>
              <a:defRPr/>
            </a:pPr>
            <a:r>
              <a:rPr lang="fi-FI" sz="2100" b="1" dirty="0" smtClean="0">
                <a:solidFill>
                  <a:schemeClr val="accent2"/>
                </a:solidFill>
              </a:rPr>
              <a:t>Ei voi!</a:t>
            </a:r>
          </a:p>
          <a:p>
            <a:pPr eaLnBrk="1" hangingPunct="1">
              <a:buFont typeface="Arial" pitchFamily="34" charset="0"/>
              <a:buChar char="•"/>
              <a:defRPr/>
            </a:pPr>
            <a:r>
              <a:rPr lang="fi-FI" sz="1800" dirty="0" smtClean="0">
                <a:ea typeface="Calibri" pitchFamily="34" charset="0"/>
                <a:cs typeface="Times New Roman" pitchFamily="18" charset="0"/>
              </a:rPr>
              <a:t>Ainoastaan </a:t>
            </a:r>
            <a:r>
              <a:rPr lang="fi-FI" sz="1800" b="1" dirty="0" smtClean="0">
                <a:ea typeface="Calibri" pitchFamily="34" charset="0"/>
                <a:cs typeface="Times New Roman" pitchFamily="18" charset="0"/>
              </a:rPr>
              <a:t>vähäiset erot </a:t>
            </a:r>
            <a:r>
              <a:rPr lang="fi-FI" sz="1800" dirty="0" smtClean="0">
                <a:ea typeface="Calibri" pitchFamily="34" charset="0"/>
                <a:cs typeface="Times New Roman" pitchFamily="18" charset="0"/>
              </a:rPr>
              <a:t>vaurio- ja vertailukohteiden välillä erittäin polarisoituneessa aineistossa. </a:t>
            </a:r>
          </a:p>
          <a:p>
            <a:pPr eaLnBrk="1" hangingPunct="1">
              <a:buFont typeface="Arial" pitchFamily="34" charset="0"/>
              <a:buChar char="•"/>
              <a:defRPr/>
            </a:pPr>
            <a:r>
              <a:rPr lang="fi-FI" sz="1800" dirty="0" smtClean="0">
                <a:ea typeface="Calibri" pitchFamily="34" charset="0"/>
                <a:cs typeface="Times New Roman" pitchFamily="18" charset="0"/>
              </a:rPr>
              <a:t>Sekä </a:t>
            </a:r>
            <a:r>
              <a:rPr lang="fi-FI" sz="1800" b="1" dirty="0" smtClean="0">
                <a:ea typeface="Calibri" pitchFamily="34" charset="0"/>
                <a:cs typeface="Times New Roman" pitchFamily="18" charset="0"/>
              </a:rPr>
              <a:t>vääriä positiivisia että vääriä negatiivisia tuloksia</a:t>
            </a:r>
            <a:r>
              <a:rPr lang="fi-FI" sz="1800" dirty="0" smtClean="0">
                <a:ea typeface="Calibri" pitchFamily="34" charset="0"/>
                <a:cs typeface="Times New Roman" pitchFamily="18" charset="0"/>
              </a:rPr>
              <a:t>.</a:t>
            </a:r>
          </a:p>
          <a:p>
            <a:pPr eaLnBrk="1" hangingPunct="1">
              <a:buClr>
                <a:srgbClr val="C00000"/>
              </a:buClr>
              <a:buFont typeface="Arial" pitchFamily="34" charset="0"/>
              <a:buChar char="•"/>
              <a:defRPr/>
            </a:pPr>
            <a:r>
              <a:rPr lang="fi-FI" sz="1800" dirty="0" smtClean="0">
                <a:ea typeface="Calibri" pitchFamily="34" charset="0"/>
                <a:cs typeface="Times New Roman" pitchFamily="18" charset="0"/>
              </a:rPr>
              <a:t>Pölyn </a:t>
            </a:r>
            <a:r>
              <a:rPr lang="fi-FI" sz="1800" b="1" dirty="0" smtClean="0">
                <a:ea typeface="Calibri" pitchFamily="34" charset="0"/>
                <a:cs typeface="Times New Roman" pitchFamily="18" charset="0"/>
              </a:rPr>
              <a:t>riittävyyden ongelmat </a:t>
            </a:r>
            <a:r>
              <a:rPr lang="fi-FI" sz="1800" dirty="0" smtClean="0">
                <a:ea typeface="Calibri" pitchFamily="34" charset="0"/>
                <a:cs typeface="Times New Roman" pitchFamily="18" charset="0"/>
              </a:rPr>
              <a:t>pyyhintänäytteissä </a:t>
            </a:r>
            <a:br>
              <a:rPr lang="fi-FI" sz="1800" dirty="0" smtClean="0">
                <a:ea typeface="Calibri" pitchFamily="34" charset="0"/>
                <a:cs typeface="Times New Roman" pitchFamily="18" charset="0"/>
              </a:rPr>
            </a:br>
            <a:r>
              <a:rPr lang="fi-FI" sz="1800" dirty="0" smtClean="0">
                <a:ea typeface="Calibri" pitchFamily="34" charset="0"/>
                <a:cs typeface="Times New Roman" pitchFamily="18" charset="0"/>
                <a:sym typeface="Wingdings" pitchFamily="2" charset="2"/>
              </a:rPr>
              <a:t> vääristyneet näytekoot vaurio- ja vertailukohteiden välillä.</a:t>
            </a:r>
            <a:r>
              <a:rPr lang="fi-FI" sz="1800" dirty="0" smtClean="0">
                <a:ea typeface="Calibri" pitchFamily="34" charset="0"/>
                <a:cs typeface="Times New Roman" pitchFamily="18" charset="0"/>
              </a:rPr>
              <a:t> </a:t>
            </a:r>
          </a:p>
          <a:p>
            <a:pPr eaLnBrk="1" hangingPunct="1">
              <a:buFont typeface="Arial" pitchFamily="34" charset="0"/>
              <a:buChar char="•"/>
              <a:defRPr/>
            </a:pPr>
            <a:r>
              <a:rPr lang="fi-FI" sz="1800" dirty="0" smtClean="0">
                <a:ea typeface="Calibri" pitchFamily="34" charset="0"/>
                <a:cs typeface="Times New Roman" pitchFamily="18" charset="0"/>
              </a:rPr>
              <a:t>Pintojen </a:t>
            </a:r>
            <a:r>
              <a:rPr lang="fi-FI" sz="1800" b="1" dirty="0" smtClean="0">
                <a:ea typeface="Calibri" pitchFamily="34" charset="0"/>
                <a:cs typeface="Times New Roman" pitchFamily="18" charset="0"/>
              </a:rPr>
              <a:t>epäpuhtaudet</a:t>
            </a:r>
            <a:r>
              <a:rPr lang="fi-FI" sz="1800" dirty="0" smtClean="0">
                <a:ea typeface="Calibri" pitchFamily="34" charset="0"/>
                <a:cs typeface="Times New Roman" pitchFamily="18" charset="0"/>
              </a:rPr>
              <a:t> (esimerkiksi pesuainejäämät) </a:t>
            </a:r>
            <a:r>
              <a:rPr lang="fi-FI" sz="1800" b="1" dirty="0" smtClean="0">
                <a:ea typeface="Calibri" pitchFamily="34" charset="0"/>
                <a:cs typeface="Times New Roman" pitchFamily="18" charset="0"/>
              </a:rPr>
              <a:t>saattavat häiritä </a:t>
            </a:r>
            <a:r>
              <a:rPr lang="fi-FI" sz="1800" dirty="0" smtClean="0">
                <a:ea typeface="Calibri" pitchFamily="34" charset="0"/>
                <a:cs typeface="Times New Roman" pitchFamily="18" charset="0"/>
              </a:rPr>
              <a:t>pyyhintänäytteiden toksisuusmäärityksiä.</a:t>
            </a:r>
          </a:p>
          <a:p>
            <a:pPr eaLnBrk="1" hangingPunct="1">
              <a:buFont typeface="Arial" pitchFamily="34" charset="0"/>
              <a:buChar char="•"/>
              <a:defRPr/>
            </a:pPr>
            <a:r>
              <a:rPr lang="fi-FI" sz="1800" dirty="0" smtClean="0">
                <a:ea typeface="Calibri" pitchFamily="34" charset="0"/>
                <a:cs typeface="Times New Roman" pitchFamily="18" charset="0"/>
              </a:rPr>
              <a:t>Pinnoilla oleva pöly on </a:t>
            </a:r>
            <a:r>
              <a:rPr lang="fi-FI" sz="1800" b="1" dirty="0" smtClean="0">
                <a:ea typeface="Calibri" pitchFamily="34" charset="0"/>
                <a:cs typeface="Times New Roman" pitchFamily="18" charset="0"/>
              </a:rPr>
              <a:t>eri-ikäistä </a:t>
            </a:r>
            <a:r>
              <a:rPr lang="fi-FI" sz="1800" dirty="0" smtClean="0">
                <a:ea typeface="Calibri" pitchFamily="34" charset="0"/>
                <a:cs typeface="Times New Roman" pitchFamily="18" charset="0"/>
              </a:rPr>
              <a:t>- osa pölystä on vanhaa ja osa uutta. </a:t>
            </a:r>
          </a:p>
          <a:p>
            <a:pPr eaLnBrk="1" hangingPunct="1">
              <a:buFont typeface="Arial" pitchFamily="34" charset="0"/>
              <a:buChar char="•"/>
              <a:defRPr/>
            </a:pPr>
            <a:r>
              <a:rPr lang="fi-FI" sz="1800" dirty="0" err="1" smtClean="0">
                <a:ea typeface="Calibri" pitchFamily="34" charset="0"/>
                <a:cs typeface="Times New Roman" pitchFamily="18" charset="0"/>
              </a:rPr>
              <a:t>Altisteen</a:t>
            </a:r>
            <a:r>
              <a:rPr lang="fi-FI" sz="1800" dirty="0" smtClean="0">
                <a:ea typeface="Calibri" pitchFamily="34" charset="0"/>
                <a:cs typeface="Times New Roman" pitchFamily="18" charset="0"/>
              </a:rPr>
              <a:t> </a:t>
            </a:r>
            <a:r>
              <a:rPr lang="fi-FI" sz="1800" b="1" dirty="0" smtClean="0">
                <a:ea typeface="Calibri" pitchFamily="34" charset="0"/>
                <a:cs typeface="Times New Roman" pitchFamily="18" charset="0"/>
              </a:rPr>
              <a:t>kokonaismäärää ei huomioida </a:t>
            </a:r>
            <a:r>
              <a:rPr lang="fi-FI" sz="1800" dirty="0" smtClean="0">
                <a:ea typeface="Calibri" pitchFamily="34" charset="0"/>
                <a:cs typeface="Times New Roman" pitchFamily="18" charset="0"/>
              </a:rPr>
              <a:t>pyyhintäpölyn ominaistoksisuudessa. </a:t>
            </a:r>
            <a:endParaRPr lang="fi-FI" sz="1800" dirty="0" smtClean="0">
              <a:ea typeface="Georgia" pitchFamily="18" charset="0"/>
              <a:cs typeface="Georgia" pitchFamily="18" charset="0"/>
            </a:endParaRPr>
          </a:p>
        </p:txBody>
      </p:sp>
      <p:sp>
        <p:nvSpPr>
          <p:cNvPr id="93190"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200A36A9-A865-402A-925C-8345C01A9B06}" type="slidenum">
              <a:rPr lang="en-GB" altLang="fi-FI" sz="1000">
                <a:solidFill>
                  <a:srgbClr val="FFFFFF"/>
                </a:solidFill>
              </a:rPr>
              <a:pPr eaLnBrk="1" hangingPunct="1">
                <a:lnSpc>
                  <a:spcPct val="100000"/>
                </a:lnSpc>
                <a:spcBef>
                  <a:spcPct val="0"/>
                </a:spcBef>
                <a:buClrTx/>
                <a:buFontTx/>
                <a:buNone/>
              </a:pPr>
              <a:t>31</a:t>
            </a:fld>
            <a:endParaRPr lang="en-GB" altLang="fi-FI" sz="1000">
              <a:solidFill>
                <a:srgbClr val="FFFFFF"/>
              </a:solidFill>
            </a:endParaRPr>
          </a:p>
        </p:txBody>
      </p:sp>
    </p:spTree>
    <p:extLst>
      <p:ext uri="{BB962C8B-B14F-4D97-AF65-F5344CB8AC3E}">
        <p14:creationId xmlns:p14="http://schemas.microsoft.com/office/powerpoint/2010/main" val="615127500"/>
      </p:ext>
    </p:extLst>
  </p:cSld>
  <p:clrMapOvr>
    <a:masterClrMapping/>
  </p:clrMapOvr>
  <p:transition spd="med">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p:nvPr>
        </p:nvSpPr>
        <p:spPr/>
        <p:txBody>
          <a:bodyPr/>
          <a:lstStyle/>
          <a:p>
            <a:pPr eaLnBrk="1" hangingPunct="1"/>
            <a:r>
              <a:rPr lang="fi-FI" altLang="fi-FI" sz="2800" dirty="0" smtClean="0"/>
              <a:t>Tämän hetken käsitys toksiinimittauksista</a:t>
            </a:r>
            <a:endParaRPr lang="en-US" altLang="fi-FI" sz="2800" dirty="0" smtClean="0"/>
          </a:p>
        </p:txBody>
      </p:sp>
      <p:sp>
        <p:nvSpPr>
          <p:cNvPr id="80900" name="Rectangle 3"/>
          <p:cNvSpPr>
            <a:spLocks noGrp="1" noChangeArrowheads="1"/>
          </p:cNvSpPr>
          <p:nvPr>
            <p:ph idx="1"/>
          </p:nvPr>
        </p:nvSpPr>
        <p:spPr/>
        <p:txBody>
          <a:bodyPr>
            <a:normAutofit/>
          </a:bodyPr>
          <a:lstStyle/>
          <a:p>
            <a:pPr eaLnBrk="1" hangingPunct="1">
              <a:lnSpc>
                <a:spcPct val="100000"/>
              </a:lnSpc>
            </a:pPr>
            <a:r>
              <a:rPr lang="fi-FI" altLang="fi-FI" dirty="0" smtClean="0"/>
              <a:t>Sisäilman pitoisuudet erittäin pieniä, vaihtelevat</a:t>
            </a:r>
          </a:p>
          <a:p>
            <a:pPr eaLnBrk="1" hangingPunct="1">
              <a:lnSpc>
                <a:spcPct val="100000"/>
              </a:lnSpc>
            </a:pPr>
            <a:r>
              <a:rPr lang="fi-FI" altLang="fi-FI" dirty="0" smtClean="0"/>
              <a:t>Terveyshaitan ja riskin arviointi vaikeaa</a:t>
            </a:r>
          </a:p>
          <a:p>
            <a:pPr eaLnBrk="1" hangingPunct="1">
              <a:lnSpc>
                <a:spcPct val="100000"/>
              </a:lnSpc>
            </a:pPr>
            <a:r>
              <a:rPr lang="fi-FI" altLang="fi-FI" dirty="0" smtClean="0"/>
              <a:t>Käytännön mittausmenetelmät vasta kehitteillä; vaikutuksista ihmisiin ei tutkittua tietoa</a:t>
            </a:r>
          </a:p>
          <a:p>
            <a:pPr eaLnBrk="1" hangingPunct="1">
              <a:lnSpc>
                <a:spcPct val="100000"/>
              </a:lnSpc>
            </a:pPr>
            <a:endParaRPr lang="fi-FI" altLang="fi-FI" dirty="0" smtClean="0"/>
          </a:p>
          <a:p>
            <a:pPr eaLnBrk="1" hangingPunct="1">
              <a:lnSpc>
                <a:spcPct val="100000"/>
              </a:lnSpc>
            </a:pPr>
            <a:r>
              <a:rPr lang="fi-FI" altLang="fi-FI" dirty="0" smtClean="0"/>
              <a:t>Toisaalta, koska toksiineja esiintyy yleisesti ja ne ovat potentiaalinen terveyshaitta, varovaisuusperiaatteen mukaisesti ajatellaan, että:</a:t>
            </a:r>
          </a:p>
          <a:p>
            <a:pPr eaLnBrk="1" hangingPunct="1">
              <a:lnSpc>
                <a:spcPct val="100000"/>
              </a:lnSpc>
              <a:buFontTx/>
              <a:buNone/>
            </a:pPr>
            <a:r>
              <a:rPr lang="fi-FI" altLang="fi-FI" b="1" dirty="0" smtClean="0">
                <a:solidFill>
                  <a:srgbClr val="990000"/>
                </a:solidFill>
              </a:rPr>
              <a:t>	</a:t>
            </a:r>
            <a:r>
              <a:rPr lang="fi-FI" altLang="fi-FI" b="1" dirty="0" smtClean="0"/>
              <a:t>Homekasvu voi olla toksista, joten altistumista on varottava, home on poistettava ja kosteusvaurioon johtaneet syyt on korjattava.</a:t>
            </a:r>
            <a:endParaRPr lang="en-US" altLang="fi-FI" dirty="0" smtClean="0"/>
          </a:p>
        </p:txBody>
      </p:sp>
      <p:sp>
        <p:nvSpPr>
          <p:cNvPr id="95238"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C90FEA86-82BA-4203-BC2E-F7A02F5426DA}" type="slidenum">
              <a:rPr lang="en-GB" altLang="fi-FI" sz="1000">
                <a:solidFill>
                  <a:srgbClr val="FFFFFF"/>
                </a:solidFill>
              </a:rPr>
              <a:pPr eaLnBrk="1" hangingPunct="1">
                <a:lnSpc>
                  <a:spcPct val="100000"/>
                </a:lnSpc>
                <a:spcBef>
                  <a:spcPct val="0"/>
                </a:spcBef>
                <a:buClrTx/>
                <a:buFontTx/>
                <a:buNone/>
              </a:pPr>
              <a:t>32</a:t>
            </a:fld>
            <a:endParaRPr lang="en-GB" altLang="fi-FI" sz="1000">
              <a:solidFill>
                <a:srgbClr val="FFFFFF"/>
              </a:solidFill>
            </a:endParaRPr>
          </a:p>
        </p:txBody>
      </p:sp>
    </p:spTree>
    <p:extLst>
      <p:ext uri="{BB962C8B-B14F-4D97-AF65-F5344CB8AC3E}">
        <p14:creationId xmlns:p14="http://schemas.microsoft.com/office/powerpoint/2010/main" val="2344846978"/>
      </p:ext>
    </p:extLst>
  </p:cSld>
  <p:clrMapOvr>
    <a:masterClrMapping/>
  </p:clrMapOvr>
  <p:transition spd="med">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fi-FI" altLang="fi-FI" sz="2800" dirty="0" smtClean="0"/>
              <a:t>Mikrobitoksiinit ml. Yleinen toksisuus</a:t>
            </a:r>
            <a:endParaRPr lang="fi-FI" altLang="fi-FI" sz="2800" dirty="0"/>
          </a:p>
        </p:txBody>
      </p:sp>
      <p:sp>
        <p:nvSpPr>
          <p:cNvPr id="21507" name="Rectangle 3"/>
          <p:cNvSpPr>
            <a:spLocks noGrp="1" noChangeArrowheads="1"/>
          </p:cNvSpPr>
          <p:nvPr>
            <p:ph idx="1"/>
          </p:nvPr>
        </p:nvSpPr>
        <p:spPr/>
        <p:txBody>
          <a:bodyPr/>
          <a:lstStyle/>
          <a:p>
            <a:pPr lvl="1"/>
            <a:r>
              <a:rPr lang="fi-FI" altLang="fi-FI" sz="2000" dirty="0">
                <a:cs typeface="Times New Roman" panose="02020603050405020304" pitchFamily="18" charset="0"/>
              </a:rPr>
              <a:t>M</a:t>
            </a:r>
            <a:r>
              <a:rPr lang="fi-FI" altLang="fi-FI" sz="2000" dirty="0" smtClean="0">
                <a:cs typeface="Times New Roman" panose="02020603050405020304" pitchFamily="18" charset="0"/>
              </a:rPr>
              <a:t>itä </a:t>
            </a:r>
            <a:r>
              <a:rPr lang="fi-FI" altLang="fi-FI" sz="2000" dirty="0">
                <a:cs typeface="Times New Roman" panose="02020603050405020304" pitchFamily="18" charset="0"/>
              </a:rPr>
              <a:t>ne </a:t>
            </a:r>
            <a:r>
              <a:rPr lang="fi-FI" altLang="fi-FI" sz="2000" dirty="0" smtClean="0">
                <a:cs typeface="Times New Roman" panose="02020603050405020304" pitchFamily="18" charset="0"/>
              </a:rPr>
              <a:t>ovat</a:t>
            </a:r>
            <a:endParaRPr lang="fi-FI" altLang="fi-FI" sz="2000" dirty="0">
              <a:cs typeface="Times New Roman" panose="02020603050405020304" pitchFamily="18" charset="0"/>
            </a:endParaRPr>
          </a:p>
          <a:p>
            <a:pPr lvl="1"/>
            <a:r>
              <a:rPr lang="fi-FI" altLang="fi-FI" sz="2000" dirty="0">
                <a:cs typeface="Times New Roman" panose="02020603050405020304" pitchFamily="18" charset="0"/>
              </a:rPr>
              <a:t>M</a:t>
            </a:r>
            <a:r>
              <a:rPr lang="fi-FI" altLang="fi-FI" sz="2000" dirty="0" smtClean="0">
                <a:cs typeface="Times New Roman" panose="02020603050405020304" pitchFamily="18" charset="0"/>
              </a:rPr>
              <a:t>issä </a:t>
            </a:r>
            <a:r>
              <a:rPr lang="fi-FI" altLang="fi-FI" sz="2000" dirty="0">
                <a:cs typeface="Times New Roman" panose="02020603050405020304" pitchFamily="18" charset="0"/>
              </a:rPr>
              <a:t>niitä </a:t>
            </a:r>
            <a:r>
              <a:rPr lang="fi-FI" altLang="fi-FI" sz="2000" dirty="0" smtClean="0">
                <a:cs typeface="Times New Roman" panose="02020603050405020304" pitchFamily="18" charset="0"/>
              </a:rPr>
              <a:t>esiintyy </a:t>
            </a:r>
            <a:endParaRPr lang="fi-FI" altLang="fi-FI" sz="2000" dirty="0">
              <a:cs typeface="Times New Roman" panose="02020603050405020304" pitchFamily="18" charset="0"/>
            </a:endParaRPr>
          </a:p>
          <a:p>
            <a:pPr lvl="1"/>
            <a:r>
              <a:rPr lang="fi-FI" altLang="fi-FI" sz="2000" dirty="0">
                <a:cs typeface="Times New Roman" panose="02020603050405020304" pitchFamily="18" charset="0"/>
              </a:rPr>
              <a:t>M</a:t>
            </a:r>
            <a:r>
              <a:rPr lang="fi-FI" altLang="fi-FI" sz="2000" dirty="0" smtClean="0">
                <a:cs typeface="Times New Roman" panose="02020603050405020304" pitchFamily="18" charset="0"/>
              </a:rPr>
              <a:t>ikä </a:t>
            </a:r>
            <a:r>
              <a:rPr lang="fi-FI" altLang="fi-FI" sz="2000" dirty="0">
                <a:cs typeface="Times New Roman" panose="02020603050405020304" pitchFamily="18" charset="0"/>
              </a:rPr>
              <a:t>niiden merkitys on sisäilman </a:t>
            </a:r>
            <a:r>
              <a:rPr lang="fi-FI" altLang="fi-FI" sz="2000" dirty="0" smtClean="0">
                <a:cs typeface="Times New Roman" panose="02020603050405020304" pitchFamily="18" charset="0"/>
              </a:rPr>
              <a:t>kannalta</a:t>
            </a:r>
            <a:endParaRPr lang="fi-FI" altLang="fi-FI" sz="2000" dirty="0">
              <a:cs typeface="Times New Roman" panose="02020603050405020304" pitchFamily="18" charset="0"/>
            </a:endParaRPr>
          </a:p>
          <a:p>
            <a:pPr lvl="1"/>
            <a:r>
              <a:rPr lang="fi-FI" altLang="fi-FI" sz="2000" dirty="0">
                <a:cs typeface="Times New Roman" panose="02020603050405020304" pitchFamily="18" charset="0"/>
              </a:rPr>
              <a:t>M</a:t>
            </a:r>
            <a:r>
              <a:rPr lang="fi-FI" altLang="fi-FI" sz="2000" dirty="0" smtClean="0">
                <a:cs typeface="Times New Roman" panose="02020603050405020304" pitchFamily="18" charset="0"/>
              </a:rPr>
              <a:t>iten </a:t>
            </a:r>
            <a:r>
              <a:rPr lang="fi-FI" altLang="fi-FI" sz="2000" dirty="0">
                <a:cs typeface="Times New Roman" panose="02020603050405020304" pitchFamily="18" charset="0"/>
              </a:rPr>
              <a:t>näytteet </a:t>
            </a:r>
            <a:r>
              <a:rPr lang="fi-FI" altLang="fi-FI" sz="2000" dirty="0" smtClean="0">
                <a:cs typeface="Times New Roman" panose="02020603050405020304" pitchFamily="18" charset="0"/>
              </a:rPr>
              <a:t>otetaan</a:t>
            </a:r>
            <a:endParaRPr lang="fi-FI" altLang="fi-FI" sz="2000" dirty="0">
              <a:cs typeface="Times New Roman" panose="02020603050405020304" pitchFamily="18" charset="0"/>
            </a:endParaRPr>
          </a:p>
          <a:p>
            <a:pPr lvl="1"/>
            <a:r>
              <a:rPr lang="fi-FI" altLang="fi-FI" sz="2000" dirty="0">
                <a:cs typeface="Times New Roman" panose="02020603050405020304" pitchFamily="18" charset="0"/>
              </a:rPr>
              <a:t>M</a:t>
            </a:r>
            <a:r>
              <a:rPr lang="fi-FI" altLang="fi-FI" sz="2000" dirty="0" smtClean="0">
                <a:cs typeface="Times New Roman" panose="02020603050405020304" pitchFamily="18" charset="0"/>
              </a:rPr>
              <a:t>iten </a:t>
            </a:r>
            <a:r>
              <a:rPr lang="fi-FI" altLang="fi-FI" sz="2000" dirty="0">
                <a:cs typeface="Times New Roman" panose="02020603050405020304" pitchFamily="18" charset="0"/>
              </a:rPr>
              <a:t>ne analysoidaan ja </a:t>
            </a:r>
          </a:p>
          <a:p>
            <a:pPr lvl="1"/>
            <a:r>
              <a:rPr lang="fi-FI" altLang="fi-FI" sz="2000" dirty="0">
                <a:cs typeface="Times New Roman" panose="02020603050405020304" pitchFamily="18" charset="0"/>
              </a:rPr>
              <a:t>M</a:t>
            </a:r>
            <a:r>
              <a:rPr lang="fi-FI" altLang="fi-FI" sz="2000" dirty="0" smtClean="0">
                <a:cs typeface="Times New Roman" panose="02020603050405020304" pitchFamily="18" charset="0"/>
              </a:rPr>
              <a:t>iten </a:t>
            </a:r>
            <a:r>
              <a:rPr lang="fi-FI" altLang="fi-FI" sz="2000" dirty="0">
                <a:cs typeface="Times New Roman" panose="02020603050405020304" pitchFamily="18" charset="0"/>
              </a:rPr>
              <a:t>tulokset </a:t>
            </a:r>
            <a:r>
              <a:rPr lang="fi-FI" altLang="fi-FI" sz="2000" dirty="0" smtClean="0">
                <a:cs typeface="Times New Roman" panose="02020603050405020304" pitchFamily="18" charset="0"/>
              </a:rPr>
              <a:t>tulkitaan</a:t>
            </a:r>
            <a:endParaRPr lang="fi-FI" altLang="fi-FI" sz="2000" dirty="0">
              <a:cs typeface="Times New Roman" panose="02020603050405020304" pitchFamily="18" charset="0"/>
            </a:endParaRPr>
          </a:p>
          <a:p>
            <a:endParaRPr lang="fi-FI" altLang="fi-FI" sz="2400" dirty="0"/>
          </a:p>
        </p:txBody>
      </p:sp>
      <p:sp>
        <p:nvSpPr>
          <p:cNvPr id="2" name="Dian numeron paikkamerkki 1"/>
          <p:cNvSpPr>
            <a:spLocks noGrp="1"/>
          </p:cNvSpPr>
          <p:nvPr>
            <p:ph type="sldNum" sz="quarter" idx="12"/>
          </p:nvPr>
        </p:nvSpPr>
        <p:spPr/>
        <p:txBody>
          <a:bodyPr/>
          <a:lstStyle/>
          <a:p>
            <a:fld id="{49246692-9764-4796-AF2E-897E79EBAFA7}" type="slidenum">
              <a:rPr lang="fi-FI" smtClean="0"/>
              <a:pPr/>
              <a:t>4</a:t>
            </a:fld>
            <a:endParaRPr lang="fi-FI"/>
          </a:p>
        </p:txBody>
      </p:sp>
    </p:spTree>
    <p:extLst>
      <p:ext uri="{BB962C8B-B14F-4D97-AF65-F5344CB8AC3E}">
        <p14:creationId xmlns:p14="http://schemas.microsoft.com/office/powerpoint/2010/main" val="731537276"/>
      </p:ext>
    </p:extLst>
  </p:cSld>
  <p:clrMapOvr>
    <a:masterClrMapping/>
  </p:clrMapOvr>
  <p:transition spd="med">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4"/>
          <p:cNvSpPr>
            <a:spLocks noChangeArrowheads="1"/>
          </p:cNvSpPr>
          <p:nvPr/>
        </p:nvSpPr>
        <p:spPr bwMode="auto">
          <a:xfrm>
            <a:off x="641350" y="1947521"/>
            <a:ext cx="8229600"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7188" indent="-357188"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254125" indent="-2651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lvl="2">
              <a:buClr>
                <a:srgbClr val="000000"/>
              </a:buClr>
              <a:buFont typeface="Wingdings" panose="05000000000000000000" pitchFamily="2" charset="2"/>
              <a:buChar char="§"/>
            </a:pPr>
            <a:endParaRPr lang="fi-FI" altLang="fi-FI" dirty="0">
              <a:solidFill>
                <a:srgbClr val="000000"/>
              </a:solidFill>
              <a:ea typeface="ＭＳ Ｐゴシック" panose="020B0600070205080204" pitchFamily="34" charset="-128"/>
            </a:endParaRPr>
          </a:p>
          <a:p>
            <a:pPr lvl="2">
              <a:buClr>
                <a:srgbClr val="000000"/>
              </a:buClr>
              <a:buFont typeface="Wingdings" panose="05000000000000000000" pitchFamily="2" charset="2"/>
              <a:buNone/>
            </a:pPr>
            <a:endParaRPr lang="fi-FI" altLang="fi-FI" dirty="0">
              <a:solidFill>
                <a:srgbClr val="000000"/>
              </a:solidFill>
              <a:ea typeface="ＭＳ Ｐゴシック" panose="020B0600070205080204" pitchFamily="34" charset="-128"/>
            </a:endParaRPr>
          </a:p>
          <a:p>
            <a:pPr>
              <a:buClr>
                <a:srgbClr val="7BC143"/>
              </a:buClr>
            </a:pPr>
            <a:endParaRPr lang="fi-FI" altLang="fi-FI" sz="2200" dirty="0">
              <a:solidFill>
                <a:srgbClr val="000000"/>
              </a:solidFill>
              <a:ea typeface="ＭＳ Ｐゴシック" panose="020B0600070205080204" pitchFamily="34" charset="-128"/>
            </a:endParaRPr>
          </a:p>
          <a:p>
            <a:pPr>
              <a:buClr>
                <a:srgbClr val="7BC143"/>
              </a:buClr>
            </a:pPr>
            <a:endParaRPr lang="fi-FI" altLang="fi-FI" sz="2200" dirty="0">
              <a:solidFill>
                <a:srgbClr val="000000"/>
              </a:solidFill>
              <a:ea typeface="ＭＳ Ｐゴシック" panose="020B0600070205080204" pitchFamily="34" charset="-128"/>
            </a:endParaRPr>
          </a:p>
        </p:txBody>
      </p:sp>
      <p:pic>
        <p:nvPicPr>
          <p:cNvPr id="50180" name="Picture 5" descr="bacteria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638" y="2137255"/>
            <a:ext cx="3195874" cy="265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2601" y="5231804"/>
            <a:ext cx="8342976" cy="609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altLang="fi-FI" b="1" dirty="0">
                <a:solidFill>
                  <a:srgbClr val="FFFFFF"/>
                </a:solidFill>
                <a:sym typeface="Wingdings" panose="05000000000000000000" pitchFamily="2" charset="2"/>
              </a:rPr>
              <a:t> </a:t>
            </a:r>
            <a:r>
              <a:rPr lang="en-GB" altLang="fi-FI" b="1" dirty="0" err="1">
                <a:solidFill>
                  <a:srgbClr val="FFFFFF"/>
                </a:solidFill>
              </a:rPr>
              <a:t>sekundaarimetaboliitit</a:t>
            </a:r>
            <a:r>
              <a:rPr lang="en-GB" altLang="fi-FI" b="1" dirty="0">
                <a:solidFill>
                  <a:srgbClr val="FFFFFF"/>
                </a:solidFill>
              </a:rPr>
              <a:t> ovat </a:t>
            </a:r>
            <a:r>
              <a:rPr lang="en-GB" altLang="fi-FI" b="1" dirty="0" err="1">
                <a:solidFill>
                  <a:srgbClr val="FFFFFF"/>
                </a:solidFill>
              </a:rPr>
              <a:t>mikrobien</a:t>
            </a:r>
            <a:r>
              <a:rPr lang="en-GB" altLang="fi-FI" b="1" dirty="0">
                <a:solidFill>
                  <a:srgbClr val="FFFFFF"/>
                </a:solidFill>
              </a:rPr>
              <a:t> </a:t>
            </a:r>
            <a:r>
              <a:rPr lang="en-GB" altLang="fi-FI" b="1" dirty="0" err="1" smtClean="0">
                <a:solidFill>
                  <a:srgbClr val="FFFFFF"/>
                </a:solidFill>
              </a:rPr>
              <a:t>elintilakilpailun</a:t>
            </a:r>
            <a:r>
              <a:rPr lang="en-GB" altLang="fi-FI" b="1" dirty="0" smtClean="0">
                <a:solidFill>
                  <a:srgbClr val="FFFFFF"/>
                </a:solidFill>
              </a:rPr>
              <a:t> ja </a:t>
            </a:r>
            <a:r>
              <a:rPr lang="en-GB" altLang="fi-FI" b="1" dirty="0" err="1" smtClean="0">
                <a:solidFill>
                  <a:srgbClr val="FFFFFF"/>
                </a:solidFill>
              </a:rPr>
              <a:t>puolustautumisen</a:t>
            </a:r>
            <a:r>
              <a:rPr lang="en-GB" altLang="fi-FI" b="1" dirty="0" smtClean="0">
                <a:solidFill>
                  <a:srgbClr val="FFFFFF"/>
                </a:solidFill>
              </a:rPr>
              <a:t> </a:t>
            </a:r>
            <a:r>
              <a:rPr lang="en-GB" altLang="fi-FI" b="1" dirty="0" err="1">
                <a:solidFill>
                  <a:srgbClr val="FFFFFF"/>
                </a:solidFill>
              </a:rPr>
              <a:t>tulosta</a:t>
            </a:r>
            <a:r>
              <a:rPr lang="en-GB" altLang="fi-FI" b="1" dirty="0">
                <a:solidFill>
                  <a:srgbClr val="FFFFFF"/>
                </a:solidFill>
              </a:rPr>
              <a:t> </a:t>
            </a:r>
            <a:endParaRPr lang="fi-FI" dirty="0">
              <a:solidFill>
                <a:srgbClr val="FFFFFF"/>
              </a:solidFill>
            </a:endParaRPr>
          </a:p>
        </p:txBody>
      </p:sp>
      <p:sp>
        <p:nvSpPr>
          <p:cNvPr id="3" name="Otsikko 2"/>
          <p:cNvSpPr>
            <a:spLocks noGrp="1"/>
          </p:cNvSpPr>
          <p:nvPr>
            <p:ph type="title"/>
          </p:nvPr>
        </p:nvSpPr>
        <p:spPr>
          <a:xfrm>
            <a:off x="482601" y="109085"/>
            <a:ext cx="7489824" cy="1079500"/>
          </a:xfrm>
        </p:spPr>
        <p:txBody>
          <a:bodyPr/>
          <a:lstStyle/>
          <a:p>
            <a:r>
              <a:rPr lang="fi-FI" dirty="0" smtClean="0"/>
              <a:t>Mikrobien aineenvaihdunta</a:t>
            </a:r>
            <a:endParaRPr lang="fi-FI" dirty="0"/>
          </a:p>
        </p:txBody>
      </p:sp>
      <p:sp>
        <p:nvSpPr>
          <p:cNvPr id="4" name="Sisällön paikkamerkki 3"/>
          <p:cNvSpPr>
            <a:spLocks noGrp="1"/>
          </p:cNvSpPr>
          <p:nvPr>
            <p:ph idx="1"/>
          </p:nvPr>
        </p:nvSpPr>
        <p:spPr>
          <a:xfrm>
            <a:off x="515937" y="1287473"/>
            <a:ext cx="5568231" cy="4392614"/>
          </a:xfrm>
        </p:spPr>
        <p:txBody>
          <a:bodyPr>
            <a:normAutofit/>
          </a:bodyPr>
          <a:lstStyle/>
          <a:p>
            <a:pPr>
              <a:buFontTx/>
              <a:buNone/>
            </a:pPr>
            <a:r>
              <a:rPr lang="fi-FI" altLang="fi-FI" sz="1800" dirty="0">
                <a:solidFill>
                  <a:srgbClr val="000000"/>
                </a:solidFill>
                <a:ea typeface="ＭＳ Ｐゴシック" panose="020B0600070205080204" pitchFamily="34" charset="-128"/>
              </a:rPr>
              <a:t>Primaarimetabolia </a:t>
            </a:r>
            <a:r>
              <a:rPr lang="fi-FI" altLang="fi-FI" sz="1800" dirty="0">
                <a:solidFill>
                  <a:srgbClr val="000000"/>
                </a:solidFill>
                <a:ea typeface="ＭＳ Ｐゴシック" panose="020B0600070205080204" pitchFamily="34" charset="-128"/>
                <a:sym typeface="Wingdings" panose="05000000000000000000" pitchFamily="2" charset="2"/>
              </a:rPr>
              <a:t></a:t>
            </a:r>
            <a:r>
              <a:rPr lang="fi-FI" altLang="fi-FI" sz="1800" dirty="0">
                <a:solidFill>
                  <a:srgbClr val="000000"/>
                </a:solidFill>
                <a:ea typeface="ＭＳ Ｐゴシック" panose="020B0600070205080204" pitchFamily="34" charset="-128"/>
              </a:rPr>
              <a:t> primaarit yhdisteet:</a:t>
            </a:r>
          </a:p>
          <a:p>
            <a:r>
              <a:rPr lang="fi-FI" altLang="fi-FI" sz="1800" dirty="0">
                <a:solidFill>
                  <a:srgbClr val="000000"/>
                </a:solidFill>
                <a:ea typeface="ＭＳ Ｐゴシック" panose="020B0600070205080204" pitchFamily="34" charset="-128"/>
              </a:rPr>
              <a:t>Sisältää kaikki tärkeät elintoiminnot (reaktiot ja rakenneosat), jotka ovat osa solun normaalia anabolista ja </a:t>
            </a:r>
            <a:r>
              <a:rPr lang="fi-FI" altLang="fi-FI" sz="1800" dirty="0" err="1">
                <a:solidFill>
                  <a:srgbClr val="000000"/>
                </a:solidFill>
                <a:ea typeface="ＭＳ Ｐゴシック" panose="020B0600070205080204" pitchFamily="34" charset="-128"/>
              </a:rPr>
              <a:t>katabolista</a:t>
            </a:r>
            <a:r>
              <a:rPr lang="fi-FI" altLang="fi-FI" sz="1800" dirty="0">
                <a:solidFill>
                  <a:srgbClr val="000000"/>
                </a:solidFill>
                <a:ea typeface="ＭＳ Ｐゴシック" panose="020B0600070205080204" pitchFamily="34" charset="-128"/>
              </a:rPr>
              <a:t>  prosessia → kasvu, kehitys, ...</a:t>
            </a:r>
          </a:p>
          <a:p>
            <a:r>
              <a:rPr lang="fi-FI" altLang="fi-FI" sz="1800" dirty="0">
                <a:solidFill>
                  <a:srgbClr val="000000"/>
                </a:solidFill>
                <a:ea typeface="ＭＳ Ｐゴシック" panose="020B0600070205080204" pitchFamily="34" charset="-128"/>
              </a:rPr>
              <a:t>primaarit yhdisteet: esim.. sokerit, </a:t>
            </a:r>
            <a:r>
              <a:rPr lang="fi-FI" altLang="fi-FI" sz="1800" dirty="0" err="1">
                <a:solidFill>
                  <a:srgbClr val="000000"/>
                </a:solidFill>
                <a:ea typeface="ＭＳ Ｐゴシック" panose="020B0600070205080204" pitchFamily="34" charset="-128"/>
              </a:rPr>
              <a:t>amonihapot</a:t>
            </a:r>
            <a:r>
              <a:rPr lang="fi-FI" altLang="fi-FI" sz="1800" dirty="0">
                <a:solidFill>
                  <a:srgbClr val="000000"/>
                </a:solidFill>
                <a:ea typeface="ＭＳ Ｐゴシック" panose="020B0600070205080204" pitchFamily="34" charset="-128"/>
              </a:rPr>
              <a:t>, </a:t>
            </a:r>
            <a:r>
              <a:rPr lang="fi-FI" altLang="fi-FI" sz="1800" dirty="0" err="1">
                <a:solidFill>
                  <a:srgbClr val="000000"/>
                </a:solidFill>
                <a:ea typeface="ＭＳ Ｐゴシック" panose="020B0600070205080204" pitchFamily="34" charset="-128"/>
              </a:rPr>
              <a:t>nukleotidit</a:t>
            </a:r>
            <a:endParaRPr lang="fi-FI" altLang="fi-FI" sz="1800" dirty="0">
              <a:solidFill>
                <a:srgbClr val="000000"/>
              </a:solidFill>
              <a:ea typeface="ＭＳ Ｐゴシック" panose="020B0600070205080204" pitchFamily="34" charset="-128"/>
            </a:endParaRPr>
          </a:p>
          <a:p>
            <a:endParaRPr lang="fi-FI" sz="1800" dirty="0" smtClean="0"/>
          </a:p>
          <a:p>
            <a:pPr>
              <a:buFontTx/>
              <a:buNone/>
              <a:defRPr/>
            </a:pPr>
            <a:r>
              <a:rPr lang="fi-FI" altLang="fi-FI" sz="1800" dirty="0">
                <a:solidFill>
                  <a:srgbClr val="000000"/>
                </a:solidFill>
                <a:ea typeface="ＭＳ Ｐゴシック" pitchFamily="34" charset="-128"/>
                <a:cs typeface="Calibri" pitchFamily="34" charset="0"/>
              </a:rPr>
              <a:t>Sekundaarimetabolia </a:t>
            </a:r>
            <a:r>
              <a:rPr lang="fi-FI" altLang="fi-FI" sz="1800" dirty="0">
                <a:solidFill>
                  <a:srgbClr val="000000"/>
                </a:solidFill>
                <a:ea typeface="ＭＳ Ｐゴシック" pitchFamily="34" charset="-128"/>
                <a:cs typeface="Calibri" pitchFamily="34" charset="0"/>
                <a:sym typeface="Wingdings" panose="05000000000000000000" pitchFamily="2" charset="2"/>
              </a:rPr>
              <a:t></a:t>
            </a:r>
            <a:r>
              <a:rPr lang="fi-FI" altLang="fi-FI" sz="1800" dirty="0">
                <a:solidFill>
                  <a:srgbClr val="000000"/>
                </a:solidFill>
                <a:ea typeface="ＭＳ Ｐゴシック" pitchFamily="34" charset="-128"/>
                <a:cs typeface="Calibri" pitchFamily="34" charset="0"/>
              </a:rPr>
              <a:t> sekundaariset yhdisteet:</a:t>
            </a:r>
          </a:p>
          <a:p>
            <a:pPr>
              <a:defRPr/>
            </a:pPr>
            <a:r>
              <a:rPr lang="fi-FI" altLang="fi-FI" sz="1800" dirty="0">
                <a:solidFill>
                  <a:srgbClr val="000000"/>
                </a:solidFill>
                <a:ea typeface="ＭＳ Ｐゴシック" pitchFamily="34" charset="-128"/>
                <a:cs typeface="Calibri" pitchFamily="34" charset="0"/>
              </a:rPr>
              <a:t>Sisältää yhdisteet /toiminnot, joilla ei ole suoraa vaikutusta organismin hengissä pysymiseen</a:t>
            </a:r>
          </a:p>
          <a:p>
            <a:pPr>
              <a:defRPr/>
            </a:pPr>
            <a:r>
              <a:rPr lang="fi-FI" altLang="fi-FI" sz="1800" dirty="0">
                <a:solidFill>
                  <a:srgbClr val="000000"/>
                </a:solidFill>
                <a:ea typeface="ＭＳ Ｐゴシック" pitchFamily="34" charset="-128"/>
                <a:cs typeface="Calibri" pitchFamily="34" charset="0"/>
              </a:rPr>
              <a:t>sekundaariset yhdisteet: esim. antibiootit</a:t>
            </a:r>
            <a:endParaRPr lang="fi-FI" altLang="fi-FI" sz="1800" b="1" dirty="0">
              <a:solidFill>
                <a:srgbClr val="000000"/>
              </a:solidFill>
              <a:ea typeface="ＭＳ Ｐゴシック" pitchFamily="34" charset="-128"/>
              <a:cs typeface="Calibri" pitchFamily="34" charset="0"/>
            </a:endParaRPr>
          </a:p>
          <a:p>
            <a:endParaRPr lang="fi-FI" dirty="0"/>
          </a:p>
        </p:txBody>
      </p:sp>
      <p:sp>
        <p:nvSpPr>
          <p:cNvPr id="17416"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4E65F9A8-D420-4BD0-BB02-8B786450C489}" type="slidenum">
              <a:rPr lang="en-GB" altLang="fi-FI" sz="1000">
                <a:solidFill>
                  <a:srgbClr val="FFFFFF"/>
                </a:solidFill>
              </a:rPr>
              <a:pPr eaLnBrk="1" hangingPunct="1">
                <a:lnSpc>
                  <a:spcPct val="100000"/>
                </a:lnSpc>
                <a:spcBef>
                  <a:spcPct val="0"/>
                </a:spcBef>
                <a:buClrTx/>
                <a:buFontTx/>
                <a:buNone/>
              </a:pPr>
              <a:t>5</a:t>
            </a:fld>
            <a:endParaRPr lang="en-GB" altLang="fi-FI" sz="1000">
              <a:solidFill>
                <a:srgbClr val="FFFFFF"/>
              </a:solidFill>
            </a:endParaRPr>
          </a:p>
        </p:txBody>
      </p:sp>
    </p:spTree>
    <p:extLst>
      <p:ext uri="{BB962C8B-B14F-4D97-AF65-F5344CB8AC3E}">
        <p14:creationId xmlns:p14="http://schemas.microsoft.com/office/powerpoint/2010/main" val="2431271951"/>
      </p:ext>
    </p:extLst>
  </p:cSld>
  <p:clrMapOvr>
    <a:masterClrMapping/>
  </p:clrMapOvr>
  <p:transition spd="med">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normAutofit fontScale="90000"/>
          </a:bodyPr>
          <a:lstStyle/>
          <a:p>
            <a:pPr eaLnBrk="1" hangingPunct="1"/>
            <a:r>
              <a:rPr lang="fi-FI" altLang="fi-FI" sz="2800" dirty="0" smtClean="0">
                <a:solidFill>
                  <a:srgbClr val="519B2F"/>
                </a:solidFill>
              </a:rPr>
              <a:t/>
            </a:r>
            <a:br>
              <a:rPr lang="fi-FI" altLang="fi-FI" sz="2800" dirty="0" smtClean="0">
                <a:solidFill>
                  <a:srgbClr val="519B2F"/>
                </a:solidFill>
              </a:rPr>
            </a:br>
            <a:r>
              <a:rPr lang="fi-FI" altLang="fi-FI" sz="2800" dirty="0">
                <a:solidFill>
                  <a:srgbClr val="519B2F"/>
                </a:solidFill>
              </a:rPr>
              <a:t/>
            </a:r>
            <a:br>
              <a:rPr lang="fi-FI" altLang="fi-FI" sz="2800" dirty="0">
                <a:solidFill>
                  <a:srgbClr val="519B2F"/>
                </a:solidFill>
              </a:rPr>
            </a:br>
            <a:r>
              <a:rPr lang="fi-FI" altLang="fi-FI" sz="3300" dirty="0" smtClean="0"/>
              <a:t/>
            </a:r>
            <a:br>
              <a:rPr lang="fi-FI" altLang="fi-FI" sz="3300" dirty="0" smtClean="0"/>
            </a:br>
            <a:r>
              <a:rPr lang="fi-FI" altLang="fi-FI" sz="3300" dirty="0" smtClean="0"/>
              <a:t>Mikrobitoksiinit</a:t>
            </a:r>
            <a:endParaRPr lang="en-US" altLang="fi-FI" sz="3600" dirty="0" smtClean="0">
              <a:solidFill>
                <a:srgbClr val="519B2F"/>
              </a:solidFill>
              <a:ea typeface="ＭＳ Ｐゴシック" panose="020B0600070205080204" pitchFamily="34" charset="-128"/>
            </a:endParaRPr>
          </a:p>
        </p:txBody>
      </p:sp>
      <p:sp>
        <p:nvSpPr>
          <p:cNvPr id="52228" name="Rectangle 3"/>
          <p:cNvSpPr>
            <a:spLocks noGrp="1" noChangeArrowheads="1"/>
          </p:cNvSpPr>
          <p:nvPr>
            <p:ph idx="1"/>
          </p:nvPr>
        </p:nvSpPr>
        <p:spPr/>
        <p:txBody>
          <a:bodyPr>
            <a:normAutofit lnSpcReduction="10000"/>
          </a:bodyPr>
          <a:lstStyle/>
          <a:p>
            <a:r>
              <a:rPr lang="fi-FI" altLang="fi-FI" sz="1800" dirty="0"/>
              <a:t>S</a:t>
            </a:r>
            <a:r>
              <a:rPr lang="fi-FI" altLang="fi-FI" sz="1800" dirty="0" smtClean="0"/>
              <a:t>ienten </a:t>
            </a:r>
            <a:r>
              <a:rPr lang="fi-FI" altLang="fi-FI" sz="1800" dirty="0"/>
              <a:t>ja bakteerien rakenneosasia </a:t>
            </a:r>
            <a:r>
              <a:rPr lang="fi-FI" altLang="fi-FI" sz="1800" dirty="0" smtClean="0"/>
              <a:t> tai </a:t>
            </a:r>
            <a:r>
              <a:rPr lang="fi-FI" altLang="fi-FI" sz="1800" dirty="0"/>
              <a:t>niiden tuottamia aineenvaihduntatuotteita, joilla on osoitettu </a:t>
            </a:r>
            <a:r>
              <a:rPr lang="fi-FI" altLang="fi-FI" sz="1800" dirty="0" smtClean="0"/>
              <a:t>olevan </a:t>
            </a:r>
            <a:r>
              <a:rPr lang="fi-FI" altLang="fi-FI" sz="1800" dirty="0"/>
              <a:t>haitallisia, toksisia vaikutuksia </a:t>
            </a:r>
            <a:r>
              <a:rPr lang="fi-FI" altLang="fi-FI" sz="1800" dirty="0" smtClean="0"/>
              <a:t>eliöihin.</a:t>
            </a:r>
            <a:endParaRPr lang="en-GB" altLang="fi-FI" sz="1800" dirty="0" smtClean="0">
              <a:ea typeface="ＭＳ Ｐゴシック" panose="020B0600070205080204" pitchFamily="34" charset="-128"/>
            </a:endParaRPr>
          </a:p>
          <a:p>
            <a:pPr eaLnBrk="1" hangingPunct="1"/>
            <a:r>
              <a:rPr lang="en-GB" altLang="fi-FI" sz="1800" dirty="0" err="1" smtClean="0">
                <a:ea typeface="ＭＳ Ｐゴシック" panose="020B0600070205080204" pitchFamily="34" charset="-128"/>
              </a:rPr>
              <a:t>Yksi</a:t>
            </a:r>
            <a:r>
              <a:rPr lang="en-GB" altLang="fi-FI" sz="1800" dirty="0" smtClean="0">
                <a:ea typeface="ＭＳ Ｐゴシック" panose="020B0600070205080204" pitchFamily="34" charset="-128"/>
              </a:rPr>
              <a:t> </a:t>
            </a:r>
            <a:r>
              <a:rPr lang="en-GB" altLang="fi-FI" sz="1800" dirty="0" err="1" smtClean="0">
                <a:ea typeface="ＭＳ Ｐゴシック" panose="020B0600070205080204" pitchFamily="34" charset="-128"/>
              </a:rPr>
              <a:t>mikrobikanta</a:t>
            </a:r>
            <a:r>
              <a:rPr lang="en-GB" altLang="fi-FI" sz="1800" dirty="0" smtClean="0">
                <a:ea typeface="ＭＳ Ｐゴシック" panose="020B0600070205080204" pitchFamily="34" charset="-128"/>
              </a:rPr>
              <a:t> </a:t>
            </a:r>
            <a:r>
              <a:rPr lang="en-GB" altLang="fi-FI" sz="1800" dirty="0" err="1" smtClean="0">
                <a:ea typeface="ＭＳ Ｐゴシック" panose="020B0600070205080204" pitchFamily="34" charset="-128"/>
              </a:rPr>
              <a:t>voi</a:t>
            </a:r>
            <a:r>
              <a:rPr lang="en-GB" altLang="fi-FI" sz="1800" dirty="0" smtClean="0">
                <a:ea typeface="ＭＳ Ｐゴシック" panose="020B0600070205080204" pitchFamily="34" charset="-128"/>
              </a:rPr>
              <a:t> </a:t>
            </a:r>
            <a:r>
              <a:rPr lang="en-GB" altLang="fi-FI" sz="1800" dirty="0" err="1" smtClean="0">
                <a:ea typeface="ＭＳ Ｐゴシック" panose="020B0600070205080204" pitchFamily="34" charset="-128"/>
              </a:rPr>
              <a:t>tuottaa</a:t>
            </a:r>
            <a:r>
              <a:rPr lang="en-GB" altLang="fi-FI" sz="1800" dirty="0" smtClean="0">
                <a:ea typeface="ＭＳ Ｐゴシック" panose="020B0600070205080204" pitchFamily="34" charset="-128"/>
              </a:rPr>
              <a:t> </a:t>
            </a:r>
            <a:r>
              <a:rPr lang="en-GB" altLang="fi-FI" sz="1800" dirty="0" err="1" smtClean="0">
                <a:ea typeface="ＭＳ Ｐゴシック" panose="020B0600070205080204" pitchFamily="34" charset="-128"/>
              </a:rPr>
              <a:t>erilaisia</a:t>
            </a:r>
            <a:r>
              <a:rPr lang="en-GB" altLang="fi-FI" sz="1800" dirty="0" smtClean="0">
                <a:ea typeface="ＭＳ Ｐゴシック" panose="020B0600070205080204" pitchFamily="34" charset="-128"/>
              </a:rPr>
              <a:t>, </a:t>
            </a:r>
            <a:r>
              <a:rPr lang="en-GB" altLang="fi-FI" sz="1800" dirty="0" err="1" smtClean="0">
                <a:ea typeface="ＭＳ Ｐゴシック" panose="020B0600070205080204" pitchFamily="34" charset="-128"/>
              </a:rPr>
              <a:t>eri</a:t>
            </a:r>
            <a:r>
              <a:rPr lang="en-GB" altLang="fi-FI" sz="1800" dirty="0" smtClean="0">
                <a:ea typeface="ＭＳ Ｐゴシック" panose="020B0600070205080204" pitchFamily="34" charset="-128"/>
              </a:rPr>
              <a:t> </a:t>
            </a:r>
            <a:r>
              <a:rPr lang="en-GB" altLang="fi-FI" sz="1800" dirty="0" err="1" smtClean="0">
                <a:ea typeface="ＭＳ Ｐゴシック" panose="020B0600070205080204" pitchFamily="34" charset="-128"/>
              </a:rPr>
              <a:t>kannat</a:t>
            </a:r>
            <a:r>
              <a:rPr lang="en-GB" altLang="fi-FI" sz="1800" dirty="0" smtClean="0">
                <a:ea typeface="ＭＳ Ｐゴシック" panose="020B0600070205080204" pitchFamily="34" charset="-128"/>
              </a:rPr>
              <a:t> ja </a:t>
            </a:r>
            <a:r>
              <a:rPr lang="en-GB" altLang="fi-FI" sz="1800" dirty="0" err="1" smtClean="0">
                <a:ea typeface="ＭＳ Ｐゴシック" panose="020B0600070205080204" pitchFamily="34" charset="-128"/>
              </a:rPr>
              <a:t>lajit</a:t>
            </a:r>
            <a:r>
              <a:rPr lang="en-GB" altLang="fi-FI" sz="1800" dirty="0" smtClean="0">
                <a:ea typeface="ＭＳ Ｐゴシック" panose="020B0600070205080204" pitchFamily="34" charset="-128"/>
              </a:rPr>
              <a:t> </a:t>
            </a:r>
            <a:r>
              <a:rPr lang="en-GB" altLang="fi-FI" sz="1800" dirty="0" err="1" smtClean="0">
                <a:ea typeface="ＭＳ Ｐゴシック" panose="020B0600070205080204" pitchFamily="34" charset="-128"/>
              </a:rPr>
              <a:t>voivat</a:t>
            </a:r>
            <a:r>
              <a:rPr lang="en-GB" altLang="fi-FI" sz="1800" dirty="0" smtClean="0">
                <a:ea typeface="ＭＳ Ｐゴシック" panose="020B0600070205080204" pitchFamily="34" charset="-128"/>
              </a:rPr>
              <a:t> </a:t>
            </a:r>
            <a:r>
              <a:rPr lang="en-GB" altLang="fi-FI" sz="1800" dirty="0" err="1" smtClean="0">
                <a:ea typeface="ＭＳ Ｐゴシック" panose="020B0600070205080204" pitchFamily="34" charset="-128"/>
              </a:rPr>
              <a:t>tuottaa</a:t>
            </a:r>
            <a:r>
              <a:rPr lang="en-GB" altLang="fi-FI" sz="1800" dirty="0" smtClean="0">
                <a:ea typeface="ＭＳ Ｐゴシック" panose="020B0600070205080204" pitchFamily="34" charset="-128"/>
              </a:rPr>
              <a:t> </a:t>
            </a:r>
            <a:r>
              <a:rPr lang="en-GB" altLang="fi-FI" sz="1800" dirty="0" err="1" smtClean="0">
                <a:ea typeface="ＭＳ Ｐゴシック" panose="020B0600070205080204" pitchFamily="34" charset="-128"/>
              </a:rPr>
              <a:t>samoja</a:t>
            </a:r>
            <a:endParaRPr lang="en-GB" altLang="fi-FI" sz="1800" dirty="0" smtClean="0">
              <a:ea typeface="ＭＳ Ｐゴシック" panose="020B0600070205080204" pitchFamily="34" charset="-128"/>
            </a:endParaRPr>
          </a:p>
          <a:p>
            <a:pPr eaLnBrk="1" hangingPunct="1"/>
            <a:r>
              <a:rPr lang="fi-FI" altLang="fi-FI" sz="1800" dirty="0" smtClean="0"/>
              <a:t>Esiintyy homevaurioituneissa rakennusmateriaaleissa olosuhteiden, kasvuajan ja -alustan koostumuksen suosiessa </a:t>
            </a:r>
            <a:r>
              <a:rPr lang="fi-FI" altLang="fi-FI" sz="1800" dirty="0" err="1" smtClean="0"/>
              <a:t>sekundäärimetaboliittien</a:t>
            </a:r>
            <a:r>
              <a:rPr lang="fi-FI" altLang="fi-FI" sz="1800" dirty="0" smtClean="0"/>
              <a:t> tuottoa</a:t>
            </a:r>
          </a:p>
          <a:p>
            <a:r>
              <a:rPr lang="fi-FI" altLang="fi-FI" sz="1800" dirty="0">
                <a:ea typeface="ＭＳ Ｐゴシック" panose="020B0600070205080204" pitchFamily="34" charset="-128"/>
              </a:rPr>
              <a:t>Ilmakeräys ja määritys sisäilmasta </a:t>
            </a:r>
            <a:r>
              <a:rPr lang="fi-FI" altLang="fi-FI" sz="1800" dirty="0" smtClean="0">
                <a:ea typeface="ＭＳ Ｐゴシック" panose="020B0600070205080204" pitchFamily="34" charset="-128"/>
              </a:rPr>
              <a:t>hankalaa</a:t>
            </a:r>
            <a:endParaRPr lang="fi-FI" altLang="fi-FI" sz="1800" dirty="0" smtClean="0"/>
          </a:p>
          <a:p>
            <a:r>
              <a:rPr lang="fi-FI" altLang="fi-FI" sz="1800" dirty="0">
                <a:solidFill>
                  <a:srgbClr val="000000"/>
                </a:solidFill>
                <a:sym typeface="Symbol" panose="05050102010706020507" pitchFamily="18" charset="2"/>
              </a:rPr>
              <a:t>Havaittu myös </a:t>
            </a:r>
            <a:r>
              <a:rPr lang="fi-FI" altLang="fi-FI" sz="1800" dirty="0" smtClean="0">
                <a:solidFill>
                  <a:srgbClr val="000000"/>
                </a:solidFill>
                <a:sym typeface="Symbol" panose="05050102010706020507" pitchFamily="18" charset="2"/>
              </a:rPr>
              <a:t>ulkoilmasta</a:t>
            </a:r>
          </a:p>
          <a:p>
            <a:pPr lvl="1"/>
            <a:r>
              <a:rPr lang="fi-FI" altLang="fi-FI" dirty="0" smtClean="0">
                <a:solidFill>
                  <a:srgbClr val="000000"/>
                </a:solidFill>
                <a:sym typeface="Symbol" panose="05050102010706020507" pitchFamily="18" charset="2"/>
              </a:rPr>
              <a:t>Siellä missä on mikrobeja, on myös niiden metaboliatuotteita!</a:t>
            </a:r>
            <a:endParaRPr lang="fi-FI" altLang="fi-FI" dirty="0" smtClean="0"/>
          </a:p>
          <a:p>
            <a:r>
              <a:rPr lang="fi-FI" altLang="fi-FI" sz="1800" dirty="0" smtClean="0">
                <a:ea typeface="ＭＳ Ｐゴシック" panose="020B0600070205080204" pitchFamily="34" charset="-128"/>
              </a:rPr>
              <a:t>Toksiinintuoton säätely ei tunnettua</a:t>
            </a:r>
          </a:p>
          <a:p>
            <a:pPr eaLnBrk="1" hangingPunct="1"/>
            <a:r>
              <a:rPr lang="fi-FI" altLang="fi-FI" sz="1800" dirty="0" smtClean="0">
                <a:ea typeface="ＭＳ Ｐゴシック" panose="020B0600070205080204" pitchFamily="34" charset="-128"/>
              </a:rPr>
              <a:t>Mikä on normaalipitoisuus? – ei tiedossa</a:t>
            </a:r>
          </a:p>
          <a:p>
            <a:pPr eaLnBrk="1" hangingPunct="1"/>
            <a:r>
              <a:rPr lang="fi-FI" altLang="fi-FI" sz="1800" dirty="0" err="1" smtClean="0">
                <a:ea typeface="ＭＳ Ｐゴシック" panose="020B0600070205080204" pitchFamily="34" charset="-128"/>
              </a:rPr>
              <a:t>Case-control-tutkimuksia</a:t>
            </a:r>
            <a:r>
              <a:rPr lang="fi-FI" altLang="fi-FI" sz="1800" dirty="0" smtClean="0">
                <a:ea typeface="ＭＳ Ｐゴシック" panose="020B0600070205080204" pitchFamily="34" charset="-128"/>
              </a:rPr>
              <a:t> hyvin vähän</a:t>
            </a:r>
          </a:p>
          <a:p>
            <a:pPr eaLnBrk="1" hangingPunct="1"/>
            <a:r>
              <a:rPr lang="fi-FI" altLang="fi-FI" sz="1800" b="1" dirty="0" smtClean="0">
                <a:ea typeface="ＭＳ Ｐゴシック" panose="020B0600070205080204" pitchFamily="34" charset="-128"/>
              </a:rPr>
              <a:t>EI tule </a:t>
            </a:r>
            <a:r>
              <a:rPr lang="fi-FI" altLang="fi-FI" sz="1800" dirty="0" smtClean="0">
                <a:ea typeface="ＭＳ Ｐゴシック" panose="020B0600070205080204" pitchFamily="34" charset="-128"/>
              </a:rPr>
              <a:t>käyttää mikrobikasvun toteamiseen </a:t>
            </a:r>
          </a:p>
        </p:txBody>
      </p:sp>
      <p:sp>
        <p:nvSpPr>
          <p:cNvPr id="15367"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911E1243-53FF-44E2-9960-56667008FF02}" type="slidenum">
              <a:rPr lang="en-GB" altLang="fi-FI" sz="1000">
                <a:solidFill>
                  <a:srgbClr val="FFFFFF"/>
                </a:solidFill>
              </a:rPr>
              <a:pPr eaLnBrk="1" hangingPunct="1">
                <a:lnSpc>
                  <a:spcPct val="100000"/>
                </a:lnSpc>
                <a:spcBef>
                  <a:spcPct val="0"/>
                </a:spcBef>
                <a:buClrTx/>
                <a:buFontTx/>
                <a:buNone/>
              </a:pPr>
              <a:t>6</a:t>
            </a:fld>
            <a:endParaRPr lang="en-GB" altLang="fi-FI" sz="1000">
              <a:solidFill>
                <a:srgbClr val="FFFFFF"/>
              </a:solidFill>
            </a:endParaRPr>
          </a:p>
        </p:txBody>
      </p:sp>
      <p:pic>
        <p:nvPicPr>
          <p:cNvPr id="5222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4797071"/>
            <a:ext cx="155257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72345"/>
      </p:ext>
    </p:extLst>
  </p:cSld>
  <p:clrMapOvr>
    <a:masterClrMapping/>
  </p:clrMapOvr>
  <p:transition spd="med">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655388" y="1377288"/>
            <a:ext cx="84963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7188" indent="-357188"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809625" indent="-273050" eaLnBrk="0" hangingPunct="0">
              <a:lnSpc>
                <a:spcPct val="85000"/>
              </a:lnSpc>
              <a:spcBef>
                <a:spcPct val="25000"/>
              </a:spcBef>
              <a:buChar char="–"/>
              <a:defRPr sz="2400">
                <a:solidFill>
                  <a:schemeClr val="tx1"/>
                </a:solidFill>
                <a:latin typeface="Arial" panose="020B0604020202020204" pitchFamily="34" charset="0"/>
              </a:defRPr>
            </a:lvl2pPr>
            <a:lvl3pPr marL="1254125" indent="-265113"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buClr>
                <a:schemeClr val="accent2"/>
              </a:buClr>
            </a:pPr>
            <a:r>
              <a:rPr lang="fi-FI" altLang="fi-FI" sz="1800" dirty="0">
                <a:solidFill>
                  <a:srgbClr val="000000"/>
                </a:solidFill>
              </a:rPr>
              <a:t>Bakteerit tuottavat valtavan määrän bioaktiivisia </a:t>
            </a:r>
            <a:r>
              <a:rPr lang="fi-FI" altLang="fi-FI" sz="1800" dirty="0" err="1">
                <a:solidFill>
                  <a:srgbClr val="000000"/>
                </a:solidFill>
              </a:rPr>
              <a:t>sekundaarimetaboliittejä</a:t>
            </a:r>
            <a:r>
              <a:rPr lang="fi-FI" altLang="fi-FI" sz="1800" dirty="0">
                <a:solidFill>
                  <a:srgbClr val="000000"/>
                </a:solidFill>
              </a:rPr>
              <a:t>  (1999: ~15.000 kuvattu; ~ 500 uutta /vuosi)</a:t>
            </a:r>
          </a:p>
          <a:p>
            <a:pPr>
              <a:buClr>
                <a:schemeClr val="accent2"/>
              </a:buClr>
            </a:pPr>
            <a:r>
              <a:rPr lang="fi-FI" altLang="fi-FI" sz="1800" dirty="0">
                <a:solidFill>
                  <a:srgbClr val="000000"/>
                </a:solidFill>
              </a:rPr>
              <a:t>Useat farmakologisesti aktiivisia ja käytetään farmaseuttisissa tuotteissa</a:t>
            </a:r>
          </a:p>
          <a:p>
            <a:pPr lvl="1">
              <a:buClr>
                <a:schemeClr val="accent2"/>
              </a:buClr>
              <a:buFont typeface="Arial" panose="020B0604020202020204" pitchFamily="34" charset="0"/>
              <a:buChar char="•"/>
            </a:pPr>
            <a:r>
              <a:rPr lang="fi-FI" altLang="fi-FI" sz="1800" dirty="0">
                <a:solidFill>
                  <a:srgbClr val="000000"/>
                </a:solidFill>
              </a:rPr>
              <a:t>Antibiootit (&gt; 6000; mm. </a:t>
            </a:r>
            <a:r>
              <a:rPr lang="fi-FI" altLang="fi-FI" sz="1800" dirty="0" err="1">
                <a:solidFill>
                  <a:srgbClr val="000000"/>
                </a:solidFill>
              </a:rPr>
              <a:t>tetrasykliinit</a:t>
            </a:r>
            <a:r>
              <a:rPr lang="fi-FI" altLang="fi-FI" sz="1800" dirty="0">
                <a:solidFill>
                  <a:srgbClr val="000000"/>
                </a:solidFill>
              </a:rPr>
              <a:t>, ..)</a:t>
            </a:r>
          </a:p>
          <a:p>
            <a:pPr lvl="1">
              <a:buClr>
                <a:schemeClr val="accent2"/>
              </a:buClr>
              <a:buFont typeface="Arial" panose="020B0604020202020204" pitchFamily="34" charset="0"/>
              <a:buChar char="•"/>
            </a:pPr>
            <a:r>
              <a:rPr lang="fi-FI" altLang="fi-FI" sz="1800" dirty="0">
                <a:solidFill>
                  <a:srgbClr val="000000"/>
                </a:solidFill>
              </a:rPr>
              <a:t>Kasvainlääkkeet (mm. </a:t>
            </a:r>
            <a:r>
              <a:rPr lang="fi-FI" altLang="fi-FI" sz="1800" dirty="0" err="1">
                <a:solidFill>
                  <a:srgbClr val="000000"/>
                </a:solidFill>
              </a:rPr>
              <a:t>aktinomysiini</a:t>
            </a:r>
            <a:r>
              <a:rPr lang="fi-FI" altLang="fi-FI" sz="1800" dirty="0">
                <a:solidFill>
                  <a:srgbClr val="000000"/>
                </a:solidFill>
              </a:rPr>
              <a:t>, ..)</a:t>
            </a:r>
          </a:p>
          <a:p>
            <a:pPr lvl="1">
              <a:buClr>
                <a:schemeClr val="accent2"/>
              </a:buClr>
              <a:buFont typeface="Arial" panose="020B0604020202020204" pitchFamily="34" charset="0"/>
              <a:buChar char="•"/>
            </a:pPr>
            <a:r>
              <a:rPr lang="fi-FI" altLang="fi-FI" sz="1800" dirty="0" err="1">
                <a:solidFill>
                  <a:srgbClr val="000000"/>
                </a:solidFill>
              </a:rPr>
              <a:t>Immunosuppressiiviset</a:t>
            </a:r>
            <a:r>
              <a:rPr lang="fi-FI" altLang="fi-FI" sz="1800" dirty="0">
                <a:solidFill>
                  <a:srgbClr val="000000"/>
                </a:solidFill>
              </a:rPr>
              <a:t> lääkkeet (mm. </a:t>
            </a:r>
            <a:r>
              <a:rPr lang="fi-FI" altLang="fi-FI" sz="1800" dirty="0" err="1">
                <a:solidFill>
                  <a:srgbClr val="000000"/>
                </a:solidFill>
              </a:rPr>
              <a:t>polyketidit</a:t>
            </a:r>
            <a:r>
              <a:rPr lang="fi-FI" altLang="fi-FI" sz="1800" dirty="0">
                <a:solidFill>
                  <a:srgbClr val="000000"/>
                </a:solidFill>
              </a:rPr>
              <a:t>, ..)</a:t>
            </a:r>
          </a:p>
          <a:p>
            <a:pPr lvl="1">
              <a:buClr>
                <a:schemeClr val="accent2"/>
              </a:buClr>
              <a:buFont typeface="Arial" panose="020B0604020202020204" pitchFamily="34" charset="0"/>
              <a:buChar char="•"/>
            </a:pPr>
            <a:r>
              <a:rPr lang="fi-FI" altLang="fi-FI" sz="1800" dirty="0">
                <a:solidFill>
                  <a:srgbClr val="000000"/>
                </a:solidFill>
              </a:rPr>
              <a:t>Entsyymi-inhibiittorit</a:t>
            </a:r>
          </a:p>
          <a:p>
            <a:pPr lvl="1">
              <a:buClr>
                <a:schemeClr val="accent2"/>
              </a:buClr>
              <a:buFont typeface="Arial" panose="020B0604020202020204" pitchFamily="34" charset="0"/>
              <a:buChar char="•"/>
            </a:pPr>
            <a:r>
              <a:rPr lang="fi-FI" altLang="fi-FI" sz="1800" dirty="0">
                <a:solidFill>
                  <a:srgbClr val="000000"/>
                </a:solidFill>
              </a:rPr>
              <a:t>Antiparasiittiset tuotteet</a:t>
            </a:r>
          </a:p>
          <a:p>
            <a:pPr>
              <a:buClr>
                <a:srgbClr val="000000"/>
              </a:buClr>
              <a:buFontTx/>
              <a:buNone/>
            </a:pPr>
            <a:endParaRPr lang="fi-FI" altLang="fi-FI" sz="2200" dirty="0">
              <a:solidFill>
                <a:srgbClr val="000000"/>
              </a:solidFill>
            </a:endParaRPr>
          </a:p>
          <a:p>
            <a:pPr>
              <a:buClr>
                <a:srgbClr val="7BC143"/>
              </a:buClr>
            </a:pPr>
            <a:endParaRPr lang="fi-FI" altLang="fi-FI" sz="2200" dirty="0">
              <a:solidFill>
                <a:srgbClr val="000000"/>
              </a:solidFill>
            </a:endParaRPr>
          </a:p>
        </p:txBody>
      </p:sp>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136" y="3912525"/>
            <a:ext cx="2417762"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3915700"/>
            <a:ext cx="2376488"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tsikko 1"/>
          <p:cNvSpPr>
            <a:spLocks noGrp="1"/>
          </p:cNvSpPr>
          <p:nvPr>
            <p:ph type="title"/>
          </p:nvPr>
        </p:nvSpPr>
        <p:spPr/>
        <p:txBody>
          <a:bodyPr/>
          <a:lstStyle/>
          <a:p>
            <a:r>
              <a:rPr lang="fi-FI" dirty="0" smtClean="0"/>
              <a:t>Bakteerien </a:t>
            </a:r>
            <a:r>
              <a:rPr lang="fi-FI" dirty="0" err="1" smtClean="0"/>
              <a:t>sekundaarimetaboliitit</a:t>
            </a:r>
            <a:endParaRPr lang="fi-FI" dirty="0"/>
          </a:p>
        </p:txBody>
      </p:sp>
      <p:sp>
        <p:nvSpPr>
          <p:cNvPr id="22535"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1E4B39D3-9BDC-40C4-8C2B-B10E083D08D7}" type="slidenum">
              <a:rPr lang="en-GB" altLang="fi-FI" sz="1000">
                <a:solidFill>
                  <a:srgbClr val="FFFFFF"/>
                </a:solidFill>
              </a:rPr>
              <a:pPr eaLnBrk="1" hangingPunct="1">
                <a:lnSpc>
                  <a:spcPct val="100000"/>
                </a:lnSpc>
                <a:spcBef>
                  <a:spcPct val="0"/>
                </a:spcBef>
                <a:buClrTx/>
                <a:buFontTx/>
                <a:buNone/>
              </a:pPr>
              <a:t>7</a:t>
            </a:fld>
            <a:endParaRPr lang="en-GB" altLang="fi-FI" sz="1000">
              <a:solidFill>
                <a:srgbClr val="FFFFFF"/>
              </a:solidFill>
            </a:endParaRPr>
          </a:p>
        </p:txBody>
      </p:sp>
    </p:spTree>
    <p:extLst>
      <p:ext uri="{BB962C8B-B14F-4D97-AF65-F5344CB8AC3E}">
        <p14:creationId xmlns:p14="http://schemas.microsoft.com/office/powerpoint/2010/main" val="3513727641"/>
      </p:ext>
    </p:extLst>
  </p:cSld>
  <p:clrMapOvr>
    <a:masterClrMapping/>
  </p:clrMapOvr>
  <p:transition spd="med">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5"/>
          <p:cNvSpPr txBox="1">
            <a:spLocks noChangeArrowheads="1"/>
          </p:cNvSpPr>
          <p:nvPr/>
        </p:nvSpPr>
        <p:spPr bwMode="auto">
          <a:xfrm>
            <a:off x="936174" y="1580018"/>
            <a:ext cx="5448300" cy="797654"/>
          </a:xfrm>
          <a:prstGeom prst="rect">
            <a:avLst/>
          </a:prstGeom>
          <a:ln>
            <a:headEnd/>
            <a:tailEnd/>
          </a:ln>
          <a:extLst/>
        </p:spPr>
        <p:style>
          <a:lnRef idx="2">
            <a:schemeClr val="accent2"/>
          </a:lnRef>
          <a:fillRef idx="1">
            <a:schemeClr val="lt1"/>
          </a:fillRef>
          <a:effectRef idx="0">
            <a:schemeClr val="accent2"/>
          </a:effectRef>
          <a:fontRef idx="minor">
            <a:schemeClr val="dk1"/>
          </a:fontRef>
        </p:style>
        <p:txBody>
          <a:bodyPr lIns="90488" tIns="44450" rIns="90488" bIns="44450">
            <a:spAutoFit/>
          </a:bodyPr>
          <a:lstStyle>
            <a:lvl1pPr defTabSz="762000"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defTabSz="762000" eaLnBrk="0" hangingPunct="0">
              <a:lnSpc>
                <a:spcPct val="85000"/>
              </a:lnSpc>
              <a:spcBef>
                <a:spcPct val="25000"/>
              </a:spcBef>
              <a:buChar char="–"/>
              <a:defRPr sz="2400">
                <a:solidFill>
                  <a:schemeClr val="tx1"/>
                </a:solidFill>
                <a:latin typeface="Arial" panose="020B0604020202020204" pitchFamily="34" charset="0"/>
              </a:defRPr>
            </a:lvl2pPr>
            <a:lvl3pPr marL="1143000" indent="-228600" defTabSz="7620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defTabSz="7620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defTabSz="7620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defTabSz="7620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defTabSz="7620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defTabSz="7620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defTabSz="7620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a:lnSpc>
                <a:spcPct val="100000"/>
              </a:lnSpc>
              <a:spcBef>
                <a:spcPct val="30000"/>
              </a:spcBef>
              <a:buClr>
                <a:srgbClr val="FF0000"/>
              </a:buClr>
              <a:buFont typeface="Wingdings" panose="05000000000000000000" pitchFamily="2" charset="2"/>
              <a:buNone/>
            </a:pPr>
            <a:r>
              <a:rPr lang="en-US" altLang="fi-FI" sz="2000" dirty="0">
                <a:solidFill>
                  <a:schemeClr val="accent2"/>
                </a:solidFill>
                <a:latin typeface="Comic Sans MS" panose="030F0702030302020204" pitchFamily="66" charset="0"/>
              </a:rPr>
              <a:t> </a:t>
            </a:r>
            <a:r>
              <a:rPr lang="en-US" altLang="fi-FI" sz="2000" dirty="0" err="1">
                <a:solidFill>
                  <a:schemeClr val="accent2"/>
                </a:solidFill>
              </a:rPr>
              <a:t>Mycos</a:t>
            </a:r>
            <a:r>
              <a:rPr lang="en-US" altLang="fi-FI" sz="2000" dirty="0">
                <a:solidFill>
                  <a:schemeClr val="accent2"/>
                </a:solidFill>
              </a:rPr>
              <a:t> </a:t>
            </a:r>
            <a:r>
              <a:rPr lang="en-US" altLang="fi-FI" sz="2000" dirty="0">
                <a:solidFill>
                  <a:srgbClr val="000000"/>
                </a:solidFill>
              </a:rPr>
              <a:t>(Greek)	= 	</a:t>
            </a:r>
            <a:r>
              <a:rPr lang="en-US" altLang="fi-FI" sz="2000" dirty="0" err="1">
                <a:solidFill>
                  <a:srgbClr val="000000"/>
                </a:solidFill>
              </a:rPr>
              <a:t>sieni</a:t>
            </a:r>
            <a:endParaRPr lang="en-US" altLang="fi-FI" sz="2000" dirty="0">
              <a:solidFill>
                <a:srgbClr val="000000"/>
              </a:solidFill>
            </a:endParaRPr>
          </a:p>
          <a:p>
            <a:pPr>
              <a:lnSpc>
                <a:spcPct val="100000"/>
              </a:lnSpc>
              <a:spcBef>
                <a:spcPct val="30000"/>
              </a:spcBef>
              <a:buClr>
                <a:srgbClr val="FF0000"/>
              </a:buClr>
              <a:buFont typeface="Wingdings" panose="05000000000000000000" pitchFamily="2" charset="2"/>
              <a:buNone/>
            </a:pPr>
            <a:r>
              <a:rPr lang="de-DE" altLang="fi-FI" sz="2000" dirty="0">
                <a:solidFill>
                  <a:schemeClr val="accent6">
                    <a:lumMod val="75000"/>
                  </a:schemeClr>
                </a:solidFill>
              </a:rPr>
              <a:t> </a:t>
            </a:r>
            <a:r>
              <a:rPr lang="de-DE" altLang="fi-FI" sz="2000" dirty="0" err="1">
                <a:solidFill>
                  <a:schemeClr val="accent6">
                    <a:lumMod val="75000"/>
                  </a:schemeClr>
                </a:solidFill>
              </a:rPr>
              <a:t>Toxicum</a:t>
            </a:r>
            <a:r>
              <a:rPr lang="de-DE" altLang="fi-FI" sz="2000" dirty="0">
                <a:solidFill>
                  <a:schemeClr val="accent6">
                    <a:lumMod val="75000"/>
                  </a:schemeClr>
                </a:solidFill>
              </a:rPr>
              <a:t> </a:t>
            </a:r>
            <a:r>
              <a:rPr lang="de-DE" altLang="fi-FI" sz="2000" dirty="0">
                <a:solidFill>
                  <a:srgbClr val="000000"/>
                </a:solidFill>
              </a:rPr>
              <a:t>(</a:t>
            </a:r>
            <a:r>
              <a:rPr lang="de-DE" altLang="fi-FI" sz="2000" dirty="0" err="1">
                <a:solidFill>
                  <a:srgbClr val="000000"/>
                </a:solidFill>
              </a:rPr>
              <a:t>Latin</a:t>
            </a:r>
            <a:r>
              <a:rPr lang="de-DE" altLang="fi-FI" sz="2000" dirty="0">
                <a:solidFill>
                  <a:srgbClr val="000000"/>
                </a:solidFill>
              </a:rPr>
              <a:t>)  	</a:t>
            </a:r>
            <a:r>
              <a:rPr lang="en-US" altLang="fi-FI" sz="2000" dirty="0">
                <a:solidFill>
                  <a:srgbClr val="000000"/>
                </a:solidFill>
              </a:rPr>
              <a:t>=	</a:t>
            </a:r>
            <a:r>
              <a:rPr lang="en-US" altLang="fi-FI" sz="2000" dirty="0" err="1">
                <a:solidFill>
                  <a:srgbClr val="000000"/>
                </a:solidFill>
              </a:rPr>
              <a:t>toksinen</a:t>
            </a:r>
            <a:endParaRPr lang="en-US" altLang="fi-FI" sz="2000" b="1" dirty="0">
              <a:solidFill>
                <a:srgbClr val="663300"/>
              </a:solidFill>
            </a:endParaRPr>
          </a:p>
        </p:txBody>
      </p:sp>
      <p:pic>
        <p:nvPicPr>
          <p:cNvPr id="5427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4887" y="1096919"/>
            <a:ext cx="962025"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tsikko 1"/>
          <p:cNvSpPr>
            <a:spLocks noGrp="1"/>
          </p:cNvSpPr>
          <p:nvPr>
            <p:ph type="title"/>
          </p:nvPr>
        </p:nvSpPr>
        <p:spPr>
          <a:xfrm>
            <a:off x="970794" y="224192"/>
            <a:ext cx="7669162" cy="1079500"/>
          </a:xfrm>
        </p:spPr>
        <p:txBody>
          <a:bodyPr>
            <a:normAutofit fontScale="90000"/>
          </a:bodyPr>
          <a:lstStyle/>
          <a:p>
            <a:r>
              <a:rPr lang="fi-FI" altLang="fi-FI" sz="3200" dirty="0">
                <a:solidFill>
                  <a:srgbClr val="519B2F"/>
                </a:solidFill>
              </a:rPr>
              <a:t/>
            </a:r>
            <a:br>
              <a:rPr lang="fi-FI" altLang="fi-FI" sz="3200" dirty="0">
                <a:solidFill>
                  <a:srgbClr val="519B2F"/>
                </a:solidFill>
              </a:rPr>
            </a:br>
            <a:r>
              <a:rPr lang="fi-FI" altLang="fi-FI" sz="3100" dirty="0" err="1"/>
              <a:t>Mykotoksiinit</a:t>
            </a:r>
            <a:r>
              <a:rPr lang="fi-FI" altLang="fi-FI" sz="3100" dirty="0"/>
              <a:t> – sienten </a:t>
            </a:r>
            <a:r>
              <a:rPr lang="fi-FI" altLang="fi-FI" sz="3100" dirty="0" err="1"/>
              <a:t>sekundaarimetaboliitit</a:t>
            </a:r>
            <a:endParaRPr lang="fi-FI" dirty="0"/>
          </a:p>
        </p:txBody>
      </p:sp>
      <p:sp>
        <p:nvSpPr>
          <p:cNvPr id="3" name="Sisällön paikkamerkki 2"/>
          <p:cNvSpPr>
            <a:spLocks noGrp="1"/>
          </p:cNvSpPr>
          <p:nvPr>
            <p:ph idx="1"/>
          </p:nvPr>
        </p:nvSpPr>
        <p:spPr>
          <a:xfrm>
            <a:off x="899592" y="2653999"/>
            <a:ext cx="6228880" cy="4392614"/>
          </a:xfrm>
        </p:spPr>
        <p:txBody>
          <a:bodyPr/>
          <a:lstStyle/>
          <a:p>
            <a:pPr>
              <a:lnSpc>
                <a:spcPct val="100000"/>
              </a:lnSpc>
            </a:pPr>
            <a:r>
              <a:rPr lang="fi-FI" altLang="fi-FI" sz="1800" b="1" dirty="0">
                <a:solidFill>
                  <a:srgbClr val="000000"/>
                </a:solidFill>
              </a:rPr>
              <a:t>Tunnetaan &gt;300 erilaista, mutta luonnossa voi esiintyä jopa 20-30 000 erilaista </a:t>
            </a:r>
            <a:r>
              <a:rPr lang="fi-FI" altLang="fi-FI" sz="1800" b="1" dirty="0" err="1">
                <a:solidFill>
                  <a:srgbClr val="000000"/>
                </a:solidFill>
              </a:rPr>
              <a:t>mykotoksiinia</a:t>
            </a:r>
            <a:r>
              <a:rPr lang="fi-FI" altLang="fi-FI" sz="1800" b="1" dirty="0">
                <a:solidFill>
                  <a:srgbClr val="000000"/>
                </a:solidFill>
              </a:rPr>
              <a:t>!</a:t>
            </a:r>
          </a:p>
          <a:p>
            <a:pPr>
              <a:lnSpc>
                <a:spcPct val="100000"/>
              </a:lnSpc>
            </a:pPr>
            <a:r>
              <a:rPr lang="fi-FI" altLang="fi-FI" sz="1800" dirty="0">
                <a:solidFill>
                  <a:srgbClr val="000000"/>
                </a:solidFill>
              </a:rPr>
              <a:t>Alhaisen molekyylipainon omaavia haihtumattomia / pysyviä luonnollisia yhdisteitä </a:t>
            </a:r>
            <a:r>
              <a:rPr lang="fi-FI" altLang="fi-FI" sz="1800" dirty="0">
                <a:solidFill>
                  <a:srgbClr val="000000"/>
                </a:solidFill>
                <a:sym typeface="Wingdings" panose="05000000000000000000" pitchFamily="2" charset="2"/>
              </a:rPr>
              <a:t> leviävät ilmaan hiukkasten mukana</a:t>
            </a:r>
            <a:endParaRPr lang="fi-FI" altLang="fi-FI" sz="1800" dirty="0">
              <a:solidFill>
                <a:srgbClr val="000000"/>
              </a:solidFill>
            </a:endParaRPr>
          </a:p>
          <a:p>
            <a:pPr>
              <a:lnSpc>
                <a:spcPct val="100000"/>
              </a:lnSpc>
            </a:pPr>
            <a:r>
              <a:rPr lang="fi-FI" altLang="fi-FI" sz="1800" dirty="0">
                <a:solidFill>
                  <a:srgbClr val="000000"/>
                </a:solidFill>
              </a:rPr>
              <a:t>Usein hyvin akuutisti toksisia, lämmönkestäviä, osa rasvaliukoisia</a:t>
            </a:r>
            <a:endParaRPr lang="fi-FI" altLang="fi-FI" sz="800" dirty="0">
              <a:solidFill>
                <a:srgbClr val="000000"/>
              </a:solidFill>
            </a:endParaRPr>
          </a:p>
          <a:p>
            <a:endParaRPr lang="fi-FI" dirty="0"/>
          </a:p>
        </p:txBody>
      </p:sp>
      <p:sp>
        <p:nvSpPr>
          <p:cNvPr id="18439"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5CDD342B-DBA1-4910-A629-14FAD66086E5}" type="slidenum">
              <a:rPr lang="en-GB" altLang="fi-FI" sz="1000">
                <a:solidFill>
                  <a:srgbClr val="FFFFFF"/>
                </a:solidFill>
              </a:rPr>
              <a:pPr eaLnBrk="1" hangingPunct="1">
                <a:lnSpc>
                  <a:spcPct val="100000"/>
                </a:lnSpc>
                <a:spcBef>
                  <a:spcPct val="0"/>
                </a:spcBef>
                <a:buClrTx/>
                <a:buFontTx/>
                <a:buNone/>
              </a:pPr>
              <a:t>8</a:t>
            </a:fld>
            <a:endParaRPr lang="en-GB" altLang="fi-FI" sz="1000">
              <a:solidFill>
                <a:srgbClr val="FFFFFF"/>
              </a:solidFill>
            </a:endParaRPr>
          </a:p>
        </p:txBody>
      </p:sp>
    </p:spTree>
    <p:extLst>
      <p:ext uri="{BB962C8B-B14F-4D97-AF65-F5344CB8AC3E}">
        <p14:creationId xmlns:p14="http://schemas.microsoft.com/office/powerpoint/2010/main" val="522304673"/>
      </p:ext>
    </p:extLst>
  </p:cSld>
  <p:clrMapOvr>
    <a:masterClrMapping/>
  </p:clrMapOvr>
  <p:transition spd="med">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7057" y="4316415"/>
            <a:ext cx="1754187"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415" y="4306698"/>
            <a:ext cx="2573338"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5658" y="4678173"/>
            <a:ext cx="20161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2"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2747448"/>
            <a:ext cx="2016125" cy="147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3"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8020" y="5230623"/>
            <a:ext cx="1800225" cy="128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5"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40" y="3967165"/>
            <a:ext cx="2266950"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tsikko 1"/>
          <p:cNvSpPr>
            <a:spLocks noGrp="1"/>
          </p:cNvSpPr>
          <p:nvPr>
            <p:ph type="title"/>
          </p:nvPr>
        </p:nvSpPr>
        <p:spPr>
          <a:xfrm>
            <a:off x="695582" y="514702"/>
            <a:ext cx="8482012" cy="1079500"/>
          </a:xfrm>
        </p:spPr>
        <p:txBody>
          <a:bodyPr/>
          <a:lstStyle/>
          <a:p>
            <a:r>
              <a:rPr lang="fi-FI" dirty="0" err="1" smtClean="0"/>
              <a:t>Mykotoksiinit</a:t>
            </a:r>
            <a:r>
              <a:rPr lang="fi-FI" dirty="0" smtClean="0"/>
              <a:t> – sienten </a:t>
            </a:r>
            <a:r>
              <a:rPr lang="fi-FI" dirty="0" err="1" smtClean="0"/>
              <a:t>sekundaarimetaboliitit</a:t>
            </a:r>
            <a:endParaRPr lang="fi-FI" dirty="0"/>
          </a:p>
        </p:txBody>
      </p:sp>
      <p:sp>
        <p:nvSpPr>
          <p:cNvPr id="3" name="Sisällön paikkamerkki 2"/>
          <p:cNvSpPr>
            <a:spLocks noGrp="1"/>
          </p:cNvSpPr>
          <p:nvPr>
            <p:ph idx="1"/>
          </p:nvPr>
        </p:nvSpPr>
        <p:spPr>
          <a:xfrm>
            <a:off x="748695" y="1700211"/>
            <a:ext cx="7489825" cy="4392614"/>
          </a:xfrm>
        </p:spPr>
        <p:txBody>
          <a:bodyPr/>
          <a:lstStyle/>
          <a:p>
            <a:pPr>
              <a:lnSpc>
                <a:spcPct val="100000"/>
              </a:lnSpc>
            </a:pPr>
            <a:r>
              <a:rPr lang="fi-FI" altLang="fi-FI" dirty="0">
                <a:solidFill>
                  <a:srgbClr val="000000"/>
                </a:solidFill>
                <a:sym typeface="Symbol" panose="05050102010706020507" pitchFamily="18" charset="2"/>
              </a:rPr>
              <a:t>Metabolisesti aktiiviset mikrobit voivat tuottaa</a:t>
            </a:r>
          </a:p>
          <a:p>
            <a:pPr>
              <a:lnSpc>
                <a:spcPct val="100000"/>
              </a:lnSpc>
            </a:pPr>
            <a:r>
              <a:rPr lang="fi-FI" altLang="fi-FI" dirty="0">
                <a:solidFill>
                  <a:srgbClr val="000000"/>
                </a:solidFill>
                <a:sym typeface="Symbol" panose="05050102010706020507" pitchFamily="18" charset="2"/>
              </a:rPr>
              <a:t>Eivät ole rakennekomponentteja, vaan toimivat kasvu-, </a:t>
            </a:r>
            <a:br>
              <a:rPr lang="fi-FI" altLang="fi-FI" dirty="0">
                <a:solidFill>
                  <a:srgbClr val="000000"/>
                </a:solidFill>
                <a:sym typeface="Symbol" panose="05050102010706020507" pitchFamily="18" charset="2"/>
              </a:rPr>
            </a:br>
            <a:r>
              <a:rPr lang="fi-FI" altLang="fi-FI" dirty="0">
                <a:solidFill>
                  <a:srgbClr val="000000"/>
                </a:solidFill>
                <a:sym typeface="Symbol" panose="05050102010706020507" pitchFamily="18" charset="2"/>
              </a:rPr>
              <a:t>kehitys- ja puolustautumisprosesseissa</a:t>
            </a:r>
          </a:p>
          <a:p>
            <a:pPr>
              <a:lnSpc>
                <a:spcPct val="100000"/>
              </a:lnSpc>
            </a:pPr>
            <a:r>
              <a:rPr lang="fi-FI" altLang="fi-FI" dirty="0">
                <a:solidFill>
                  <a:srgbClr val="000000"/>
                </a:solidFill>
                <a:sym typeface="Symbol" panose="05050102010706020507" pitchFamily="18" charset="2"/>
              </a:rPr>
              <a:t>Kaksi biologista pääfunktiota:</a:t>
            </a:r>
          </a:p>
          <a:p>
            <a:pPr lvl="2">
              <a:lnSpc>
                <a:spcPct val="100000"/>
              </a:lnSpc>
              <a:buFontTx/>
              <a:buAutoNum type="arabicParenR"/>
            </a:pPr>
            <a:r>
              <a:rPr lang="fi-FI" altLang="fi-FI" dirty="0">
                <a:solidFill>
                  <a:srgbClr val="000000"/>
                </a:solidFill>
              </a:rPr>
              <a:t>kasvu, lisääntyminen, erilaistuminen ...</a:t>
            </a:r>
          </a:p>
          <a:p>
            <a:pPr lvl="2">
              <a:lnSpc>
                <a:spcPct val="100000"/>
              </a:lnSpc>
              <a:buFontTx/>
              <a:buAutoNum type="arabicParenR"/>
            </a:pPr>
            <a:r>
              <a:rPr lang="fi-FI" altLang="fi-FI" dirty="0">
                <a:solidFill>
                  <a:srgbClr val="000000"/>
                </a:solidFill>
              </a:rPr>
              <a:t>toiminta ulkoisia uhkia vastaan </a:t>
            </a:r>
            <a:br>
              <a:rPr lang="fi-FI" altLang="fi-FI" dirty="0">
                <a:solidFill>
                  <a:srgbClr val="000000"/>
                </a:solidFill>
              </a:rPr>
            </a:br>
            <a:r>
              <a:rPr lang="fi-FI" altLang="fi-FI" dirty="0">
                <a:solidFill>
                  <a:srgbClr val="000000"/>
                </a:solidFill>
                <a:sym typeface="Wingdings" panose="05000000000000000000" pitchFamily="2" charset="2"/>
              </a:rPr>
              <a:t> kamppailu elintilasta muiden </a:t>
            </a:r>
            <a:br>
              <a:rPr lang="fi-FI" altLang="fi-FI" dirty="0">
                <a:solidFill>
                  <a:srgbClr val="000000"/>
                </a:solidFill>
                <a:sym typeface="Wingdings" panose="05000000000000000000" pitchFamily="2" charset="2"/>
              </a:rPr>
            </a:br>
            <a:r>
              <a:rPr lang="fi-FI" altLang="fi-FI" dirty="0">
                <a:solidFill>
                  <a:srgbClr val="000000"/>
                </a:solidFill>
                <a:sym typeface="Wingdings" panose="05000000000000000000" pitchFamily="2" charset="2"/>
              </a:rPr>
              <a:t>     mikrobien kanssa</a:t>
            </a:r>
            <a:endParaRPr lang="fi-FI" altLang="fi-FI" b="1" dirty="0">
              <a:solidFill>
                <a:srgbClr val="000000"/>
              </a:solidFill>
            </a:endParaRPr>
          </a:p>
          <a:p>
            <a:endParaRPr lang="fi-FI" dirty="0"/>
          </a:p>
        </p:txBody>
      </p:sp>
      <p:sp>
        <p:nvSpPr>
          <p:cNvPr id="20491" name="Slide Number Placeholder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panose="020B0604020202020204" pitchFamily="34" charset="0"/>
              </a:defRPr>
            </a:lvl1pPr>
            <a:lvl2pPr marL="742950" indent="-285750" eaLnBrk="0" hangingPunct="0">
              <a:lnSpc>
                <a:spcPct val="85000"/>
              </a:lnSpc>
              <a:spcBef>
                <a:spcPct val="25000"/>
              </a:spcBef>
              <a:buChar char="–"/>
              <a:defRPr sz="2400">
                <a:solidFill>
                  <a:schemeClr val="tx1"/>
                </a:solidFill>
                <a:latin typeface="Arial" panose="020B0604020202020204" pitchFamily="34" charset="0"/>
              </a:defRPr>
            </a:lvl2pPr>
            <a:lvl3pPr marL="1143000" indent="-228600" eaLnBrk="0" hangingPunct="0">
              <a:lnSpc>
                <a:spcPct val="85000"/>
              </a:lnSpc>
              <a:spcBef>
                <a:spcPct val="25000"/>
              </a:spcBef>
              <a:buClr>
                <a:schemeClr val="accent1"/>
              </a:buClr>
              <a:buChar char="•"/>
              <a:defRPr sz="2200">
                <a:solidFill>
                  <a:schemeClr val="tx1"/>
                </a:solidFill>
                <a:latin typeface="Arial" panose="020B0604020202020204" pitchFamily="34" charset="0"/>
              </a:defRPr>
            </a:lvl3pPr>
            <a:lvl4pPr marL="1600200" indent="-228600" eaLnBrk="0" hangingPunct="0">
              <a:lnSpc>
                <a:spcPct val="85000"/>
              </a:lnSpc>
              <a:spcBef>
                <a:spcPct val="25000"/>
              </a:spcBef>
              <a:buChar char="–"/>
              <a:defRPr sz="2200">
                <a:solidFill>
                  <a:schemeClr val="tx1"/>
                </a:solidFill>
                <a:latin typeface="Arial" panose="020B0604020202020204" pitchFamily="34" charset="0"/>
              </a:defRPr>
            </a:lvl4pPr>
            <a:lvl5pPr marL="2057400" indent="-228600" eaLnBrk="0" hangingPunct="0">
              <a:lnSpc>
                <a:spcPct val="85000"/>
              </a:lnSpc>
              <a:spcBef>
                <a:spcPct val="25000"/>
              </a:spcBef>
              <a:buChar char="»"/>
              <a:defRPr sz="2200">
                <a:solidFill>
                  <a:schemeClr val="tx1"/>
                </a:solidFill>
                <a:latin typeface="Arial" panose="020B0604020202020204" pitchFamily="34" charset="0"/>
              </a:defRPr>
            </a:lvl5pPr>
            <a:lvl6pPr marL="25146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6pPr>
            <a:lvl7pPr marL="29718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7pPr>
            <a:lvl8pPr marL="34290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8pPr>
            <a:lvl9pPr marL="3886200" indent="-228600" eaLnBrk="0" fontAlgn="base" hangingPunct="0">
              <a:lnSpc>
                <a:spcPct val="85000"/>
              </a:lnSpc>
              <a:spcBef>
                <a:spcPct val="25000"/>
              </a:spcBef>
              <a:spcAft>
                <a:spcPct val="0"/>
              </a:spcAft>
              <a:buChar char="»"/>
              <a:defRPr sz="2200">
                <a:solidFill>
                  <a:schemeClr val="tx1"/>
                </a:solidFill>
                <a:latin typeface="Arial" panose="020B0604020202020204" pitchFamily="34" charset="0"/>
              </a:defRPr>
            </a:lvl9pPr>
          </a:lstStyle>
          <a:p>
            <a:pPr eaLnBrk="1" hangingPunct="1">
              <a:lnSpc>
                <a:spcPct val="100000"/>
              </a:lnSpc>
              <a:spcBef>
                <a:spcPct val="0"/>
              </a:spcBef>
              <a:buClrTx/>
              <a:buFontTx/>
              <a:buNone/>
            </a:pPr>
            <a:fld id="{D43B9547-72EF-470B-B2E5-44C726A02C60}" type="slidenum">
              <a:rPr lang="en-GB" altLang="fi-FI" sz="1000">
                <a:solidFill>
                  <a:srgbClr val="FFFFFF"/>
                </a:solidFill>
              </a:rPr>
              <a:pPr eaLnBrk="1" hangingPunct="1">
                <a:lnSpc>
                  <a:spcPct val="100000"/>
                </a:lnSpc>
                <a:spcBef>
                  <a:spcPct val="0"/>
                </a:spcBef>
                <a:buClrTx/>
                <a:buFontTx/>
                <a:buNone/>
              </a:pPr>
              <a:t>9</a:t>
            </a:fld>
            <a:endParaRPr lang="en-GB" altLang="fi-FI" sz="1000">
              <a:solidFill>
                <a:srgbClr val="FFFFFF"/>
              </a:solidFill>
            </a:endParaRPr>
          </a:p>
        </p:txBody>
      </p:sp>
    </p:spTree>
    <p:extLst>
      <p:ext uri="{BB962C8B-B14F-4D97-AF65-F5344CB8AC3E}">
        <p14:creationId xmlns:p14="http://schemas.microsoft.com/office/powerpoint/2010/main" val="4092958402"/>
      </p:ext>
    </p:extLst>
  </p:cSld>
  <p:clrMapOvr>
    <a:masterClrMapping/>
  </p:clrMapOvr>
  <p:transition spd="med">
    <p:wipe/>
  </p:transition>
  <p:timing>
    <p:tnLst>
      <p:par>
        <p:cTn id="1" dur="indefinite" restart="never" nodeType="tmRoot"/>
      </p:par>
    </p:tnLst>
  </p:timing>
</p:sld>
</file>

<file path=ppt/theme/theme1.xml><?xml version="1.0" encoding="utf-8"?>
<a:theme xmlns:a="http://schemas.openxmlformats.org/drawingml/2006/main" name="KoHo">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Kosteus ja hometalko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KoHo.potx</Template>
  <TotalTime>1008</TotalTime>
  <Words>1899</Words>
  <Application>Microsoft Office PowerPoint</Application>
  <PresentationFormat>Näytössä katseltava diaesitys (4:3)</PresentationFormat>
  <Paragraphs>499</Paragraphs>
  <Slides>32</Slides>
  <Notes>19</Notes>
  <HiddenSlides>0</HiddenSlides>
  <MMClips>0</MMClips>
  <ScaleCrop>false</ScaleCrop>
  <HeadingPairs>
    <vt:vector size="8" baseType="variant">
      <vt:variant>
        <vt:lpstr>Käytetyt fontit</vt:lpstr>
      </vt:variant>
      <vt:variant>
        <vt:i4>10</vt:i4>
      </vt:variant>
      <vt:variant>
        <vt:lpstr>Teema</vt:lpstr>
      </vt:variant>
      <vt:variant>
        <vt:i4>1</vt:i4>
      </vt:variant>
      <vt:variant>
        <vt:lpstr>Upotetut OLE-palvelimet</vt:lpstr>
      </vt:variant>
      <vt:variant>
        <vt:i4>1</vt:i4>
      </vt:variant>
      <vt:variant>
        <vt:lpstr>Dian otsikot</vt:lpstr>
      </vt:variant>
      <vt:variant>
        <vt:i4>32</vt:i4>
      </vt:variant>
    </vt:vector>
  </HeadingPairs>
  <TitlesOfParts>
    <vt:vector size="44" baseType="lpstr">
      <vt:lpstr>ＭＳ Ｐゴシック</vt:lpstr>
      <vt:lpstr>ＭＳ Ｐゴシック</vt:lpstr>
      <vt:lpstr>Arial</vt:lpstr>
      <vt:lpstr>Calibri</vt:lpstr>
      <vt:lpstr>Comic Sans MS</vt:lpstr>
      <vt:lpstr>Georgia</vt:lpstr>
      <vt:lpstr>Symbol</vt:lpstr>
      <vt:lpstr>Times New Roman</vt:lpstr>
      <vt:lpstr>Verdana</vt:lpstr>
      <vt:lpstr>Wingdings</vt:lpstr>
      <vt:lpstr>KoHo</vt:lpstr>
      <vt:lpstr>Photo Editor Photo</vt:lpstr>
      <vt:lpstr>1.10.1 MYKOTOKSIINIT</vt:lpstr>
      <vt:lpstr>Saatteeksi opetusmateriaalin käyttöön</vt:lpstr>
      <vt:lpstr>Sisällysluettelo</vt:lpstr>
      <vt:lpstr>Mikrobitoksiinit ml. Yleinen toksisuus</vt:lpstr>
      <vt:lpstr>Mikrobien aineenvaihdunta</vt:lpstr>
      <vt:lpstr>   Mikrobitoksiinit</vt:lpstr>
      <vt:lpstr>Bakteerien sekundaarimetaboliitit</vt:lpstr>
      <vt:lpstr> Mykotoksiinit – sienten sekundaarimetaboliitit</vt:lpstr>
      <vt:lpstr>Mykotoksiinit – sienten sekundaarimetaboliitit</vt:lpstr>
      <vt:lpstr>PowerPoint-esitys</vt:lpstr>
      <vt:lpstr>PowerPoint-esitys</vt:lpstr>
      <vt:lpstr>PowerPoint-esitys</vt:lpstr>
      <vt:lpstr>PowerPoint-esitys</vt:lpstr>
      <vt:lpstr>PowerPoint-esitys</vt:lpstr>
      <vt:lpstr>Sisäilmassa havaittuja mykotoksiineja – Stachybotrys chartarum</vt:lpstr>
      <vt:lpstr>Muita Stachybotrys chartarum – homeen tuottamia mykotoksiineja</vt:lpstr>
      <vt:lpstr>Mitä muuta? </vt:lpstr>
      <vt:lpstr>Bakteeritoksiinit homevaurioituneissa rakennusmateriaaleissa</vt:lpstr>
      <vt:lpstr>Streptomykeetit sisäilmassa</vt:lpstr>
      <vt:lpstr>Mykotoksiinien detektointi</vt:lpstr>
      <vt:lpstr>Mykotoksiinien detektointi</vt:lpstr>
      <vt:lpstr> HPLC/ESI-MS/MS monimetaboliittimenetelmä</vt:lpstr>
      <vt:lpstr>10 yleisintä mikrobien aineenvaihduntatuotetta vaurioituneiden kotien RM- ja pölynäytteissä</vt:lpstr>
      <vt:lpstr>”Toksisuusmittaukset”</vt:lpstr>
      <vt:lpstr>Ominaistoksisuus</vt:lpstr>
      <vt:lpstr>Kokonaistoksisuus</vt:lpstr>
      <vt:lpstr>PowerPoint-esitys</vt:lpstr>
      <vt:lpstr>PowerPoint-esitys</vt:lpstr>
      <vt:lpstr>PowerPoint-esitys</vt:lpstr>
      <vt:lpstr>Voiko laatikkopölynäytteen toksisuuden mittausta suositella käytännön työkaluksi kosteusvaurion vakavuuden arviointiin?</vt:lpstr>
      <vt:lpstr>Voiko pyyhintäpölynäytteen toksisuuden mittausta suositella käytännön työkaluksi kosteusvaurion vakavuuden arviointiin?</vt:lpstr>
      <vt:lpstr>Tämän hetken käsitys toksiinimittauksista</vt:lpstr>
    </vt:vector>
  </TitlesOfParts>
  <Manager>Ympäristöministeriö</Manager>
  <Company>aidema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Aija Kaijärvi</dc:creator>
  <cp:lastModifiedBy>Pellinen Noora</cp:lastModifiedBy>
  <cp:revision>70</cp:revision>
  <cp:lastPrinted>2016-01-28T10:20:01Z</cp:lastPrinted>
  <dcterms:created xsi:type="dcterms:W3CDTF">2012-09-14T08:23:56Z</dcterms:created>
  <dcterms:modified xsi:type="dcterms:W3CDTF">2016-06-15T05:16:43Z</dcterms:modified>
</cp:coreProperties>
</file>