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8" r:id="rId3"/>
    <p:sldId id="296" r:id="rId4"/>
    <p:sldId id="257" r:id="rId5"/>
    <p:sldId id="274" r:id="rId6"/>
    <p:sldId id="275" r:id="rId7"/>
    <p:sldId id="27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7" r:id="rId25"/>
    <p:sldId id="284" r:id="rId26"/>
    <p:sldId id="285" r:id="rId27"/>
    <p:sldId id="286" r:id="rId28"/>
    <p:sldId id="287" r:id="rId29"/>
    <p:sldId id="288" r:id="rId30"/>
    <p:sldId id="289" r:id="rId31"/>
    <p:sldId id="278" r:id="rId32"/>
    <p:sldId id="294" r:id="rId33"/>
    <p:sldId id="290" r:id="rId34"/>
    <p:sldId id="291" r:id="rId35"/>
    <p:sldId id="280" r:id="rId36"/>
    <p:sldId id="281" r:id="rId37"/>
    <p:sldId id="292" r:id="rId38"/>
    <p:sldId id="283" r:id="rId39"/>
    <p:sldId id="282" r:id="rId40"/>
    <p:sldId id="293" r:id="rId41"/>
    <p:sldId id="295" r:id="rId4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1842">
          <p15:clr>
            <a:srgbClr val="A4A3A4"/>
          </p15:clr>
        </p15:guide>
        <p15:guide id="7" orient="horz" pos="2840">
          <p15:clr>
            <a:srgbClr val="A4A3A4"/>
          </p15:clr>
        </p15:guide>
        <p15:guide id="8" pos="3243">
          <p15:clr>
            <a:srgbClr val="A4A3A4"/>
          </p15:clr>
        </p15:guide>
        <p15:guide id="9" pos="5239">
          <p15:clr>
            <a:srgbClr val="A4A3A4"/>
          </p15:clr>
        </p15:guide>
        <p15:guide id="10" pos="521">
          <p15:clr>
            <a:srgbClr val="A4A3A4"/>
          </p15:clr>
        </p15:guide>
        <p15:guide id="11" pos="5556">
          <p15:clr>
            <a:srgbClr val="A4A3A4"/>
          </p15:clr>
        </p15:guide>
        <p15:guide id="1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C44"/>
    <a:srgbClr val="00B2A9"/>
    <a:srgbClr val="95B3D7"/>
    <a:srgbClr val="446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5996" autoAdjust="0"/>
  </p:normalViewPr>
  <p:slideViewPr>
    <p:cSldViewPr showGuides="1">
      <p:cViewPr varScale="1">
        <p:scale>
          <a:sx n="73" d="100"/>
          <a:sy n="73" d="100"/>
        </p:scale>
        <p:origin x="1109" y="62"/>
      </p:cViewPr>
      <p:guideLst>
        <p:guide orient="horz" pos="2478"/>
        <p:guide orient="horz" pos="3793"/>
        <p:guide orient="horz" pos="1026"/>
        <p:guide orient="horz" pos="890"/>
        <p:guide orient="horz" pos="210"/>
        <p:guide orient="horz" pos="1842"/>
        <p:guide orient="horz" pos="2840"/>
        <p:guide pos="3243"/>
        <p:guide pos="5239"/>
        <p:guide pos="521"/>
        <p:guide pos="5556"/>
        <p:guide pos="249"/>
      </p:guideLst>
    </p:cSldViewPr>
  </p:slideViewPr>
  <p:outlineViewPr>
    <p:cViewPr>
      <p:scale>
        <a:sx n="33" d="100"/>
        <a:sy n="33" d="100"/>
      </p:scale>
      <p:origin x="0" y="-319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9550"/>
    </p:cViewPr>
  </p:sorterViewPr>
  <p:notesViewPr>
    <p:cSldViewPr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2899B-EDAF-40FE-BEED-F6EDB4DA12E6}" type="doc">
      <dgm:prSet loTypeId="urn:microsoft.com/office/officeart/2011/layout/Picture Frame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4288860-6451-47EC-BACD-33EDDBEDA78E}">
      <dgm:prSet phldrT="[Text]" custT="1"/>
      <dgm:spPr/>
      <dgm:t>
        <a:bodyPr/>
        <a:lstStyle/>
        <a:p>
          <a:endParaRPr lang="fi-FI" sz="2000" dirty="0" smtClean="0"/>
        </a:p>
        <a:p>
          <a:endParaRPr lang="fi-FI" sz="2000" dirty="0" smtClean="0"/>
        </a:p>
        <a:p>
          <a:endParaRPr lang="fi-FI" sz="2000" dirty="0" smtClean="0"/>
        </a:p>
        <a:p>
          <a:endParaRPr lang="fi-FI" sz="2000" dirty="0" smtClean="0"/>
        </a:p>
        <a:p>
          <a:endParaRPr lang="fi-FI" sz="2000" dirty="0" smtClean="0"/>
        </a:p>
        <a:p>
          <a:endParaRPr lang="fi-FI" sz="2000" dirty="0" smtClean="0"/>
        </a:p>
        <a:p>
          <a:endParaRPr lang="fi-FI" sz="2000" dirty="0" smtClean="0"/>
        </a:p>
        <a:p>
          <a:r>
            <a:rPr lang="fi-FI" sz="2000" dirty="0" smtClean="0"/>
            <a:t>Terveydensuojelulaki </a:t>
          </a:r>
          <a:r>
            <a:rPr lang="fi-FI" sz="1400" dirty="0" smtClean="0"/>
            <a:t>http://www.finlex.fi/fi/laki/ajantasa/1994/19940763</a:t>
          </a:r>
        </a:p>
        <a:p>
          <a:r>
            <a:rPr lang="fi-FI" sz="2000" dirty="0" smtClean="0"/>
            <a:t>Työturvallisuuslaki </a:t>
          </a:r>
          <a:r>
            <a:rPr lang="fi-FI" sz="1400" dirty="0" smtClean="0"/>
            <a:t>http://www.finlex.fi/fi/laki/ajantasa/2002/20020738</a:t>
          </a:r>
        </a:p>
        <a:p>
          <a:endParaRPr lang="fi-FI" sz="2000" dirty="0"/>
        </a:p>
      </dgm:t>
    </dgm:pt>
    <dgm:pt modelId="{AC4A642A-1D05-4B3A-97CE-DED40A05F9BD}" type="sibTrans" cxnId="{38B9E5B2-3808-4A26-9602-FF7B11488ED1}">
      <dgm:prSet/>
      <dgm:spPr/>
      <dgm:t>
        <a:bodyPr/>
        <a:lstStyle/>
        <a:p>
          <a:endParaRPr lang="fi-FI"/>
        </a:p>
      </dgm:t>
    </dgm:pt>
    <dgm:pt modelId="{CAF2DBB6-6584-4D44-A791-2FDAC4AA5BF7}" type="parTrans" cxnId="{38B9E5B2-3808-4A26-9602-FF7B11488ED1}">
      <dgm:prSet/>
      <dgm:spPr/>
      <dgm:t>
        <a:bodyPr/>
        <a:lstStyle/>
        <a:p>
          <a:endParaRPr lang="fi-FI"/>
        </a:p>
      </dgm:t>
    </dgm:pt>
    <dgm:pt modelId="{DD3A481E-EDB3-422D-AFBA-986960AE6FFF}" type="pres">
      <dgm:prSet presAssocID="{36C2899B-EDAF-40FE-BEED-F6EDB4DA12E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fi-FI"/>
        </a:p>
      </dgm:t>
    </dgm:pt>
    <dgm:pt modelId="{715EFAA5-EEAB-4889-AD58-E165C753A741}" type="pres">
      <dgm:prSet presAssocID="{14288860-6451-47EC-BACD-33EDDBEDA78E}" presName="composite" presStyleCnt="0"/>
      <dgm:spPr/>
    </dgm:pt>
    <dgm:pt modelId="{EE501093-3E64-4C9D-BDE6-C979987025AD}" type="pres">
      <dgm:prSet presAssocID="{14288860-6451-47EC-BACD-33EDDBEDA78E}" presName="ParentText" presStyleLbl="revTx" presStyleIdx="0" presStyleCnt="1" custScaleX="107139" custScaleY="401502" custLinFactNeighborX="-8043" custLinFactNeighborY="-97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DD2DA10-3926-4F36-97A2-24DC71A94C96}" type="pres">
      <dgm:prSet presAssocID="{14288860-6451-47EC-BACD-33EDDBEDA78E}" presName="Accent1" presStyleLbl="parChTrans1D1" presStyleIdx="0" presStyleCnt="1" custScaleX="127531" custScaleY="131552" custLinFactNeighborX="-21565" custLinFactNeighborY="-2907"/>
      <dgm:spPr>
        <a:ln>
          <a:noFill/>
        </a:ln>
      </dgm:spPr>
      <dgm:t>
        <a:bodyPr/>
        <a:lstStyle/>
        <a:p>
          <a:endParaRPr lang="fi-FI"/>
        </a:p>
      </dgm:t>
    </dgm:pt>
    <dgm:pt modelId="{DFCCBBB1-F432-4B76-8E3C-E6F6FFD96FAB}" type="pres">
      <dgm:prSet presAssocID="{14288860-6451-47EC-BACD-33EDDBEDA78E}" presName="Image" presStyleLbl="alignImgPlace1" presStyleIdx="0" presStyleCnt="1" custScaleX="59343" custScaleY="61010" custLinFactNeighborX="-37531" custLinFactNeighborY="-41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8B9E5B2-3808-4A26-9602-FF7B11488ED1}" srcId="{36C2899B-EDAF-40FE-BEED-F6EDB4DA12E6}" destId="{14288860-6451-47EC-BACD-33EDDBEDA78E}" srcOrd="0" destOrd="0" parTransId="{CAF2DBB6-6584-4D44-A791-2FDAC4AA5BF7}" sibTransId="{AC4A642A-1D05-4B3A-97CE-DED40A05F9BD}"/>
    <dgm:cxn modelId="{0C3C58C6-346B-424D-8AB5-807A7AC49085}" type="presOf" srcId="{36C2899B-EDAF-40FE-BEED-F6EDB4DA12E6}" destId="{DD3A481E-EDB3-422D-AFBA-986960AE6FFF}" srcOrd="0" destOrd="0" presId="urn:microsoft.com/office/officeart/2011/layout/Picture Frame"/>
    <dgm:cxn modelId="{8F57DD29-BCBC-40F7-B82F-DEF1A034EB28}" type="presOf" srcId="{14288860-6451-47EC-BACD-33EDDBEDA78E}" destId="{EE501093-3E64-4C9D-BDE6-C979987025AD}" srcOrd="0" destOrd="0" presId="urn:microsoft.com/office/officeart/2011/layout/Picture Frame"/>
    <dgm:cxn modelId="{0B5432E5-19DA-4EEA-A021-18AED3FEFFF3}" type="presParOf" srcId="{DD3A481E-EDB3-422D-AFBA-986960AE6FFF}" destId="{715EFAA5-EEAB-4889-AD58-E165C753A741}" srcOrd="0" destOrd="0" presId="urn:microsoft.com/office/officeart/2011/layout/Picture Frame"/>
    <dgm:cxn modelId="{E4C1CBC2-7C02-424A-9B8B-B97EB02AB1ED}" type="presParOf" srcId="{715EFAA5-EEAB-4889-AD58-E165C753A741}" destId="{EE501093-3E64-4C9D-BDE6-C979987025AD}" srcOrd="0" destOrd="0" presId="urn:microsoft.com/office/officeart/2011/layout/Picture Frame"/>
    <dgm:cxn modelId="{876FC349-9136-41F5-A520-728D5246EFAF}" type="presParOf" srcId="{715EFAA5-EEAB-4889-AD58-E165C753A741}" destId="{CDD2DA10-3926-4F36-97A2-24DC71A94C96}" srcOrd="1" destOrd="0" presId="urn:microsoft.com/office/officeart/2011/layout/Picture Frame"/>
    <dgm:cxn modelId="{80BB2634-024F-4247-9FB1-16D187FA2AA4}" type="presParOf" srcId="{715EFAA5-EEAB-4889-AD58-E165C753A741}" destId="{DFCCBBB1-F432-4B76-8E3C-E6F6FFD96FAB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EB6F-D7BD-410C-AB1F-00269204D9C8}" type="datetimeFigureOut">
              <a:rPr lang="fi-FI" sz="800" smtClean="0">
                <a:latin typeface="Arial" pitchFamily="34" charset="0"/>
                <a:cs typeface="Arial" pitchFamily="34" charset="0"/>
              </a:rPr>
              <a:pPr/>
              <a:t>14.6.2016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9D03-198C-4FB6-BC3D-FF132E164A92}" type="slidenum">
              <a:rPr lang="fi-FI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18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34323DC-88BF-4AB1-9A78-B974D90A807B}" type="datetimeFigureOut">
              <a:rPr lang="fi-FI" smtClean="0"/>
              <a:pPr/>
              <a:t>14.6.2016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BB9F18BF-E348-4EEC-9C4C-E41F855D7E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969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6213" indent="-176213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63538" indent="-187325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39750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715963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92175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F18BF-E348-4EEC-9C4C-E41F855D7E30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8910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F18BF-E348-4EEC-9C4C-E41F855D7E30}" type="slidenum">
              <a:rPr lang="fi-FI" smtClean="0"/>
              <a:pPr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1120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2" tIns="49521" rIns="99042" bIns="49521" anchor="b"/>
          <a:lstStyle>
            <a:lvl1pPr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4375" indent="-274638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8550" indent="-219075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8288" indent="-220663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8025" indent="-220663" algn="l" defTabSz="9525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5225" indent="-22066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2425" indent="-22066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9625" indent="-22066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6825" indent="-22066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A7DD87-FA7C-4164-9225-55B7485367C7}" type="slidenum">
              <a:rPr lang="fi-FI" altLang="fi-FI" sz="900"/>
              <a:pPr algn="r" eaLnBrk="1" hangingPunct="1">
                <a:spcBef>
                  <a:spcPct val="0"/>
                </a:spcBef>
              </a:pPr>
              <a:t>33</a:t>
            </a:fld>
            <a:endParaRPr lang="fi-FI" altLang="fi-FI" sz="9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55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7B9E6-5D4A-4576-82FF-A0BD029B4CB1}" type="slidenum">
              <a:rPr lang="en-US" altLang="fi-FI"/>
              <a:pPr/>
              <a:t>35</a:t>
            </a:fld>
            <a:endParaRPr lang="en-US" altLang="fi-FI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613" y="3257550"/>
            <a:ext cx="6708775" cy="3086100"/>
          </a:xfrm>
        </p:spPr>
        <p:txBody>
          <a:bodyPr lIns="89794" tIns="44897" rIns="89794" bIns="44897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287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FDE3D-B6ED-4E7D-969B-BE5D99C71B12}" type="slidenum">
              <a:rPr lang="en-US" altLang="fi-FI"/>
              <a:pPr/>
              <a:t>36</a:t>
            </a:fld>
            <a:endParaRPr lang="en-US" altLang="fi-FI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7613" y="3257550"/>
            <a:ext cx="6708775" cy="3086100"/>
          </a:xfrm>
        </p:spPr>
        <p:txBody>
          <a:bodyPr lIns="89794" tIns="44897" rIns="89794" bIns="44897"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18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81482-B640-4105-8AED-D0FD71F26130}" type="slidenum">
              <a:rPr lang="en-US" altLang="fi-FI"/>
              <a:pPr/>
              <a:t>38</a:t>
            </a:fld>
            <a:endParaRPr lang="en-US" altLang="fi-FI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i-FI" sz="1600"/>
              <a:t>Tuotannolliset työpaikat:</a:t>
            </a:r>
          </a:p>
          <a:p>
            <a:r>
              <a:rPr lang="en-GB" altLang="fi-FI" sz="1600"/>
              <a:t>-maatalous 140 000 työntekijää</a:t>
            </a:r>
          </a:p>
          <a:p>
            <a:r>
              <a:rPr lang="en-GB" altLang="fi-FI" sz="1600"/>
              <a:t>- jätteenkäsittely:paperi, jätevesi</a:t>
            </a:r>
          </a:p>
          <a:p>
            <a:r>
              <a:rPr lang="en-GB" altLang="fi-FI" sz="1600"/>
              <a:t>- kompostit, kaatopaikat</a:t>
            </a:r>
          </a:p>
          <a:p>
            <a:r>
              <a:rPr lang="en-GB" altLang="fi-FI" sz="1600"/>
              <a:t>- laboratoriot</a:t>
            </a:r>
          </a:p>
          <a:p>
            <a:endParaRPr lang="en-GB" altLang="fi-FI" sz="1600"/>
          </a:p>
          <a:p>
            <a:endParaRPr lang="en-GB" altLang="fi-FI" sz="1600"/>
          </a:p>
          <a:p>
            <a:r>
              <a:rPr lang="en-GB" altLang="fi-FI" sz="1600"/>
              <a:t>Toimistorakennukset:</a:t>
            </a:r>
          </a:p>
          <a:p>
            <a:r>
              <a:rPr lang="en-GB" altLang="fi-FI" sz="1600"/>
              <a:t>- 50-80% rakennuksista kosteusvaurioituneita (päiväkoti, kerrostalot, rivitalot, koulut)</a:t>
            </a:r>
          </a:p>
          <a:p>
            <a:r>
              <a:rPr lang="en-GB" altLang="fi-FI" sz="1600"/>
              <a:t>- toimistoille ei täsmällisiä lukuja'</a:t>
            </a:r>
          </a:p>
        </p:txBody>
      </p:sp>
    </p:spTree>
    <p:extLst>
      <p:ext uri="{BB962C8B-B14F-4D97-AF65-F5344CB8AC3E}">
        <p14:creationId xmlns:p14="http://schemas.microsoft.com/office/powerpoint/2010/main" val="46421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1536" y="6197024"/>
            <a:ext cx="1462880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Hometalkoot_SLOGAN_L#18DB0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44967" cy="187220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CAFB-49F1-436D-87CE-8D6D3A2AAA66}" type="datetime1">
              <a:rPr lang="fi-FI" smtClean="0"/>
              <a:t>14.6.2016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F01-1A18-491E-B47F-F7F1DE69E5F8}" type="datetime1">
              <a:rPr lang="fi-FI" smtClean="0"/>
              <a:t>14.6.2016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7" y="333375"/>
            <a:ext cx="7489825" cy="1079500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087" y="1628775"/>
            <a:ext cx="7489825" cy="21574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D8F69-3412-40F2-A7ED-F1943BC08B37}" type="datetime1">
              <a:rPr lang="fi-FI" smtClean="0"/>
              <a:t>14.6.2016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27088" y="3933825"/>
            <a:ext cx="7489825" cy="208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360E-9E52-417E-87AF-CCC4DD6E9BA6}" type="datetime1">
              <a:rPr lang="fi-FI" smtClean="0"/>
              <a:t>14.6.2016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Swed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20B6D391-EF79-49EF-A0C6-942669353CBD}" type="datetime1">
              <a:rPr lang="fi-FI" smtClean="0"/>
              <a:t>14.6.2016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 descr="hometalkoot_su+r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66483" y="571480"/>
            <a:ext cx="3343967" cy="1316739"/>
          </a:xfrm>
          <a:prstGeom prst="rect">
            <a:avLst/>
          </a:prstGeom>
        </p:spPr>
      </p:pic>
      <p:pic>
        <p:nvPicPr>
          <p:cNvPr id="16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18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19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0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1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2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3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4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41966" y="554854"/>
            <a:ext cx="3369707" cy="1285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19168D4D-0F4E-4628-A840-839CD7DF8CA3}" type="datetime1">
              <a:rPr lang="fi-FI" smtClean="0"/>
              <a:t>14.6.2016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20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21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2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3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4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5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6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5"/>
            <a:ext cx="3668712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668713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2A15-0885-49B4-9873-575D46D26B08}" type="datetime1">
              <a:rPr lang="fi-FI" smtClean="0"/>
              <a:t>14.6.2016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4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14A3B-21EC-4395-B11E-70BB71F076D6}" type="datetime1">
              <a:rPr lang="fi-FI" smtClean="0"/>
              <a:t>14.6.2016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343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1" y="1628775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2AFE-41BF-46F0-BCB8-D477574F0330}" type="datetime1">
              <a:rPr lang="fi-FI" smtClean="0"/>
              <a:t>14.6.2016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708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628775"/>
            <a:ext cx="367442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088" y="2285993"/>
            <a:ext cx="3670300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8775"/>
            <a:ext cx="36718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5993"/>
            <a:ext cx="3671888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4E54-786F-4D35-9689-24DF1712AD6C}" type="datetime1">
              <a:rPr lang="fi-FI" smtClean="0"/>
              <a:t>14.6.2016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B644-97D6-4481-A0A3-0E69316D3DC9}" type="datetime1">
              <a:rPr lang="fi-FI" smtClean="0"/>
              <a:t>14.6.2016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088" y="333376"/>
            <a:ext cx="7489824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8" y="1628775"/>
            <a:ext cx="7489825" cy="43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198834"/>
            <a:ext cx="8025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B9F6F52-7D4F-48C8-B20B-96FEA653024E}" type="datetime1">
              <a:rPr lang="fi-FI" smtClean="0"/>
              <a:t>14.6.2016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1273" y="6198834"/>
            <a:ext cx="17990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912" y="6198834"/>
            <a:ext cx="5032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49246692-9764-4796-AF2E-897E79EBAF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 descr="hometalkoot_su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9352" y="6172703"/>
            <a:ext cx="1246898" cy="328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8" r:id="rId6"/>
    <p:sldLayoutId id="2147483659" r:id="rId7"/>
    <p:sldLayoutId id="2147483653" r:id="rId8"/>
    <p:sldLayoutId id="2147483654" r:id="rId9"/>
    <p:sldLayoutId id="2147483660" r:id="rId10"/>
    <p:sldLayoutId id="2147483655" r:id="rId11"/>
    <p:sldLayoutId id="2147483657" r:id="rId12"/>
  </p:sldLayoutIdLst>
  <p:transition spd="med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rjut.reiman@ttl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annu.viitanen@luukku.com" TargetMode="External"/><Relationship Id="rId4" Type="http://schemas.openxmlformats.org/officeDocument/2006/relationships/hyperlink" Target="mailto:anne.hyvarinen@thl.fi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1.1 JOHDANTO SISÄYMPÄRISTÖKOKONAISUUTEEN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3H</a:t>
            </a:r>
          </a:p>
          <a:p>
            <a:r>
              <a:rPr lang="fi-FI" dirty="0" smtClean="0"/>
              <a:t>SUOSITUS NOIN 45 DIAA</a:t>
            </a:r>
          </a:p>
          <a:p>
            <a:r>
              <a:rPr lang="fi-FI" dirty="0" smtClean="0"/>
              <a:t>OPETUSSISÄLTÖ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5591720"/>
      </p:ext>
    </p:extLst>
  </p:cSld>
  <p:clrMapOvr>
    <a:masterClrMapping/>
  </p:clrMapOvr>
  <p:transition spd="med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LVI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Yksilöiden </a:t>
            </a:r>
            <a:r>
              <a:rPr lang="fi-FI" dirty="0" smtClean="0"/>
              <a:t>ne LVI-tekniset  </a:t>
            </a:r>
            <a:r>
              <a:rPr lang="fi-FI" dirty="0"/>
              <a:t>muuttujat, jotka vaikuttavat sisäympäristöön.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695493"/>
      </p:ext>
    </p:extLst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Kiinteistön  huolto ja kunnossapito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Yksilöiden ne </a:t>
            </a:r>
            <a:r>
              <a:rPr lang="fi-FI" dirty="0" smtClean="0"/>
              <a:t>kiinteistön huoltoon ja kunnossapitoon liittyvät  </a:t>
            </a:r>
            <a:r>
              <a:rPr lang="fi-FI" dirty="0"/>
              <a:t>muuttujat, jotka vaikuttavat sisäympäristöön.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762910"/>
      </p:ext>
    </p:extLst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Käyttäjän toiminta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Yksilöiden ne </a:t>
            </a:r>
            <a:r>
              <a:rPr lang="fi-FI" dirty="0" smtClean="0"/>
              <a:t>käyttäjän toimintaan liittyvät  </a:t>
            </a:r>
            <a:r>
              <a:rPr lang="fi-FI" dirty="0"/>
              <a:t>muuttujat, jotka vaikuttavat sisäympäristöön.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34543"/>
      </p:ext>
    </p:extLst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Sisäilmaston laatuun vaikuttavat tekijät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Kosteus</a:t>
            </a:r>
            <a:endParaRPr lang="fi-FI" dirty="0"/>
          </a:p>
          <a:p>
            <a:r>
              <a:rPr lang="fi-FI" dirty="0" smtClean="0"/>
              <a:t>Lämpö</a:t>
            </a:r>
            <a:endParaRPr lang="fi-FI" dirty="0"/>
          </a:p>
          <a:p>
            <a:r>
              <a:rPr lang="fi-FI" dirty="0" smtClean="0"/>
              <a:t>Veto</a:t>
            </a:r>
            <a:endParaRPr lang="fi-FI" dirty="0"/>
          </a:p>
          <a:p>
            <a:r>
              <a:rPr lang="fi-FI" dirty="0" smtClean="0"/>
              <a:t>Valaistus</a:t>
            </a:r>
            <a:endParaRPr lang="fi-FI" dirty="0"/>
          </a:p>
          <a:p>
            <a:r>
              <a:rPr lang="fi-FI" dirty="0" smtClean="0"/>
              <a:t>Melu</a:t>
            </a:r>
            <a:endParaRPr lang="fi-FI" dirty="0"/>
          </a:p>
          <a:p>
            <a:r>
              <a:rPr lang="fi-FI" dirty="0" smtClean="0"/>
              <a:t>Epäpuhtauslähteet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312679"/>
      </p:ext>
    </p:extLst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Kosteus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Miten kosteus vaikuttaa sisäilmaston laatuun?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036500"/>
      </p:ext>
    </p:extLst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Lämpö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</a:t>
            </a:r>
            <a:r>
              <a:rPr lang="fi-FI" dirty="0" smtClean="0"/>
              <a:t>lämpö </a:t>
            </a:r>
            <a:r>
              <a:rPr lang="fi-FI" dirty="0"/>
              <a:t>vaikuttaa sisäilmaston laatuun?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028801"/>
      </p:ext>
    </p:extLst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</a:t>
            </a:r>
            <a:r>
              <a:rPr lang="fi-FI" dirty="0" smtClean="0"/>
              <a:t>veto </a:t>
            </a:r>
            <a:r>
              <a:rPr lang="fi-FI" dirty="0"/>
              <a:t>vaikuttaa sisäilmaston laatuun?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123677"/>
      </p:ext>
    </p:extLst>
  </p:cSld>
  <p:clrMapOvr>
    <a:masterClrMapping/>
  </p:clrMapOvr>
  <p:transition spd="med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Valaistus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</a:t>
            </a:r>
            <a:r>
              <a:rPr lang="fi-FI" dirty="0" smtClean="0"/>
              <a:t>valaistus </a:t>
            </a:r>
            <a:r>
              <a:rPr lang="fi-FI" dirty="0"/>
              <a:t>vaikuttaa sisäilmaston laatuun?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9226576"/>
      </p:ext>
    </p:extLst>
  </p:cSld>
  <p:clrMapOvr>
    <a:masterClrMapping/>
  </p:clrMapOvr>
  <p:transition spd="med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Melu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</a:t>
            </a:r>
            <a:r>
              <a:rPr lang="fi-FI" dirty="0" smtClean="0"/>
              <a:t>melu </a:t>
            </a:r>
            <a:r>
              <a:rPr lang="fi-FI" dirty="0"/>
              <a:t>vaikuttaa sisäilmaston laatuun?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55675"/>
      </p:ext>
    </p:extLst>
  </p:cSld>
  <p:clrMapOvr>
    <a:masterClrMapping/>
  </p:clrMapOvr>
  <p:transition spd="med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Epäpuhtauslähteet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Miten </a:t>
            </a:r>
            <a:r>
              <a:rPr lang="fi-FI" dirty="0" smtClean="0"/>
              <a:t>epäpuhtauslähteet vaikuttavat </a:t>
            </a:r>
            <a:r>
              <a:rPr lang="fi-FI" dirty="0"/>
              <a:t>sisäilmaston laatuun?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7604648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solidFill>
                  <a:srgbClr val="44697D"/>
                </a:solidFill>
              </a:rPr>
              <a:t>Saatteeksi opetusmateriaalin käyttöön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000" dirty="0" smtClean="0"/>
              <a:t>Opetusmateriaalin keskeisessä osassa ovat rakennuksissa esiintyvät biologiset epäpuhtaudet. Yksittäiset luennot käsittelevät mm. mikrobiologian perusasioita, homeita ja lahoja, erilaisten rakennusten tavanomaisia </a:t>
            </a:r>
            <a:r>
              <a:rPr lang="fi-FI" sz="1000" dirty="0" err="1" smtClean="0"/>
              <a:t>mikrobistoja</a:t>
            </a:r>
            <a:r>
              <a:rPr lang="fi-FI" sz="1000" dirty="0" smtClean="0"/>
              <a:t>, mikrobien ja erilaisten mikrobiepäpuhtauksien näytteenotto- ja analysointimenetelmiä sekä tulkintaohjeita. Mikrobit ovat esimerkkinä Sisäympäristön tutkimukset ja raportointi –osuudessa. Opetusmateriaali </a:t>
            </a:r>
            <a:r>
              <a:rPr lang="fi-FI" sz="1000" dirty="0"/>
              <a:t>sisältää </a:t>
            </a:r>
            <a:r>
              <a:rPr lang="fi-FI" sz="1000" dirty="0" smtClean="0"/>
              <a:t>lisäksi yleistä </a:t>
            </a:r>
            <a:r>
              <a:rPr lang="fi-FI" sz="1000" dirty="0"/>
              <a:t>tietoa </a:t>
            </a:r>
            <a:r>
              <a:rPr lang="fi-FI" sz="1000" dirty="0" smtClean="0"/>
              <a:t>sisäympäristöstä, kemiallisista epäpuhtauksista, terveydellisen merkityksen arvioinnista, sisäilman </a:t>
            </a:r>
            <a:r>
              <a:rPr lang="fi-FI" sz="1000" dirty="0"/>
              <a:t>laadun </a:t>
            </a:r>
            <a:r>
              <a:rPr lang="fi-FI" sz="1000" dirty="0" smtClean="0"/>
              <a:t>hallinnasta korjausprosessissa sekä sisäilmasto-ongelmien hallinnasta yhteistyönä. 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 smtClean="0"/>
              <a:t>Materiaali </a:t>
            </a:r>
            <a:r>
              <a:rPr lang="fi-FI" sz="1000" dirty="0"/>
              <a:t>on tarkoitettu oppilaitosten käyttöön ja sitä voidaan hyödyntää sekä täydennys- että tutkintokoulutuksissa, jotka pätevöittävät kosteus- ja homevaurioiden korjaushankkeissa mukana olevia asiantuntijoita (rakennusterveysasiantuntijat, sisäilma-asiantuntijat, kuntotutkijat, korjaussuunnittelijat ja korjaustyönjohtajat). Opetusmateriaalia voidaan hyödyntää kokonaisuutena tai yksittäisinä aihealueina. Jos materiaalista käytetään yksittäisiä sivuja tai taulukoita, on materiaalin alkuperäinen lähde aina ilmoitettava.</a:t>
            </a:r>
          </a:p>
          <a:p>
            <a:endParaRPr lang="fi-FI" sz="1000" dirty="0"/>
          </a:p>
          <a:p>
            <a:r>
              <a:rPr lang="fi-FI" sz="1000" dirty="0" smtClean="0"/>
              <a:t>Opetusmateriaali </a:t>
            </a:r>
            <a:r>
              <a:rPr lang="fi-FI" sz="1000" dirty="0"/>
              <a:t>on </a:t>
            </a:r>
            <a:r>
              <a:rPr lang="fi-FI" sz="1000" dirty="0" smtClean="0"/>
              <a:t>tehty </a:t>
            </a:r>
            <a:r>
              <a:rPr lang="fi-FI" sz="1000" dirty="0"/>
              <a:t>kosteus- ja hometalkoiden </a:t>
            </a:r>
            <a:r>
              <a:rPr lang="fi-FI" sz="1000" dirty="0" smtClean="0"/>
              <a:t>käyttöön. </a:t>
            </a:r>
            <a:r>
              <a:rPr lang="fi-FI" sz="1000" dirty="0"/>
              <a:t>Opetusmateriaalin </a:t>
            </a:r>
            <a:r>
              <a:rPr lang="fi-FI" sz="1000" dirty="0" smtClean="0"/>
              <a:t>sisältöä ovat koonneet ja muokanneet  ja siitä vastaavat Marjut Reiman Työterveyslaitoksesta, Anne Hyvärinen Terveyden- ja hyvinvoinnin laitokselta sekä Hannu Viitanen.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/>
              <a:t>Aineiston sisältöä saa muokata vain </a:t>
            </a:r>
            <a:r>
              <a:rPr lang="fi-FI" sz="1000" dirty="0" smtClean="0"/>
              <a:t>tekijöiden </a:t>
            </a:r>
            <a:r>
              <a:rPr lang="fi-FI" sz="1000" dirty="0"/>
              <a:t>luvalla. Opetusmateriaalissa mahdollisesti olevista virheistä tai puutteista toivotaan palautetta suoraan </a:t>
            </a:r>
            <a:r>
              <a:rPr lang="fi-FI" sz="1000" smtClean="0"/>
              <a:t>tekijöille. Asialliset </a:t>
            </a:r>
            <a:r>
              <a:rPr lang="fi-FI" sz="1000" dirty="0"/>
              <a:t>ja yksilöidyt korjausehdotukset huomioidaan seuraavan päivityksen yhteydessä.</a:t>
            </a:r>
          </a:p>
          <a:p>
            <a:endParaRPr lang="fi-FI" sz="1000" dirty="0"/>
          </a:p>
          <a:p>
            <a:pPr marL="273050" lvl="1" indent="0">
              <a:buNone/>
            </a:pPr>
            <a:r>
              <a:rPr lang="fi-FI" sz="1000" dirty="0"/>
              <a:t>Lisätietoa / palautteet</a:t>
            </a:r>
            <a:r>
              <a:rPr lang="fi-FI" sz="1000" dirty="0" smtClean="0"/>
              <a:t>:</a:t>
            </a:r>
          </a:p>
          <a:p>
            <a:pPr marL="273050" lvl="1" indent="0">
              <a:buNone/>
            </a:pPr>
            <a:endParaRPr lang="fi-FI" sz="1000" dirty="0"/>
          </a:p>
          <a:p>
            <a:pPr marL="273050" lvl="1" indent="0">
              <a:buNone/>
            </a:pPr>
            <a:r>
              <a:rPr lang="fi-FI" sz="1000" dirty="0" smtClean="0"/>
              <a:t>Marjut Reiman	Anne Hyvärinen		Hannu Viitanen</a:t>
            </a:r>
          </a:p>
          <a:p>
            <a:pPr marL="273050" lvl="1" indent="0">
              <a:buNone/>
            </a:pPr>
            <a:r>
              <a:rPr lang="fi-FI" sz="1000" dirty="0" smtClean="0">
                <a:hlinkClick r:id="rId3"/>
              </a:rPr>
              <a:t>marjut.reiman@ttl.fi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4"/>
              </a:rPr>
              <a:t>anne.hyvarinen@thl.fi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5"/>
              </a:rPr>
              <a:t>hannu.viitanen@luukku.com</a:t>
            </a:r>
            <a:endParaRPr lang="fi-FI" sz="1000" dirty="0" smtClean="0"/>
          </a:p>
          <a:p>
            <a:pPr marL="273050" lvl="1" indent="0">
              <a:buNone/>
            </a:pPr>
            <a:endParaRPr lang="fi-FI" sz="1000" dirty="0"/>
          </a:p>
          <a:p>
            <a:pPr marL="0" indent="0">
              <a:buNone/>
            </a:pPr>
            <a:endParaRPr lang="fi-FI" sz="10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440749"/>
      </p:ext>
    </p:extLst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Sisäilman laatuun vaikuttavat tekijät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Hiukkasmaiset epäpuhtaudet</a:t>
            </a:r>
            <a:endParaRPr lang="fi-FI" dirty="0"/>
          </a:p>
          <a:p>
            <a:r>
              <a:rPr lang="fi-FI" dirty="0" smtClean="0"/>
              <a:t>Kemialliset epäpuhtaudet</a:t>
            </a:r>
            <a:endParaRPr lang="fi-FI" dirty="0"/>
          </a:p>
          <a:p>
            <a:r>
              <a:rPr lang="fi-FI" dirty="0" smtClean="0"/>
              <a:t>Biologiset epäpuhtaudet</a:t>
            </a:r>
          </a:p>
          <a:p>
            <a:r>
              <a:rPr lang="fi-FI" dirty="0"/>
              <a:t>R</a:t>
            </a:r>
            <a:r>
              <a:rPr lang="fi-FI" dirty="0" smtClean="0"/>
              <a:t>adon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34461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Hiukkasmaiset epäpuhtaudet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fi-FI" dirty="0"/>
              <a:t>Huonepöly (ihmisten ja eläinten hilse</a:t>
            </a:r>
            <a:r>
              <a:rPr lang="fi-FI" dirty="0" smtClean="0"/>
              <a:t>)</a:t>
            </a:r>
            <a:endParaRPr lang="fi-FI" dirty="0"/>
          </a:p>
          <a:p>
            <a:pPr>
              <a:lnSpc>
                <a:spcPct val="100000"/>
              </a:lnSpc>
              <a:defRPr/>
            </a:pPr>
            <a:r>
              <a:rPr lang="fi-FI" dirty="0"/>
              <a:t>Liikenteen ja teollisuuden hiukkaspäästöt, esim. ultrapienet </a:t>
            </a:r>
            <a:r>
              <a:rPr lang="fi-FI" dirty="0" smtClean="0"/>
              <a:t>hiukkaset</a:t>
            </a:r>
            <a:endParaRPr lang="fi-FI" dirty="0"/>
          </a:p>
          <a:p>
            <a:pPr>
              <a:lnSpc>
                <a:spcPct val="100000"/>
              </a:lnSpc>
              <a:defRPr/>
            </a:pPr>
            <a:r>
              <a:rPr lang="fi-FI" dirty="0" smtClean="0"/>
              <a:t>Kuidut </a:t>
            </a:r>
            <a:r>
              <a:rPr lang="fi-FI" dirty="0"/>
              <a:t>(asbesti, teoll. mineraalikuidut</a:t>
            </a:r>
            <a:r>
              <a:rPr lang="fi-FI" dirty="0" smtClean="0"/>
              <a:t>)</a:t>
            </a:r>
            <a:endParaRPr lang="fi-FI" dirty="0"/>
          </a:p>
          <a:p>
            <a:pPr>
              <a:lnSpc>
                <a:spcPct val="100000"/>
              </a:lnSpc>
              <a:defRPr/>
            </a:pPr>
            <a:r>
              <a:rPr lang="fi-FI" dirty="0"/>
              <a:t>Tupakansavun </a:t>
            </a:r>
            <a:r>
              <a:rPr lang="fi-FI" dirty="0" smtClean="0"/>
              <a:t>epäpuhtaudet</a:t>
            </a:r>
            <a:endParaRPr lang="fi-FI" dirty="0"/>
          </a:p>
          <a:p>
            <a:pPr>
              <a:defRPr/>
            </a:pPr>
            <a:r>
              <a:rPr lang="fi-FI" dirty="0"/>
              <a:t>Mikrobit ja </a:t>
            </a:r>
            <a:r>
              <a:rPr lang="fi-FI" dirty="0" smtClean="0"/>
              <a:t>niiden hiukkasiin sitoutuneet aineenvaihduntatuotteet</a:t>
            </a:r>
          </a:p>
          <a:p>
            <a:pPr>
              <a:defRPr/>
            </a:pPr>
            <a:r>
              <a:rPr lang="fi-FI" dirty="0" smtClean="0"/>
              <a:t>Muut biologiset hiukkasmaiset epäpuhtaudet</a:t>
            </a:r>
          </a:p>
          <a:p>
            <a:pPr>
              <a:lnSpc>
                <a:spcPct val="100000"/>
              </a:lnSpc>
              <a:defRPr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361827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Kemialliset epäpuhtaudet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6792"/>
            <a:ext cx="7489825" cy="4392614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fi-FI" dirty="0"/>
              <a:t>VOC (</a:t>
            </a:r>
            <a:r>
              <a:rPr lang="fi-FI" dirty="0" err="1"/>
              <a:t>volatile</a:t>
            </a:r>
            <a:r>
              <a:rPr lang="fi-FI" dirty="0"/>
              <a:t> </a:t>
            </a:r>
            <a:r>
              <a:rPr lang="fi-FI" dirty="0" err="1"/>
              <a:t>organic</a:t>
            </a:r>
            <a:r>
              <a:rPr lang="fi-FI" dirty="0"/>
              <a:t> </a:t>
            </a:r>
            <a:r>
              <a:rPr lang="fi-FI" dirty="0" err="1"/>
              <a:t>compounds</a:t>
            </a:r>
            <a:r>
              <a:rPr lang="fi-FI" dirty="0"/>
              <a:t>) haihtuvat orgaaniset yhdisteet</a:t>
            </a:r>
          </a:p>
          <a:p>
            <a:pPr>
              <a:lnSpc>
                <a:spcPct val="100000"/>
              </a:lnSpc>
              <a:defRPr/>
            </a:pPr>
            <a:r>
              <a:rPr lang="fi-FI" dirty="0" err="1"/>
              <a:t>VVOC</a:t>
            </a:r>
            <a:r>
              <a:rPr lang="fi-FI" sz="1600" dirty="0" err="1"/>
              <a:t>s</a:t>
            </a:r>
            <a:r>
              <a:rPr lang="fi-FI" dirty="0"/>
              <a:t> (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volatile</a:t>
            </a:r>
            <a:r>
              <a:rPr lang="fi-FI" dirty="0"/>
              <a:t> </a:t>
            </a:r>
            <a:r>
              <a:rPr lang="fi-FI" dirty="0" err="1"/>
              <a:t>organic</a:t>
            </a:r>
            <a:r>
              <a:rPr lang="fi-FI" dirty="0"/>
              <a:t> </a:t>
            </a:r>
            <a:r>
              <a:rPr lang="fi-FI" dirty="0" err="1"/>
              <a:t>compounds</a:t>
            </a:r>
            <a:r>
              <a:rPr lang="fi-FI" dirty="0"/>
              <a:t>) hyvin haihtuvat orgaaniset yhdisteet</a:t>
            </a:r>
          </a:p>
          <a:p>
            <a:pPr>
              <a:lnSpc>
                <a:spcPct val="100000"/>
              </a:lnSpc>
              <a:defRPr/>
            </a:pPr>
            <a:r>
              <a:rPr lang="fi-FI" dirty="0" err="1"/>
              <a:t>SVOC</a:t>
            </a:r>
            <a:r>
              <a:rPr lang="fi-FI" sz="1600" dirty="0" err="1"/>
              <a:t>s</a:t>
            </a:r>
            <a:r>
              <a:rPr lang="fi-FI" dirty="0"/>
              <a:t> (</a:t>
            </a:r>
            <a:r>
              <a:rPr lang="fi-FI" dirty="0" err="1"/>
              <a:t>semi-volatile</a:t>
            </a:r>
            <a:r>
              <a:rPr lang="fi-FI" dirty="0"/>
              <a:t> </a:t>
            </a:r>
            <a:r>
              <a:rPr lang="fi-FI" dirty="0" err="1"/>
              <a:t>organic</a:t>
            </a:r>
            <a:r>
              <a:rPr lang="fi-FI" dirty="0"/>
              <a:t> </a:t>
            </a:r>
            <a:r>
              <a:rPr lang="fi-FI" dirty="0" err="1"/>
              <a:t>compounds</a:t>
            </a:r>
            <a:r>
              <a:rPr lang="fi-FI" dirty="0"/>
              <a:t>) puolihaihtuvat orgaaniset yhdisteet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PAH-yhdisteet (polysykliset aromaattiset hiilivedyt</a:t>
            </a:r>
            <a:r>
              <a:rPr lang="fi-FI" dirty="0" smtClean="0"/>
              <a:t>)</a:t>
            </a:r>
          </a:p>
          <a:p>
            <a:pPr>
              <a:defRPr/>
            </a:pPr>
            <a:r>
              <a:rPr lang="fi-FI" altLang="fi-FI" b="1" dirty="0" smtClean="0">
                <a:solidFill>
                  <a:srgbClr val="000000"/>
                </a:solidFill>
              </a:rPr>
              <a:t>CO </a:t>
            </a:r>
            <a:r>
              <a:rPr lang="fi-FI" altLang="fi-FI" b="1" dirty="0">
                <a:solidFill>
                  <a:srgbClr val="000000"/>
                </a:solidFill>
              </a:rPr>
              <a:t>	  CO</a:t>
            </a:r>
            <a:r>
              <a:rPr lang="fi-FI" altLang="fi-FI" sz="1400" b="1" dirty="0">
                <a:solidFill>
                  <a:srgbClr val="000000"/>
                </a:solidFill>
              </a:rPr>
              <a:t>2</a:t>
            </a:r>
            <a:r>
              <a:rPr lang="fi-FI" altLang="fi-FI" b="1" dirty="0">
                <a:solidFill>
                  <a:srgbClr val="000000"/>
                </a:solidFill>
              </a:rPr>
              <a:t>	     SO</a:t>
            </a:r>
            <a:r>
              <a:rPr lang="fi-FI" altLang="fi-FI" sz="1400" b="1" dirty="0">
                <a:solidFill>
                  <a:srgbClr val="000000"/>
                </a:solidFill>
              </a:rPr>
              <a:t>2</a:t>
            </a:r>
            <a:r>
              <a:rPr lang="fi-FI" altLang="fi-FI" b="1" dirty="0">
                <a:solidFill>
                  <a:srgbClr val="000000"/>
                </a:solidFill>
              </a:rPr>
              <a:t>      NO</a:t>
            </a:r>
            <a:r>
              <a:rPr lang="fi-FI" altLang="fi-FI" sz="1400" b="1" dirty="0">
                <a:solidFill>
                  <a:srgbClr val="000000"/>
                </a:solidFill>
              </a:rPr>
              <a:t>2</a:t>
            </a:r>
            <a:r>
              <a:rPr lang="fi-FI" altLang="fi-FI" b="1" dirty="0">
                <a:solidFill>
                  <a:srgbClr val="000000"/>
                </a:solidFill>
              </a:rPr>
              <a:t>      O</a:t>
            </a:r>
            <a:r>
              <a:rPr lang="fi-FI" altLang="fi-FI" sz="1400" b="1" dirty="0">
                <a:solidFill>
                  <a:srgbClr val="000000"/>
                </a:solidFill>
              </a:rPr>
              <a:t>3</a:t>
            </a:r>
            <a:r>
              <a:rPr lang="fi-FI" altLang="fi-FI" b="1" dirty="0">
                <a:solidFill>
                  <a:srgbClr val="000000"/>
                </a:solidFill>
              </a:rPr>
              <a:t>      NH</a:t>
            </a:r>
            <a:r>
              <a:rPr lang="fi-FI" altLang="fi-FI" sz="1400" b="1" dirty="0">
                <a:solidFill>
                  <a:srgbClr val="000000"/>
                </a:solidFill>
              </a:rPr>
              <a:t>3</a:t>
            </a:r>
          </a:p>
          <a:p>
            <a:pPr>
              <a:lnSpc>
                <a:spcPct val="100000"/>
              </a:lnSpc>
              <a:defRPr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0406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Biologiset epäpuhtaudet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Sienet</a:t>
            </a:r>
          </a:p>
          <a:p>
            <a:r>
              <a:rPr lang="fi-FI" dirty="0" smtClean="0"/>
              <a:t>Bakteerit</a:t>
            </a:r>
          </a:p>
          <a:p>
            <a:r>
              <a:rPr lang="fi-FI" dirty="0" smtClean="0"/>
              <a:t>Virukset</a:t>
            </a:r>
          </a:p>
          <a:p>
            <a:r>
              <a:rPr lang="fi-FI" dirty="0" smtClean="0"/>
              <a:t>Alkueläimet</a:t>
            </a:r>
          </a:p>
          <a:p>
            <a:r>
              <a:rPr lang="fi-FI" dirty="0" smtClean="0"/>
              <a:t>Punkit</a:t>
            </a:r>
          </a:p>
          <a:p>
            <a:r>
              <a:rPr lang="fi-FI" dirty="0" smtClean="0"/>
              <a:t>Aineenvaihduntatuotteet</a:t>
            </a:r>
            <a:r>
              <a:rPr lang="fi-FI" baseline="0" dirty="0" smtClean="0"/>
              <a:t> ja rakenneosat mm.  </a:t>
            </a:r>
            <a:r>
              <a:rPr lang="fi-FI" baseline="0" dirty="0" err="1" smtClean="0"/>
              <a:t>m</a:t>
            </a:r>
            <a:r>
              <a:rPr lang="fi-FI" dirty="0" err="1" smtClean="0"/>
              <a:t>ykotoksiinit</a:t>
            </a:r>
            <a:r>
              <a:rPr lang="fi-FI" dirty="0" smtClean="0"/>
              <a:t> ja </a:t>
            </a:r>
            <a:r>
              <a:rPr lang="fi-FI" dirty="0" err="1" smtClean="0"/>
              <a:t>endotoksiinit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23408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51" y="-99392"/>
            <a:ext cx="8569448" cy="1079500"/>
          </a:xfrm>
        </p:spPr>
        <p:txBody>
          <a:bodyPr/>
          <a:lstStyle/>
          <a:p>
            <a:r>
              <a:rPr lang="fi-FI" dirty="0" smtClean="0"/>
              <a:t>Lainsäädäntö ja terveysvaikutukset yleisesti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206" y="1196752"/>
            <a:ext cx="8290137" cy="4392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b="1" dirty="0"/>
              <a:t>Esimerkkejä sisäilmaan liittyvistä standardeista, laeista ja </a:t>
            </a:r>
            <a:r>
              <a:rPr lang="fi-FI" altLang="fi-FI" b="1" dirty="0" smtClean="0"/>
              <a:t>viranomaisohjeista</a:t>
            </a:r>
          </a:p>
          <a:p>
            <a:r>
              <a:rPr lang="fi-FI" altLang="fi-FI" sz="1900" dirty="0" smtClean="0"/>
              <a:t>Työturvallisuuslaki </a:t>
            </a:r>
            <a:r>
              <a:rPr lang="fi-FI" altLang="fi-FI" sz="1900" dirty="0"/>
              <a:t>738/2002</a:t>
            </a:r>
          </a:p>
          <a:p>
            <a:r>
              <a:rPr lang="fi-FI" altLang="fi-FI" sz="1900" dirty="0"/>
              <a:t>Terveydensuojelulaki 736/1994</a:t>
            </a:r>
          </a:p>
          <a:p>
            <a:r>
              <a:rPr lang="fi-FI" altLang="fi-FI" sz="1900" dirty="0"/>
              <a:t>Terveydensuojeluasetus 1280/1994</a:t>
            </a:r>
          </a:p>
          <a:p>
            <a:r>
              <a:rPr lang="fi-FI" altLang="fi-FI" sz="1900" dirty="0" smtClean="0"/>
              <a:t>Ns. Asumisterveysasetus 2015</a:t>
            </a:r>
          </a:p>
          <a:p>
            <a:r>
              <a:rPr lang="fi-FI" altLang="fi-FI" sz="1900" dirty="0" smtClean="0"/>
              <a:t>Maankäyttö- ja rakennuslaki 2014</a:t>
            </a:r>
            <a:endParaRPr lang="fi-FI" altLang="fi-FI" sz="1900" dirty="0"/>
          </a:p>
          <a:p>
            <a:r>
              <a:rPr lang="fi-FI" altLang="fi-FI" sz="1900" dirty="0"/>
              <a:t>Suomen rakentamismääräyskokoelma</a:t>
            </a:r>
          </a:p>
          <a:p>
            <a:r>
              <a:rPr lang="fi-FI" altLang="fi-FI" sz="1900" dirty="0"/>
              <a:t>Sisäilmaluokitus 2000</a:t>
            </a:r>
          </a:p>
          <a:p>
            <a:r>
              <a:rPr lang="fi-FI" altLang="fi-FI" sz="1900" dirty="0"/>
              <a:t>SFS-EN482-standardi. Työpaikan ilma. Yleiset suorituskykyvaatimukset mitattaessa kemiallisia tekijöitä.</a:t>
            </a:r>
          </a:p>
          <a:p>
            <a:r>
              <a:rPr lang="en-GB" altLang="fi-FI" sz="1900" dirty="0"/>
              <a:t>ISO </a:t>
            </a:r>
            <a:r>
              <a:rPr lang="en-GB" altLang="fi-FI" sz="1900" dirty="0" err="1"/>
              <a:t>standardit</a:t>
            </a:r>
            <a:r>
              <a:rPr lang="en-GB" altLang="fi-FI" sz="1900" dirty="0"/>
              <a:t>, </a:t>
            </a:r>
            <a:r>
              <a:rPr lang="en-GB" altLang="fi-FI" sz="1900" dirty="0" err="1"/>
              <a:t>esimerkiksi</a:t>
            </a:r>
            <a:r>
              <a:rPr lang="en-GB" altLang="fi-FI" sz="1900" dirty="0"/>
              <a:t> 16017-2 </a:t>
            </a:r>
            <a:r>
              <a:rPr lang="en-GB" altLang="fi-FI" sz="1900" dirty="0" err="1"/>
              <a:t>ja</a:t>
            </a:r>
            <a:r>
              <a:rPr lang="en-GB" altLang="fi-FI" sz="1900" dirty="0"/>
              <a:t> ISO 16000-6: Indoor, ambient and workplace air – Sampling and analysis of volatile organic compounds by sorbent tube/thermal desorption/capillary gas chromatography</a:t>
            </a:r>
            <a:endParaRPr lang="fi-FI" altLang="fi-FI" sz="1900" dirty="0"/>
          </a:p>
          <a:p>
            <a:r>
              <a:rPr lang="fi-FI" altLang="fi-FI" sz="1900" dirty="0"/>
              <a:t>Rakennustietosäätiön kortit</a:t>
            </a:r>
          </a:p>
          <a:p>
            <a:endParaRPr lang="fi-FI" sz="19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05998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611560" y="874710"/>
            <a:ext cx="6781800" cy="757238"/>
          </a:xfrm>
        </p:spPr>
        <p:txBody>
          <a:bodyPr/>
          <a:lstStyle/>
          <a:p>
            <a:r>
              <a:rPr lang="fi-FI" altLang="fi-FI" sz="2800" dirty="0" smtClean="0">
                <a:ea typeface="ＭＳ Ｐゴシック" panose="020B0600070205080204" pitchFamily="34" charset="-128"/>
              </a:rPr>
              <a:t>Laki velvoittaa ja ohjaa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548169"/>
              </p:ext>
            </p:extLst>
          </p:nvPr>
        </p:nvGraphicFramePr>
        <p:xfrm>
          <a:off x="251520" y="1282475"/>
          <a:ext cx="724359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3557EC7-2037-478C-8488-F4E5BDA2F3E7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i-FI" altLang="fi-FI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1554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720725"/>
          </a:xfrm>
        </p:spPr>
        <p:txBody>
          <a:bodyPr/>
          <a:lstStyle/>
          <a:p>
            <a:r>
              <a:rPr lang="fi-FI" altLang="fi-FI" sz="2800" dirty="0" smtClean="0">
                <a:ea typeface="ＭＳ Ｐゴシック" panose="020B0600070205080204" pitchFamily="34" charset="-128"/>
              </a:rPr>
              <a:t>Terveydensuojelulaki ja -asetus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82947" y="1302984"/>
            <a:ext cx="8069263" cy="4895850"/>
          </a:xfrm>
        </p:spPr>
        <p:txBody>
          <a:bodyPr/>
          <a:lstStyle/>
          <a:p>
            <a:r>
              <a:rPr lang="fi-FI" altLang="fi-FI" dirty="0" smtClean="0">
                <a:ea typeface="ＭＳ Ｐゴシック" panose="020B0600070205080204" pitchFamily="34" charset="-128"/>
              </a:rPr>
              <a:t>Määrittelee asuntojen ja muiden oleskelutilojen (esim. päiväkodit ja koulut) olosuhteiden terveyshaitat </a:t>
            </a:r>
          </a:p>
          <a:p>
            <a:r>
              <a:rPr lang="fi-FI" altLang="fi-FI" dirty="0" smtClean="0">
                <a:ea typeface="ＭＳ Ｐゴシック" panose="020B0600070205080204" pitchFamily="34" charset="-128"/>
              </a:rPr>
              <a:t>Sisätilan ilman tulee olla laadultaan sellaista, ettei siitä aiheudu terveyshaittaa </a:t>
            </a:r>
          </a:p>
          <a:p>
            <a:endParaRPr lang="fi-FI" altLang="fi-FI" dirty="0" smtClean="0">
              <a:ea typeface="ＭＳ Ｐゴシック" panose="020B0600070205080204" pitchFamily="34" charset="-128"/>
            </a:endParaRPr>
          </a:p>
          <a:p>
            <a:endParaRPr lang="fi-FI" altLang="fi-FI" dirty="0" smtClean="0">
              <a:ea typeface="ＭＳ Ｐゴシック" panose="020B0600070205080204" pitchFamily="34" charset="-128"/>
            </a:endParaRPr>
          </a:p>
          <a:p>
            <a:endParaRPr lang="fi-FI" altLang="fi-FI" dirty="0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fi-FI" altLang="fi-FI" dirty="0" smtClean="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fi-FI" altLang="fi-FI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fi-FI" altLang="fi-FI" dirty="0" smtClean="0">
              <a:ea typeface="ＭＳ Ｐゴシック" panose="020B0600070205080204" pitchFamily="34" charset="-128"/>
            </a:endParaRPr>
          </a:p>
          <a:p>
            <a:r>
              <a:rPr lang="fi-FI" altLang="fi-FI" dirty="0" smtClean="0">
                <a:ea typeface="ＭＳ Ｐゴシック" panose="020B0600070205080204" pitchFamily="34" charset="-128"/>
              </a:rPr>
              <a:t>Mahdollisia terveyshaittatekijöitä mm. lämpötila, kosteus, melu, ilmanvaihto, haju, mikrobit, valo ja säteily (26 ja 27 §)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8753" y="2780928"/>
            <a:ext cx="7284827" cy="2016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i-FI" sz="1600" b="1" dirty="0"/>
              <a:t>TERVEYSHAITTA (Lain 1§)</a:t>
            </a:r>
            <a:endParaRPr lang="fi-FI" sz="1600" dirty="0"/>
          </a:p>
          <a:p>
            <a:r>
              <a:rPr lang="fi-FI" sz="1600" b="1" dirty="0"/>
              <a:t>=</a:t>
            </a:r>
            <a:r>
              <a:rPr lang="fi-FI" sz="1600" dirty="0"/>
              <a:t> sairaus, muu terveydenhäiriö tai sellaisen tekijän tai olosuhteen esiintyminen, joka voi vähentää väestön tai yksilön elinympäristön terveellisyyttä (= altistuminen siinä määrin, että oireiden tai sairauden syntyminen on mahdollista) </a:t>
            </a:r>
            <a:r>
              <a:rPr lang="fi-FI" sz="1600" dirty="0" smtClean="0"/>
              <a:t> </a:t>
            </a:r>
            <a:endParaRPr lang="fi-FI" sz="1600" dirty="0"/>
          </a:p>
          <a:p>
            <a:pPr>
              <a:defRPr/>
            </a:pPr>
            <a:endParaRPr lang="fi-FI" sz="1600" dirty="0"/>
          </a:p>
          <a:p>
            <a:pPr>
              <a:defRPr/>
            </a:pPr>
            <a:r>
              <a:rPr lang="fi-FI" sz="1600" dirty="0"/>
              <a:t>Laissa ei edellytetä syy-yhteyden todistelua yksilötasolla, pelkkä terveyshaitan toteaminen riittää</a:t>
            </a:r>
          </a:p>
        </p:txBody>
      </p:sp>
      <p:sp>
        <p:nvSpPr>
          <p:cNvPr id="696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3A86D64-65C4-4966-88A5-0988CC67E545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fi-FI" altLang="fi-FI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191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07375" cy="865188"/>
          </a:xfrm>
        </p:spPr>
        <p:txBody>
          <a:bodyPr/>
          <a:lstStyle/>
          <a:p>
            <a:r>
              <a:rPr lang="fi-FI" altLang="fi-FI" sz="2800" smtClean="0"/>
              <a:t>Terveydensuojelulaki</a:t>
            </a:r>
            <a:endParaRPr lang="en-US" altLang="fi-FI" sz="280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18487" cy="48958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altLang="fi-FI" dirty="0" smtClean="0">
                <a:cs typeface="Arial" panose="020B0604020202020204" pitchFamily="34" charset="0"/>
              </a:rPr>
              <a:t>Ennaltaehkäisevä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>
                <a:cs typeface="Arial" panose="020B0604020202020204" pitchFamily="34" charset="0"/>
              </a:rPr>
              <a:t>Olosuhde, joka voi aiheuttaa terveyshaittaa, katsotaan terveydelle vaaralliseksi ja tulisi poistaa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>
                <a:cs typeface="Arial" panose="020B0604020202020204" pitchFamily="34" charset="0"/>
              </a:rPr>
              <a:t>Mm. kosteus- ja homevaurio em. olosuhde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>
                <a:cs typeface="Arial" panose="020B0604020202020204" pitchFamily="34" charset="0"/>
              </a:rPr>
              <a:t>Muita ohjeita mm:</a:t>
            </a:r>
          </a:p>
          <a:p>
            <a:pPr lvl="1">
              <a:lnSpc>
                <a:spcPct val="100000"/>
              </a:lnSpc>
            </a:pPr>
            <a:r>
              <a:rPr lang="fi-FI" altLang="fi-FI" dirty="0" smtClean="0">
                <a:cs typeface="Arial" panose="020B0604020202020204" pitchFamily="34" charset="0"/>
              </a:rPr>
              <a:t>WHO </a:t>
            </a:r>
            <a:r>
              <a:rPr lang="fi-FI" altLang="fi-FI" dirty="0" err="1" smtClean="0">
                <a:cs typeface="Arial" panose="020B0604020202020204" pitchFamily="34" charset="0"/>
              </a:rPr>
              <a:t>guidelines</a:t>
            </a:r>
            <a:r>
              <a:rPr lang="fi-FI" altLang="fi-FI" dirty="0" smtClean="0">
                <a:cs typeface="Arial" panose="020B0604020202020204" pitchFamily="34" charset="0"/>
              </a:rPr>
              <a:t> (2009): general </a:t>
            </a:r>
            <a:r>
              <a:rPr lang="fi-FI" altLang="fi-FI" dirty="0" err="1" smtClean="0">
                <a:cs typeface="Arial" panose="020B0604020202020204" pitchFamily="34" charset="0"/>
              </a:rPr>
              <a:t>recommendations</a:t>
            </a:r>
            <a:r>
              <a:rPr lang="fi-FI" altLang="fi-FI" dirty="0" smtClean="0">
                <a:cs typeface="Arial" panose="020B0604020202020204" pitchFamily="34" charset="0"/>
              </a:rPr>
              <a:t> - </a:t>
            </a:r>
            <a:r>
              <a:rPr lang="fi-FI" altLang="fi-FI" dirty="0" err="1" smtClean="0">
                <a:cs typeface="Arial" panose="020B0604020202020204" pitchFamily="34" charset="0"/>
              </a:rPr>
              <a:t>detailed</a:t>
            </a:r>
            <a:r>
              <a:rPr lang="fi-FI" altLang="fi-FI" dirty="0" smtClean="0">
                <a:cs typeface="Arial" panose="020B0604020202020204" pitchFamily="34" charset="0"/>
              </a:rPr>
              <a:t> </a:t>
            </a:r>
            <a:r>
              <a:rPr lang="fi-FI" altLang="fi-FI" dirty="0" err="1" smtClean="0">
                <a:cs typeface="Arial" panose="020B0604020202020204" pitchFamily="34" charset="0"/>
              </a:rPr>
              <a:t>guidelines</a:t>
            </a:r>
            <a:r>
              <a:rPr lang="fi-FI" altLang="fi-FI" dirty="0" smtClean="0">
                <a:cs typeface="Arial" panose="020B0604020202020204" pitchFamily="34" charset="0"/>
              </a:rPr>
              <a:t> on </a:t>
            </a:r>
            <a:r>
              <a:rPr lang="fi-FI" altLang="fi-FI" dirty="0" err="1" smtClean="0">
                <a:cs typeface="Arial" panose="020B0604020202020204" pitchFamily="34" charset="0"/>
              </a:rPr>
              <a:t>national</a:t>
            </a:r>
            <a:r>
              <a:rPr lang="fi-FI" altLang="fi-FI" dirty="0" smtClean="0">
                <a:cs typeface="Arial" panose="020B0604020202020204" pitchFamily="34" charset="0"/>
              </a:rPr>
              <a:t> </a:t>
            </a:r>
            <a:r>
              <a:rPr lang="fi-FI" altLang="fi-FI" dirty="0" err="1" smtClean="0">
                <a:cs typeface="Arial" panose="020B0604020202020204" pitchFamily="34" charset="0"/>
              </a:rPr>
              <a:t>level</a:t>
            </a:r>
            <a:endParaRPr lang="fi-FI" altLang="fi-FI" dirty="0" smtClean="0"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fi-FI" altLang="fi-FI" dirty="0" smtClean="0">
                <a:cs typeface="Arial" panose="020B0604020202020204" pitchFamily="34" charset="0"/>
              </a:rPr>
              <a:t>Asumisterveysopas (2009)</a:t>
            </a:r>
          </a:p>
          <a:p>
            <a:pPr lvl="1">
              <a:lnSpc>
                <a:spcPct val="100000"/>
              </a:lnSpc>
            </a:pPr>
            <a:r>
              <a:rPr lang="fi-FI" altLang="fi-FI" dirty="0" smtClean="0">
                <a:cs typeface="Arial" panose="020B0604020202020204" pitchFamily="34" charset="0"/>
              </a:rPr>
              <a:t>Tilaajan ohje sisäilmaongelman selvittämiseen asunto-osakeyhtiössä (Hometalkoot)</a:t>
            </a:r>
          </a:p>
          <a:p>
            <a:pPr lvl="1">
              <a:lnSpc>
                <a:spcPct val="100000"/>
              </a:lnSpc>
            </a:pPr>
            <a:endParaRPr lang="en-US" altLang="fi-FI" dirty="0" smtClean="0">
              <a:latin typeface="Calibri" panose="020F050202020403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AD85E10-3FA8-435B-AC08-41B12F8D3C6D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fi-FI" altLang="fi-FI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606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534988" y="115888"/>
            <a:ext cx="8207375" cy="1008062"/>
          </a:xfrm>
        </p:spPr>
        <p:txBody>
          <a:bodyPr/>
          <a:lstStyle/>
          <a:p>
            <a:r>
              <a:rPr lang="fi-FI" altLang="fi-FI" sz="2800" dirty="0" smtClean="0">
                <a:ea typeface="ＭＳ Ｐゴシック" panose="020B0600070205080204" pitchFamily="34" charset="-128"/>
              </a:rPr>
              <a:t>Työturvallisuuslaki (738/2002)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473200"/>
            <a:ext cx="8151813" cy="4800600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Työpaikan olosuhteet eivät saa aiheuttaa haittaa tai vaaraa työntekijän terveydelle. </a:t>
            </a:r>
          </a:p>
          <a:p>
            <a:pPr marL="0" indent="0">
              <a:buFont typeface="Arial" pitchFamily="34" charset="0"/>
              <a:buNone/>
              <a:defRPr/>
            </a:pPr>
            <a:endParaRPr lang="fi-FI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8" name="Rounded Rectangle 7"/>
          <p:cNvSpPr/>
          <p:nvPr/>
        </p:nvSpPr>
        <p:spPr>
          <a:xfrm>
            <a:off x="541760" y="2382474"/>
            <a:ext cx="7561262" cy="1663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b="1" dirty="0"/>
              <a:t>TERVEYSHAITTA</a:t>
            </a:r>
            <a:r>
              <a:rPr lang="fi-FI" dirty="0"/>
              <a:t> </a:t>
            </a:r>
          </a:p>
          <a:p>
            <a:pPr>
              <a:defRPr/>
            </a:pPr>
            <a:r>
              <a:rPr lang="fi-FI" dirty="0"/>
              <a:t>= sisältää koetut fyysiset ja henkiset oireet sekä koetun haitan (tilojen epätarkoituksenmukaisuus ja mm. sisäilman epäpuhtauksien häiritsevyys)</a:t>
            </a:r>
          </a:p>
          <a:p>
            <a:pPr>
              <a:defRPr/>
            </a:pPr>
            <a:endParaRPr lang="fi-FI" dirty="0"/>
          </a:p>
        </p:txBody>
      </p:sp>
      <p:sp>
        <p:nvSpPr>
          <p:cNvPr id="9" name="Rounded Rectangle 8"/>
          <p:cNvSpPr/>
          <p:nvPr/>
        </p:nvSpPr>
        <p:spPr>
          <a:xfrm>
            <a:off x="534988" y="4221088"/>
            <a:ext cx="7561262" cy="1292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>
              <a:defRPr/>
            </a:pPr>
            <a:r>
              <a:rPr lang="fi-FI" b="1" dirty="0"/>
              <a:t>TERVEYSVAARA </a:t>
            </a:r>
          </a:p>
          <a:p>
            <a:pPr marL="0" lvl="2">
              <a:defRPr/>
            </a:pPr>
            <a:r>
              <a:rPr lang="fi-FI" dirty="0"/>
              <a:t>= tapaturman ja sairastumisen vaara</a:t>
            </a:r>
          </a:p>
          <a:p>
            <a:pPr>
              <a:defRPr/>
            </a:pPr>
            <a:endParaRPr lang="fi-FI" sz="2000" dirty="0"/>
          </a:p>
        </p:txBody>
      </p:sp>
      <p:sp>
        <p:nvSpPr>
          <p:cNvPr id="716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B4C0219-EEC0-4FCA-A864-54DB1DE5013C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fi-FI" altLang="fi-FI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485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813421" y="548680"/>
            <a:ext cx="7489824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dirty="0" smtClean="0"/>
              <a:t>Terveydensuojelulaki 763/1993 ja Työturvallisuuslaki 738/2003</a:t>
            </a:r>
            <a:endParaRPr lang="en-US" altLang="fi-FI" dirty="0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idx="1"/>
          </p:nvPr>
        </p:nvSpPr>
        <p:spPr>
          <a:xfrm>
            <a:off x="796538" y="1825318"/>
            <a:ext cx="7489825" cy="4392614"/>
          </a:xfrm>
        </p:spPr>
        <p:txBody>
          <a:bodyPr/>
          <a:lstStyle/>
          <a:p>
            <a:pPr eaLnBrk="1" hangingPunct="1"/>
            <a:r>
              <a:rPr lang="en-US" altLang="fi-FI" dirty="0" err="1" smtClean="0"/>
              <a:t>Terveydensuojelulaki</a:t>
            </a:r>
            <a:r>
              <a:rPr lang="en-US" altLang="fi-FI" dirty="0" smtClean="0"/>
              <a:t> “</a:t>
            </a:r>
            <a:r>
              <a:rPr lang="en-US" altLang="fi-FI" dirty="0" err="1" smtClean="0"/>
              <a:t>terveyshaitta</a:t>
            </a:r>
            <a:r>
              <a:rPr lang="en-US" altLang="fi-FI" dirty="0" smtClean="0"/>
              <a:t>”</a:t>
            </a:r>
          </a:p>
          <a:p>
            <a:pPr lvl="1"/>
            <a:r>
              <a:rPr lang="en-US" altLang="fi-FI" dirty="0" err="1" smtClean="0"/>
              <a:t>elinympäristössä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olevasta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tekijästä</a:t>
            </a:r>
            <a:r>
              <a:rPr lang="en-US" altLang="fi-FI" dirty="0" smtClean="0"/>
              <a:t> tai </a:t>
            </a:r>
            <a:r>
              <a:rPr lang="en-US" altLang="fi-FI" dirty="0" err="1" smtClean="0"/>
              <a:t>olosuhteesta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aiheutuva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sairaus</a:t>
            </a:r>
            <a:r>
              <a:rPr lang="en-US" altLang="fi-FI" dirty="0" smtClean="0"/>
              <a:t> tai </a:t>
            </a:r>
            <a:r>
              <a:rPr lang="en-US" altLang="fi-FI" dirty="0" err="1" smtClean="0"/>
              <a:t>sen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oire</a:t>
            </a:r>
            <a:endParaRPr lang="en-US" altLang="fi-FI" dirty="0"/>
          </a:p>
          <a:p>
            <a:pPr lvl="1"/>
            <a:r>
              <a:rPr lang="en-US" altLang="fi-FI" dirty="0" err="1" smtClean="0"/>
              <a:t>altistuminen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terveydelle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vaaralliselle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aineelle</a:t>
            </a:r>
            <a:r>
              <a:rPr lang="en-US" altLang="fi-FI" dirty="0" smtClean="0"/>
              <a:t> tai </a:t>
            </a:r>
            <a:r>
              <a:rPr lang="en-US" altLang="fi-FI" dirty="0" err="1" smtClean="0"/>
              <a:t>tekijälle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siinä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määrin</a:t>
            </a:r>
            <a:r>
              <a:rPr lang="en-US" altLang="fi-FI" dirty="0" smtClean="0"/>
              <a:t>, </a:t>
            </a:r>
            <a:r>
              <a:rPr lang="en-US" altLang="fi-FI" dirty="0" err="1" smtClean="0"/>
              <a:t>että</a:t>
            </a:r>
            <a:r>
              <a:rPr lang="en-US" altLang="fi-FI" dirty="0" smtClean="0"/>
              <a:t>  </a:t>
            </a:r>
            <a:r>
              <a:rPr lang="en-US" altLang="fi-FI" dirty="0" err="1" smtClean="0"/>
              <a:t>sairauden</a:t>
            </a:r>
            <a:r>
              <a:rPr lang="en-US" altLang="fi-FI" dirty="0" smtClean="0"/>
              <a:t> tai </a:t>
            </a:r>
            <a:r>
              <a:rPr lang="en-US" altLang="fi-FI" dirty="0" err="1" smtClean="0"/>
              <a:t>sen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oireiden</a:t>
            </a:r>
            <a:r>
              <a:rPr lang="en-US" altLang="fi-FI" dirty="0" smtClean="0"/>
              <a:t> </a:t>
            </a:r>
            <a:r>
              <a:rPr lang="en-US" altLang="fi-FI" dirty="0" err="1" smtClean="0"/>
              <a:t>syntyminen</a:t>
            </a:r>
            <a:r>
              <a:rPr lang="en-US" altLang="fi-FI" dirty="0" smtClean="0"/>
              <a:t>  on </a:t>
            </a:r>
            <a:r>
              <a:rPr lang="en-US" altLang="fi-FI" dirty="0" err="1" smtClean="0"/>
              <a:t>mahdollista</a:t>
            </a:r>
            <a:endParaRPr lang="en-US" altLang="fi-FI" dirty="0" smtClean="0"/>
          </a:p>
          <a:p>
            <a:r>
              <a:rPr lang="fi-FI" altLang="fi-FI" dirty="0" smtClean="0"/>
              <a:t>Työturvallisuuslaki ”terveyshaitta” </a:t>
            </a:r>
          </a:p>
          <a:p>
            <a:pPr lvl="1"/>
            <a:r>
              <a:rPr lang="fi-FI" altLang="fi-FI" dirty="0" smtClean="0"/>
              <a:t>sisältää koetut fyysiset ja henkiset oireet sekä koetun haitan (tilojen epätarkoituksenmukaisuus ja mm. sisäilman epäpuhtauksien häiritsevyys)</a:t>
            </a:r>
          </a:p>
          <a:p>
            <a:pPr marL="0" lvl="2"/>
            <a:r>
              <a:rPr lang="fi-FI" altLang="fi-FI" sz="2000" dirty="0" smtClean="0"/>
              <a:t>Työturvallisuuslaki ”terveysvaara” </a:t>
            </a:r>
          </a:p>
          <a:p>
            <a:pPr marL="539750" lvl="4"/>
            <a:r>
              <a:rPr lang="fi-FI" altLang="fi-FI" sz="1800" dirty="0" smtClean="0"/>
              <a:t>tapaturman ja sairastumisen vaara</a:t>
            </a:r>
          </a:p>
          <a:p>
            <a:endParaRPr lang="fi-FI" altLang="fi-FI" sz="2000" dirty="0" smtClean="0"/>
          </a:p>
          <a:p>
            <a:pPr lvl="1"/>
            <a:endParaRPr lang="fi-FI" altLang="fi-FI" dirty="0" smtClean="0"/>
          </a:p>
          <a:p>
            <a:endParaRPr lang="fi-FI" altLang="fi-FI" dirty="0" smtClean="0"/>
          </a:p>
          <a:p>
            <a:pPr lvl="1"/>
            <a:endParaRPr lang="fi-FI" altLang="fi-FI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fi-FI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fi-FI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9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95000"/>
              </a:lnSpc>
              <a:spcBef>
                <a:spcPct val="25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95000"/>
              </a:lnSpc>
              <a:spcBef>
                <a:spcPct val="25000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95000"/>
              </a:lnSpc>
              <a:spcBef>
                <a:spcPct val="25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E64AE1CD-B0A8-46C5-9577-779AC7F90679}" type="slidenum">
              <a:rPr lang="en-GB" altLang="fi-FI" sz="1000">
                <a:solidFill>
                  <a:srgbClr val="FFFFFF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GB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2200" y="548680"/>
            <a:ext cx="1584325" cy="15843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782425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Sisällysluettelo</a:t>
            </a:r>
            <a:endParaRPr lang="fi-FI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 smtClean="0"/>
              <a:t>1 Biologiset epäpuhtaudet</a:t>
            </a:r>
          </a:p>
          <a:p>
            <a:pPr marL="0" indent="0">
              <a:buNone/>
            </a:pPr>
            <a:r>
              <a:rPr lang="fi-FI" sz="1200" dirty="0">
                <a:solidFill>
                  <a:srgbClr val="FF0000"/>
                </a:solidFill>
              </a:rPr>
              <a:t>1.1 </a:t>
            </a:r>
            <a:r>
              <a:rPr lang="fi-FI" sz="1200" dirty="0" smtClean="0">
                <a:solidFill>
                  <a:srgbClr val="FF0000"/>
                </a:solidFill>
              </a:rPr>
              <a:t>Johdanto sisäympäristökokonaisuuteen - opetussisältö</a:t>
            </a:r>
          </a:p>
          <a:p>
            <a:pPr marL="0" indent="0">
              <a:buNone/>
            </a:pPr>
            <a:r>
              <a:rPr lang="fi-FI" sz="1200" dirty="0" smtClean="0"/>
              <a:t>1.2 Mikrobiologian orientaatio</a:t>
            </a:r>
          </a:p>
          <a:p>
            <a:pPr marL="0" indent="0">
              <a:buNone/>
            </a:pPr>
            <a:r>
              <a:rPr lang="fi-FI" sz="1200" dirty="0" smtClean="0"/>
              <a:t>1.3 Mikrobiologian perusteet</a:t>
            </a:r>
          </a:p>
          <a:p>
            <a:pPr marL="0" indent="0">
              <a:buNone/>
            </a:pPr>
            <a:r>
              <a:rPr lang="fi-FI" sz="1200" dirty="0" smtClean="0"/>
              <a:t>1.4 Mikrobien elinkaari homehtuminen </a:t>
            </a:r>
            <a:r>
              <a:rPr lang="fi-FI" sz="1200" dirty="0"/>
              <a:t>ja </a:t>
            </a:r>
            <a:r>
              <a:rPr lang="fi-FI" sz="1200" dirty="0" smtClean="0"/>
              <a:t>lahoaminen</a:t>
            </a:r>
          </a:p>
          <a:p>
            <a:pPr marL="0" indent="0">
              <a:buNone/>
            </a:pPr>
            <a:r>
              <a:rPr lang="fi-FI" sz="1200" dirty="0" smtClean="0"/>
              <a:t>1.5 Materiaalien </a:t>
            </a:r>
            <a:r>
              <a:rPr lang="fi-FI" sz="1200" dirty="0"/>
              <a:t>ja pintojen </a:t>
            </a:r>
            <a:r>
              <a:rPr lang="fi-FI" sz="1200" dirty="0" smtClean="0"/>
              <a:t>mikrobisto</a:t>
            </a:r>
          </a:p>
          <a:p>
            <a:pPr marL="0" indent="0">
              <a:buNone/>
            </a:pPr>
            <a:r>
              <a:rPr lang="fi-FI" sz="1200" dirty="0"/>
              <a:t>1.6  Puun homeet ja </a:t>
            </a:r>
            <a:r>
              <a:rPr lang="fi-FI" sz="1200" dirty="0" smtClean="0"/>
              <a:t>lahot</a:t>
            </a:r>
          </a:p>
          <a:p>
            <a:pPr marL="0" indent="0">
              <a:buNone/>
            </a:pPr>
            <a:r>
              <a:rPr lang="fi-FI" sz="1200" dirty="0"/>
              <a:t>1.7 Rakenteiden vauriot ja </a:t>
            </a:r>
            <a:r>
              <a:rPr lang="fi-FI" sz="1200" dirty="0" smtClean="0"/>
              <a:t>vioittuminen</a:t>
            </a:r>
          </a:p>
          <a:p>
            <a:pPr marL="0" indent="0">
              <a:buNone/>
            </a:pPr>
            <a:r>
              <a:rPr lang="fi-FI" sz="1200" dirty="0" smtClean="0"/>
              <a:t>1.8.1 Ilman </a:t>
            </a:r>
            <a:r>
              <a:rPr lang="fi-FI" sz="1200" dirty="0"/>
              <a:t>mikrobisto asunnoissa, kouluissa ja </a:t>
            </a:r>
            <a:r>
              <a:rPr lang="fi-FI" sz="1200" dirty="0" smtClean="0"/>
              <a:t>päiväkodeissa</a:t>
            </a:r>
          </a:p>
          <a:p>
            <a:pPr marL="0" indent="0">
              <a:buNone/>
            </a:pPr>
            <a:r>
              <a:rPr lang="fi-FI" sz="1200" dirty="0" smtClean="0"/>
              <a:t>1.8.2 Ilman </a:t>
            </a:r>
            <a:r>
              <a:rPr lang="fi-FI" sz="1200" dirty="0"/>
              <a:t>mikrobisto tuotannollisissa ympäristöissä ja </a:t>
            </a:r>
            <a:r>
              <a:rPr lang="fi-FI" sz="1200" dirty="0" smtClean="0"/>
              <a:t>toimistoissa</a:t>
            </a:r>
          </a:p>
          <a:p>
            <a:pPr marL="0" indent="0">
              <a:buNone/>
            </a:pPr>
            <a:r>
              <a:rPr lang="fi-FI" sz="1200" dirty="0" smtClean="0"/>
              <a:t>1.9 Kosteusvauriorakennusten mikrobilajistoa</a:t>
            </a:r>
          </a:p>
          <a:p>
            <a:pPr marL="0" indent="0">
              <a:buNone/>
            </a:pPr>
            <a:r>
              <a:rPr lang="fi-FI" sz="1200" dirty="0"/>
              <a:t>1.10.1 </a:t>
            </a:r>
            <a:r>
              <a:rPr lang="fi-FI" sz="1200" dirty="0" err="1" smtClean="0"/>
              <a:t>Mykotoksiinit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1.10.2 </a:t>
            </a:r>
            <a:r>
              <a:rPr lang="fi-FI" sz="1200" dirty="0" err="1" smtClean="0"/>
              <a:t>MVOCit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1.10.3 </a:t>
            </a:r>
            <a:r>
              <a:rPr lang="fi-FI" sz="1200" dirty="0" err="1" smtClean="0"/>
              <a:t>Endotoksiinit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1.10.4 Muut </a:t>
            </a:r>
            <a:r>
              <a:rPr lang="fi-FI" sz="1200" dirty="0"/>
              <a:t>mikrobien </a:t>
            </a:r>
            <a:r>
              <a:rPr lang="fi-FI" sz="1200" dirty="0" smtClean="0"/>
              <a:t>rakennekomponentit</a:t>
            </a:r>
          </a:p>
          <a:p>
            <a:pPr marL="0" indent="0">
              <a:buNone/>
            </a:pPr>
            <a:r>
              <a:rPr lang="fi-FI" sz="1200" dirty="0" smtClean="0"/>
              <a:t>1.11 Muut </a:t>
            </a:r>
            <a:r>
              <a:rPr lang="fi-FI" sz="1200" dirty="0"/>
              <a:t>sisäilman kannalta erityiset </a:t>
            </a:r>
            <a:r>
              <a:rPr lang="fi-FI" sz="1200" dirty="0" smtClean="0"/>
              <a:t>mikrobit</a:t>
            </a:r>
          </a:p>
          <a:p>
            <a:pPr marL="0" indent="0">
              <a:buNone/>
            </a:pPr>
            <a:r>
              <a:rPr lang="fi-FI" sz="1200" dirty="0" smtClean="0"/>
              <a:t>1.12 Punkit </a:t>
            </a:r>
            <a:r>
              <a:rPr lang="fi-FI" sz="1200" dirty="0"/>
              <a:t>ja </a:t>
            </a:r>
            <a:r>
              <a:rPr lang="fi-FI" sz="1200" dirty="0" smtClean="0"/>
              <a:t>allergeenit</a:t>
            </a:r>
          </a:p>
          <a:p>
            <a:pPr marL="0" indent="0">
              <a:buNone/>
            </a:pPr>
            <a:r>
              <a:rPr lang="fi-FI" sz="1200" dirty="0" smtClean="0"/>
              <a:t>1.13 Sisätilojen tuholaiset</a:t>
            </a:r>
          </a:p>
          <a:p>
            <a:pPr marL="0" indent="0">
              <a:buNone/>
            </a:pPr>
            <a:r>
              <a:rPr lang="fi-FI" sz="1200" b="1" dirty="0"/>
              <a:t>2 Kemialliset </a:t>
            </a:r>
            <a:r>
              <a:rPr lang="fi-FI" sz="1200" b="1" dirty="0" smtClean="0"/>
              <a:t>epäpuhtaudet – opetussisältö</a:t>
            </a:r>
          </a:p>
          <a:p>
            <a:pPr marL="0" indent="0">
              <a:buNone/>
            </a:pPr>
            <a:r>
              <a:rPr lang="fi-FI" sz="1200" b="1" dirty="0"/>
              <a:t>3 Terveydellisen merkityksen </a:t>
            </a:r>
            <a:r>
              <a:rPr lang="fi-FI" sz="1200" b="1" dirty="0" smtClean="0"/>
              <a:t>arviointi – opetussisältö</a:t>
            </a:r>
          </a:p>
          <a:p>
            <a:pPr marL="0" indent="0">
              <a:buNone/>
            </a:pPr>
            <a:endParaRPr lang="fi-FI" sz="1000" dirty="0" smtClean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/>
              <a:t>4 Sisäympäristön tutkimukset ja raportointi</a:t>
            </a:r>
          </a:p>
          <a:p>
            <a:pPr marL="0" indent="0">
              <a:buNone/>
            </a:pPr>
            <a:r>
              <a:rPr lang="fi-FI" sz="1200" dirty="0"/>
              <a:t>4.1 Tutkimusstrategian laatiminen</a:t>
            </a:r>
          </a:p>
          <a:p>
            <a:pPr marL="0" indent="0">
              <a:buNone/>
            </a:pPr>
            <a:r>
              <a:rPr lang="fi-FI" sz="1200" dirty="0"/>
              <a:t>4.2 Näytteenotto mikrobiologisiin analyyseihin</a:t>
            </a:r>
          </a:p>
          <a:p>
            <a:pPr marL="0" indent="0">
              <a:buNone/>
            </a:pPr>
            <a:r>
              <a:rPr lang="fi-FI" sz="1200" dirty="0"/>
              <a:t>4.3 Mikrobien analysointi</a:t>
            </a:r>
          </a:p>
          <a:p>
            <a:pPr marL="0" indent="0">
              <a:buNone/>
            </a:pPr>
            <a:r>
              <a:rPr lang="fi-FI" sz="1200" dirty="0"/>
              <a:t>4.4 Mikrobien ohjearvot ja tulosten tulkinta</a:t>
            </a:r>
          </a:p>
          <a:p>
            <a:pPr marL="0" indent="0">
              <a:buNone/>
            </a:pPr>
            <a:r>
              <a:rPr lang="fi-FI" sz="1200" dirty="0"/>
              <a:t>4.5 Riskinarviointi</a:t>
            </a:r>
          </a:p>
          <a:p>
            <a:pPr marL="0" indent="0">
              <a:buNone/>
            </a:pPr>
            <a:r>
              <a:rPr lang="fi-FI" sz="1200" dirty="0"/>
              <a:t>4.6 Sisäympäristön tutkimukset ja raportointi</a:t>
            </a:r>
          </a:p>
          <a:p>
            <a:pPr marL="0" indent="0">
              <a:buNone/>
            </a:pPr>
            <a:r>
              <a:rPr lang="fi-FI" sz="1200" b="1" dirty="0" smtClean="0"/>
              <a:t>5 </a:t>
            </a:r>
            <a:r>
              <a:rPr lang="fi-FI" sz="1200" b="1" dirty="0"/>
              <a:t>Sisäilman laadun hallinta </a:t>
            </a:r>
            <a:r>
              <a:rPr lang="fi-FI" sz="1200" b="1" dirty="0" smtClean="0"/>
              <a:t>korjausprosessissa</a:t>
            </a:r>
          </a:p>
          <a:p>
            <a:pPr marL="0" indent="0">
              <a:buNone/>
            </a:pPr>
            <a:r>
              <a:rPr lang="fi-FI" sz="1200" dirty="0"/>
              <a:t>5.1 Homekorjaustyömaan kosteuden ja puhtauden </a:t>
            </a:r>
            <a:r>
              <a:rPr lang="fi-FI" sz="1200" dirty="0" smtClean="0"/>
              <a:t>hallinta – opetussisältö</a:t>
            </a:r>
          </a:p>
          <a:p>
            <a:pPr marL="0" indent="0">
              <a:buNone/>
            </a:pPr>
            <a:r>
              <a:rPr lang="fi-FI" sz="1200" dirty="0" smtClean="0"/>
              <a:t>5.2 Homekorjauksen työsuojelunäkökohdat – opetussisältö</a:t>
            </a:r>
          </a:p>
          <a:p>
            <a:pPr marL="0" indent="0">
              <a:buNone/>
            </a:pPr>
            <a:r>
              <a:rPr lang="fi-FI" sz="1200" dirty="0" smtClean="0"/>
              <a:t>5.3 Siivous- ja homesiivous</a:t>
            </a:r>
          </a:p>
          <a:p>
            <a:pPr marL="0" indent="0">
              <a:buNone/>
            </a:pPr>
            <a:r>
              <a:rPr lang="fi-FI" sz="1200" dirty="0" smtClean="0"/>
              <a:t>5.4 Rakenteiden toimivuus</a:t>
            </a:r>
          </a:p>
          <a:p>
            <a:pPr marL="0" indent="0">
              <a:buNone/>
            </a:pPr>
            <a:r>
              <a:rPr lang="fi-FI" sz="1200" b="1" dirty="0"/>
              <a:t>6. Sisäilmasto-ongelmien hallinta </a:t>
            </a:r>
            <a:r>
              <a:rPr lang="fi-FI" sz="1200" b="1" dirty="0" smtClean="0"/>
              <a:t>yhteistyönä</a:t>
            </a:r>
          </a:p>
          <a:p>
            <a:pPr marL="0" indent="0">
              <a:buNone/>
            </a:pPr>
            <a:r>
              <a:rPr lang="fi-FI" sz="1200" dirty="0" smtClean="0"/>
              <a:t>6.1 Toimintamallit </a:t>
            </a:r>
            <a:r>
              <a:rPr lang="fi-FI" sz="1200" dirty="0"/>
              <a:t>sisäilmasto-ongelmien </a:t>
            </a:r>
            <a:r>
              <a:rPr lang="fi-FI" sz="1200" dirty="0" smtClean="0"/>
              <a:t>ratkaisemisessa – opetussisältö</a:t>
            </a:r>
          </a:p>
          <a:p>
            <a:pPr marL="0" indent="0">
              <a:buNone/>
            </a:pPr>
            <a:r>
              <a:rPr lang="fi-FI" sz="1200" dirty="0" smtClean="0"/>
              <a:t>6.2 Sisäilmaryhmätoiminta – opetussisältö</a:t>
            </a:r>
          </a:p>
          <a:p>
            <a:pPr marL="0" indent="0">
              <a:buNone/>
            </a:pPr>
            <a:r>
              <a:rPr lang="fi-FI" sz="1200" dirty="0" smtClean="0"/>
              <a:t>6.3 Viranomaistoiminta </a:t>
            </a:r>
            <a:r>
              <a:rPr lang="fi-FI" sz="1200" dirty="0"/>
              <a:t>ja </a:t>
            </a:r>
            <a:r>
              <a:rPr lang="fi-FI" sz="1200" dirty="0" smtClean="0"/>
              <a:t>yhteistyö – opetussisältö</a:t>
            </a:r>
          </a:p>
          <a:p>
            <a:pPr marL="0" indent="0">
              <a:buNone/>
            </a:pPr>
            <a:r>
              <a:rPr lang="fi-FI" sz="1200" dirty="0" smtClean="0"/>
              <a:t>6.4 Viestintä</a:t>
            </a:r>
            <a:r>
              <a:rPr lang="fi-FI" sz="1200" dirty="0"/>
              <a:t>, ml. </a:t>
            </a:r>
            <a:r>
              <a:rPr lang="fi-FI" sz="1200" dirty="0" smtClean="0"/>
              <a:t>Riskiviestintä - opetussisältö</a:t>
            </a:r>
            <a:endParaRPr lang="fi-FI" sz="1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699514"/>
      </p:ext>
    </p:extLst>
  </p:cSld>
  <p:clrMapOvr>
    <a:masterClrMapping/>
  </p:clrMapOvr>
  <p:transition spd="med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6"/>
            <a:ext cx="8316912" cy="1079500"/>
          </a:xfrm>
        </p:spPr>
        <p:txBody>
          <a:bodyPr/>
          <a:lstStyle/>
          <a:p>
            <a:r>
              <a:rPr lang="en-US" altLang="fi-FI" sz="2800" dirty="0" err="1" smtClean="0"/>
              <a:t>Asumisterveysasetus</a:t>
            </a:r>
            <a:r>
              <a:rPr lang="en-US" altLang="fi-FI" sz="2800" dirty="0" smtClean="0"/>
              <a:t> (2015)  ja </a:t>
            </a:r>
            <a:br>
              <a:rPr lang="en-US" altLang="fi-FI" sz="2800" dirty="0" smtClean="0"/>
            </a:br>
            <a:r>
              <a:rPr lang="en-US" altLang="fi-FI" sz="2800" dirty="0" err="1" smtClean="0"/>
              <a:t>sen</a:t>
            </a:r>
            <a:r>
              <a:rPr lang="en-US" altLang="fi-FI" sz="2800" dirty="0" smtClean="0"/>
              <a:t> </a:t>
            </a:r>
            <a:r>
              <a:rPr lang="en-US" altLang="fi-FI" sz="2800" dirty="0" err="1" smtClean="0"/>
              <a:t>soveltamisohje</a:t>
            </a:r>
            <a:endParaRPr lang="en-US" altLang="fi-FI" sz="28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fi-FI" altLang="fi-FI" dirty="0" smtClean="0"/>
              <a:t>Pääasiassa terveydensuojeluviranomaisille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Terveydellisten olojen </a:t>
            </a:r>
            <a:r>
              <a:rPr lang="fi-FI" dirty="0" smtClean="0"/>
              <a:t>valvontaa</a:t>
            </a:r>
          </a:p>
          <a:p>
            <a:pPr lvl="1">
              <a:lnSpc>
                <a:spcPct val="100000"/>
              </a:lnSpc>
              <a:defRPr/>
            </a:pPr>
            <a:r>
              <a:rPr lang="fi-FI" dirty="0" smtClean="0"/>
              <a:t>kuvataan </a:t>
            </a:r>
            <a:r>
              <a:rPr lang="fi-FI" dirty="0"/>
              <a:t>viranomaisen käytettävissä olevat mittausmenetelmät ja tulosten </a:t>
            </a:r>
            <a:r>
              <a:rPr lang="fi-FI" dirty="0" smtClean="0"/>
              <a:t>tulkinta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fi-FI" altLang="fi-FI" dirty="0" smtClean="0"/>
              <a:t>Melu, RH, rakennekosteus, lämpötila, ilmanvaihto, hiilidioksidi, häkä, radon,  TVOC, styreeni, ammoniakki, formaldehydi, hiukkaset, asbesti, tupakan savu, </a:t>
            </a:r>
            <a:r>
              <a:rPr lang="fi-FI" altLang="fi-FI" b="1" dirty="0" smtClean="0"/>
              <a:t>mikrobikasvu ja -kontaminaatio</a:t>
            </a:r>
          </a:p>
          <a:p>
            <a:pPr marL="0" indent="0" eaLnBrk="1" hangingPunct="1">
              <a:lnSpc>
                <a:spcPct val="100000"/>
              </a:lnSpc>
              <a:buNone/>
              <a:defRPr/>
            </a:pPr>
            <a:endParaRPr lang="fi-FI" altLang="fi-FI" sz="2400" dirty="0" smtClean="0"/>
          </a:p>
          <a:p>
            <a:pPr lvl="1">
              <a:lnSpc>
                <a:spcPct val="100000"/>
              </a:lnSpc>
              <a:defRPr/>
            </a:pPr>
            <a:endParaRPr lang="fi-FI" dirty="0" smtClean="0"/>
          </a:p>
          <a:p>
            <a:pPr>
              <a:lnSpc>
                <a:spcPct val="100000"/>
              </a:lnSpc>
              <a:defRPr/>
            </a:pPr>
            <a:endParaRPr lang="fi-FI" altLang="fi-FI" sz="2400" dirty="0" smtClean="0"/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fi-FI" altLang="fi-FI" sz="2400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8B36CF1E-0D20-40F1-BA79-0B96448ECE5A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fi-FI" altLang="fi-FI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870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Sisäympäristö-, sisäilmasto- ja sisäilmamuuttujien vaikutus ihmiseen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Kosteus - viihtyvyyshaitta</a:t>
            </a:r>
            <a:endParaRPr lang="fi-FI" dirty="0"/>
          </a:p>
          <a:p>
            <a:r>
              <a:rPr lang="fi-FI" dirty="0" smtClean="0"/>
              <a:t>Lämpö - viihtyvyyshaitta</a:t>
            </a:r>
            <a:endParaRPr lang="fi-FI" dirty="0"/>
          </a:p>
          <a:p>
            <a:r>
              <a:rPr lang="fi-FI" dirty="0" smtClean="0"/>
              <a:t>Veto - viihtyvyyshaitta</a:t>
            </a:r>
            <a:endParaRPr lang="fi-FI" dirty="0"/>
          </a:p>
          <a:p>
            <a:r>
              <a:rPr lang="fi-FI" dirty="0" smtClean="0"/>
              <a:t>Valaistus - viihtyvyyshaitta</a:t>
            </a:r>
            <a:endParaRPr lang="fi-FI" dirty="0"/>
          </a:p>
          <a:p>
            <a:r>
              <a:rPr lang="fi-FI" dirty="0" smtClean="0"/>
              <a:t>Melu – viihtyvyyshaitta tai sairaus</a:t>
            </a:r>
          </a:p>
          <a:p>
            <a:r>
              <a:rPr lang="fi-FI" dirty="0" smtClean="0"/>
              <a:t>Radon -  sairaus</a:t>
            </a:r>
          </a:p>
          <a:p>
            <a:r>
              <a:rPr lang="fi-FI" dirty="0"/>
              <a:t>Hiukkasmaiset </a:t>
            </a:r>
            <a:r>
              <a:rPr lang="fi-FI" dirty="0" smtClean="0"/>
              <a:t>epäpuhtaudet –oireet tai sairaus</a:t>
            </a:r>
            <a:endParaRPr lang="fi-FI" dirty="0"/>
          </a:p>
          <a:p>
            <a:r>
              <a:rPr lang="fi-FI" dirty="0"/>
              <a:t>Kemialliset </a:t>
            </a:r>
            <a:r>
              <a:rPr lang="fi-FI" dirty="0" smtClean="0"/>
              <a:t>epäpuhtaudet – viihtyvyyshaitta, oireet tai sairaus</a:t>
            </a:r>
            <a:endParaRPr lang="fi-FI" dirty="0"/>
          </a:p>
          <a:p>
            <a:r>
              <a:rPr lang="fi-FI" dirty="0"/>
              <a:t>Biologiset </a:t>
            </a:r>
            <a:r>
              <a:rPr lang="fi-FI" dirty="0" smtClean="0"/>
              <a:t>epäpuhtaudet – oireet tai sairaus</a:t>
            </a:r>
          </a:p>
          <a:p>
            <a:endParaRPr lang="fi-FI" dirty="0"/>
          </a:p>
          <a:p>
            <a:r>
              <a:rPr lang="fi-FI" dirty="0" smtClean="0"/>
              <a:t>- Tässä suora ja välillinen merkitys sisäilmaston ja sisäilman laadun kannalta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52785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Sisäilma  ja kosteusvauriot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Sisäilmaongelma syntyy monen tekijän yhteisvaikutuksena ja on erittäin harvoin selitettävissä vain yhdellä tekijällä tai epäpuhtaudella.</a:t>
            </a:r>
            <a:endParaRPr lang="fi-FI" dirty="0"/>
          </a:p>
          <a:p>
            <a:r>
              <a:rPr lang="fi-FI" dirty="0" smtClean="0"/>
              <a:t>Jatkossa käsitellään tarkemmin kosteus- ja homevaurioita, </a:t>
            </a:r>
            <a:r>
              <a:rPr lang="fi-FI" dirty="0"/>
              <a:t>j</a:t>
            </a:r>
            <a:r>
              <a:rPr lang="fi-FI" dirty="0" smtClean="0"/>
              <a:t>otka ovat itsessään monimutkaisia.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77865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 txBox="1">
            <a:spLocks noGrp="1"/>
          </p:cNvSpPr>
          <p:nvPr/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D748B690-39DB-4513-BFAD-94B8AC70A78E}" type="slidenum">
              <a:rPr lang="en-GB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GB" altLang="fi-FI" sz="1000">
              <a:solidFill>
                <a:schemeClr val="bg1"/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06" y="2657234"/>
            <a:ext cx="2238738" cy="171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Oval 4"/>
          <p:cNvSpPr>
            <a:spLocks noChangeArrowheads="1"/>
          </p:cNvSpPr>
          <p:nvPr/>
        </p:nvSpPr>
        <p:spPr bwMode="auto">
          <a:xfrm>
            <a:off x="5588932" y="2078534"/>
            <a:ext cx="3071144" cy="2905679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fi-FI" sz="1800"/>
          </a:p>
        </p:txBody>
      </p:sp>
      <p:sp>
        <p:nvSpPr>
          <p:cNvPr id="92165" name="Oval 5"/>
          <p:cNvSpPr>
            <a:spLocks noChangeArrowheads="1"/>
          </p:cNvSpPr>
          <p:nvPr/>
        </p:nvSpPr>
        <p:spPr bwMode="auto">
          <a:xfrm>
            <a:off x="309044" y="2218024"/>
            <a:ext cx="3076267" cy="28273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fi-FI" sz="1800"/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5689404" y="1587483"/>
            <a:ext cx="287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2400" dirty="0"/>
              <a:t>Terveysvaikutukset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908425" y="4653136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887788" y="3284984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9217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1" y="2685590"/>
            <a:ext cx="2091528" cy="156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257060"/>
              </p:ext>
            </p:extLst>
          </p:nvPr>
        </p:nvGraphicFramePr>
        <p:xfrm>
          <a:off x="3811588" y="3306936"/>
          <a:ext cx="13716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Clip" r:id="rId6" imgW="861365" imgH="844906" progId="MS_ClipArt_Gallery.5">
                  <p:embed/>
                </p:oleObj>
              </mc:Choice>
              <mc:Fallback>
                <p:oleObj name="Clip" r:id="rId6" imgW="861365" imgH="844906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88" y="3306936"/>
                        <a:ext cx="13716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562326" y="1155204"/>
            <a:ext cx="25827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/>
              <a:t>allergeenit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/>
              <a:t>(homesienten proteiinit,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/>
              <a:t>pölypunkit</a:t>
            </a:r>
            <a:r>
              <a:rPr lang="fi-FI" altLang="fi-FI" sz="18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92177" name="Text Box 17"/>
          <p:cNvSpPr txBox="1">
            <a:spLocks noChangeArrowheads="1"/>
          </p:cNvSpPr>
          <p:nvPr/>
        </p:nvSpPr>
        <p:spPr bwMode="auto">
          <a:xfrm>
            <a:off x="185642" y="5733146"/>
            <a:ext cx="2456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/>
              <a:t>Sienien ja bakteerien </a:t>
            </a:r>
            <a:r>
              <a:rPr lang="fi-FI" altLang="fi-FI" sz="1800" dirty="0" err="1"/>
              <a:t>rakennekomponenetit</a:t>
            </a:r>
            <a:endParaRPr lang="fi-FI" altLang="fi-FI" sz="1800" dirty="0"/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1365964" y="4397239"/>
            <a:ext cx="1073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2000" dirty="0" err="1"/>
              <a:t>MVOCs</a:t>
            </a:r>
            <a:endParaRPr lang="fi-FI" altLang="fi-FI" sz="2000" dirty="0"/>
          </a:p>
        </p:txBody>
      </p:sp>
      <p:sp>
        <p:nvSpPr>
          <p:cNvPr id="92179" name="Text Box 19"/>
          <p:cNvSpPr txBox="1">
            <a:spLocks noChangeArrowheads="1"/>
          </p:cNvSpPr>
          <p:nvPr/>
        </p:nvSpPr>
        <p:spPr bwMode="auto">
          <a:xfrm>
            <a:off x="2366952" y="4926392"/>
            <a:ext cx="4302145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/>
              <a:t>Mikrobien toksiset </a:t>
            </a:r>
            <a:r>
              <a:rPr lang="fi-FI" altLang="fi-FI" sz="1800" dirty="0" err="1"/>
              <a:t>aineenvaihduntatuoteet</a:t>
            </a:r>
            <a:endParaRPr lang="fi-FI" altLang="fi-FI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/>
              <a:t>(</a:t>
            </a:r>
            <a:r>
              <a:rPr lang="fi-FI" altLang="fi-FI" sz="1800" dirty="0" err="1"/>
              <a:t>mykotoksiinit</a:t>
            </a:r>
            <a:r>
              <a:rPr lang="fi-FI" altLang="fi-FI" sz="1800" dirty="0"/>
              <a:t>, bakteeritoksiinit)</a:t>
            </a: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3677929" y="1988840"/>
            <a:ext cx="16209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 smtClean="0"/>
              <a:t>Materiaaleista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 err="1"/>
              <a:t>f</a:t>
            </a:r>
            <a:r>
              <a:rPr lang="fi-FI" altLang="fi-FI" sz="1800" dirty="0" err="1" smtClean="0"/>
              <a:t>talaatit</a:t>
            </a:r>
            <a:endParaRPr lang="fi-FI" altLang="fi-FI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/>
              <a:t>formaldehydi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 err="1"/>
              <a:t>VOCs</a:t>
            </a:r>
            <a:endParaRPr lang="fi-FI" altLang="fi-FI" sz="1800" dirty="0"/>
          </a:p>
        </p:txBody>
      </p:sp>
      <p:sp>
        <p:nvSpPr>
          <p:cNvPr id="92181" name="Oval 21"/>
          <p:cNvSpPr>
            <a:spLocks noChangeArrowheads="1"/>
          </p:cNvSpPr>
          <p:nvPr/>
        </p:nvSpPr>
        <p:spPr bwMode="auto">
          <a:xfrm>
            <a:off x="1978819" y="4864976"/>
            <a:ext cx="4924425" cy="1079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fi-FI" sz="1800"/>
          </a:p>
        </p:txBody>
      </p:sp>
      <p:sp>
        <p:nvSpPr>
          <p:cNvPr id="92182" name="Oval 22"/>
          <p:cNvSpPr>
            <a:spLocks noChangeArrowheads="1"/>
          </p:cNvSpPr>
          <p:nvPr/>
        </p:nvSpPr>
        <p:spPr bwMode="auto">
          <a:xfrm>
            <a:off x="1160590" y="4307546"/>
            <a:ext cx="1368425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fi-FI" sz="1800"/>
          </a:p>
        </p:txBody>
      </p:sp>
      <p:sp>
        <p:nvSpPr>
          <p:cNvPr id="92183" name="Oval 23"/>
          <p:cNvSpPr>
            <a:spLocks noChangeArrowheads="1"/>
          </p:cNvSpPr>
          <p:nvPr/>
        </p:nvSpPr>
        <p:spPr bwMode="auto">
          <a:xfrm>
            <a:off x="16068" y="5602792"/>
            <a:ext cx="2699792" cy="9119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fi-FI" sz="1800"/>
          </a:p>
        </p:txBody>
      </p:sp>
      <p:sp>
        <p:nvSpPr>
          <p:cNvPr id="92184" name="Oval 24"/>
          <p:cNvSpPr>
            <a:spLocks noChangeArrowheads="1"/>
          </p:cNvSpPr>
          <p:nvPr/>
        </p:nvSpPr>
        <p:spPr bwMode="auto">
          <a:xfrm>
            <a:off x="251520" y="1124794"/>
            <a:ext cx="3313112" cy="10080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fi-FI" sz="1800"/>
          </a:p>
        </p:txBody>
      </p:sp>
      <p:sp>
        <p:nvSpPr>
          <p:cNvPr id="92185" name="Oval 25"/>
          <p:cNvSpPr>
            <a:spLocks noChangeArrowheads="1"/>
          </p:cNvSpPr>
          <p:nvPr/>
        </p:nvSpPr>
        <p:spPr bwMode="auto">
          <a:xfrm>
            <a:off x="3240089" y="1844418"/>
            <a:ext cx="2488942" cy="132425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fi-FI" sz="1800"/>
          </a:p>
        </p:txBody>
      </p:sp>
      <p:sp>
        <p:nvSpPr>
          <p:cNvPr id="87061" name="Rectangle 14"/>
          <p:cNvSpPr txBox="1">
            <a:spLocks noGrp="1" noChangeArrowheads="1"/>
          </p:cNvSpPr>
          <p:nvPr/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i-FI" sz="1000">
                <a:solidFill>
                  <a:schemeClr val="bg1"/>
                </a:solidFill>
              </a:rPr>
              <a:t>26.2.2014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-203326"/>
            <a:ext cx="90360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i-FI" altLang="fi-FI" sz="2800" kern="0" dirty="0" smtClean="0"/>
              <a:t>Kosteus- ja homevaurioihin liittyvät epäpuhtaudet</a:t>
            </a: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3501245" y="804737"/>
            <a:ext cx="2460361" cy="98813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i-FI" altLang="fi-FI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/>
              <a:t>Mikrobisolut ja </a:t>
            </a:r>
            <a:r>
              <a:rPr lang="fi-FI" altLang="fi-FI" sz="1800" dirty="0" smtClean="0"/>
              <a:t>-itiöt</a:t>
            </a:r>
            <a:r>
              <a:rPr lang="fi-FI" altLang="fi-FI" sz="1800" dirty="0"/>
              <a:t>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800" dirty="0"/>
              <a:t>niiden osaset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fi-FI" sz="1800" dirty="0"/>
          </a:p>
        </p:txBody>
      </p:sp>
      <p:sp>
        <p:nvSpPr>
          <p:cNvPr id="870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02D68B6-4874-4BA2-B9D6-F1F9F1F3A4A9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fi-FI" altLang="fi-FI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2639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92165" grpId="0" animBg="1"/>
      <p:bldP spid="92167" grpId="0"/>
      <p:bldP spid="57354" grpId="0" animBg="1"/>
      <p:bldP spid="57355" grpId="0" animBg="1"/>
      <p:bldP spid="92176" grpId="0"/>
      <p:bldP spid="92177" grpId="0"/>
      <p:bldP spid="92178" grpId="0"/>
      <p:bldP spid="92179" grpId="0"/>
      <p:bldP spid="92180" grpId="0"/>
      <p:bldP spid="92181" grpId="0" animBg="1"/>
      <p:bldP spid="92182" grpId="0" animBg="1"/>
      <p:bldP spid="92183" grpId="0" animBg="1"/>
      <p:bldP spid="92184" grpId="0" animBg="1"/>
      <p:bldP spid="92185" grpId="0" animBg="1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altLang="fi-FI" sz="3200" dirty="0" smtClean="0"/>
              <a:t>WHO guidelines for indoor air quality: Dampness and mould (2009)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7088" y="1628775"/>
            <a:ext cx="5616574" cy="439261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Aft>
                <a:spcPct val="60000"/>
              </a:spcAft>
            </a:pPr>
            <a:r>
              <a:rPr lang="en-GB" altLang="fi-FI" dirty="0" err="1" smtClean="0">
                <a:ea typeface="ＭＳ Ｐゴシック" panose="020B0600070205080204" pitchFamily="34" charset="-128"/>
              </a:rPr>
              <a:t>Kosteus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- ja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homeongelmat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ovat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yhteydessä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hengitystieoireisiin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ja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uuden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astman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synnyn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riskiin</a:t>
            </a:r>
            <a:endParaRPr lang="en-GB" altLang="fi-FI" dirty="0">
              <a:ea typeface="ＭＳ Ｐゴシック" panose="020B0600070205080204" pitchFamily="34" charset="-128"/>
            </a:endParaRPr>
          </a:p>
          <a:p>
            <a:pPr eaLnBrk="1" hangingPunct="1">
              <a:spcAft>
                <a:spcPct val="60000"/>
              </a:spcAft>
            </a:pPr>
            <a:r>
              <a:rPr lang="en-GB" altLang="fi-FI" dirty="0" err="1" smtClean="0">
                <a:ea typeface="ＭＳ Ｐゴシック" panose="020B0600070205080204" pitchFamily="34" charset="-128"/>
              </a:rPr>
              <a:t>Kosteus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ja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mikrobit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ovat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indikaattoreita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br>
              <a:rPr lang="en-GB" altLang="fi-FI" dirty="0" smtClean="0">
                <a:ea typeface="ＭＳ Ｐゴシック" panose="020B0600070205080204" pitchFamily="34" charset="-128"/>
              </a:rPr>
            </a:br>
            <a:r>
              <a:rPr lang="en-GB" altLang="fi-FI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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osoittavat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olosuhdetta</a:t>
            </a:r>
            <a:endParaRPr lang="en-GB" altLang="fi-FI" dirty="0" smtClean="0">
              <a:ea typeface="ＭＳ Ｐゴシック" panose="020B0600070205080204" pitchFamily="34" charset="-128"/>
            </a:endParaRPr>
          </a:p>
          <a:p>
            <a:pPr marL="722313" lvl="1" indent="-355600" eaLnBrk="1" hangingPunct="1">
              <a:spcAft>
                <a:spcPct val="60000"/>
              </a:spcAft>
            </a:pPr>
            <a:r>
              <a:rPr lang="en-GB" altLang="fi-FI" dirty="0" err="1" smtClean="0">
                <a:ea typeface="ＭＳ Ｐゴシック" panose="020B0600070205080204" pitchFamily="34" charset="-128"/>
              </a:rPr>
              <a:t>Ei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tunneta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tarkkaan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altistumista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tai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tautimekanismia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joka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aiheuttaa</a:t>
            </a:r>
            <a:r>
              <a:rPr lang="en-GB" altLang="fi-FI" dirty="0" smtClean="0">
                <a:ea typeface="ＭＳ Ｐゴシック" panose="020B0600070205080204" pitchFamily="34" charset="-128"/>
              </a:rPr>
              <a:t/>
            </a:r>
            <a:br>
              <a:rPr lang="en-GB" altLang="fi-FI" dirty="0" smtClean="0">
                <a:ea typeface="ＭＳ Ｐゴシック" panose="020B0600070205080204" pitchFamily="34" charset="-128"/>
              </a:rPr>
            </a:br>
            <a:r>
              <a:rPr lang="en-GB" altLang="fi-FI" dirty="0" err="1" smtClean="0">
                <a:ea typeface="ＭＳ Ｐゴシック" panose="020B0600070205080204" pitchFamily="34" charset="-128"/>
              </a:rPr>
              <a:t>hengitystiehaitat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                                                                  </a:t>
            </a:r>
            <a:r>
              <a:rPr lang="en-GB" altLang="fi-FI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syy-seuraussuhde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vielä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epäselvä</a:t>
            </a:r>
            <a:endParaRPr lang="en-GB" altLang="fi-FI" dirty="0" smtClean="0">
              <a:ea typeface="ＭＳ Ｐゴシック" panose="020B0600070205080204" pitchFamily="34" charset="-128"/>
            </a:endParaRPr>
          </a:p>
          <a:p>
            <a:pPr eaLnBrk="1" hangingPunct="1">
              <a:spcAft>
                <a:spcPct val="60000"/>
              </a:spcAft>
            </a:pPr>
            <a:r>
              <a:rPr lang="en-GB" altLang="fi-FI" dirty="0" err="1" smtClean="0">
                <a:ea typeface="ＭＳ Ｐゴシック" panose="020B0600070205080204" pitchFamily="34" charset="-128"/>
              </a:rPr>
              <a:t>Ei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voida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asettaa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terveysperusteista</a:t>
            </a:r>
            <a:r>
              <a:rPr lang="en-GB" altLang="fi-FI" dirty="0">
                <a:ea typeface="ＭＳ Ｐゴシック" panose="020B0600070205080204" pitchFamily="34" charset="-128"/>
              </a:rPr>
              <a:t> 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raja-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arvoa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,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mikä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määrä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altistumista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br>
              <a:rPr lang="en-GB" altLang="fi-FI" dirty="0" smtClean="0">
                <a:ea typeface="ＭＳ Ｐゴシック" panose="020B0600070205080204" pitchFamily="34" charset="-128"/>
              </a:rPr>
            </a:br>
            <a:r>
              <a:rPr lang="en-GB" altLang="fi-FI" dirty="0" err="1" smtClean="0">
                <a:ea typeface="ＭＳ Ｐゴシック" panose="020B0600070205080204" pitchFamily="34" charset="-128"/>
              </a:rPr>
              <a:t>olisi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vielä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turvallinen</a:t>
            </a:r>
            <a:endParaRPr lang="en-GB" altLang="fi-FI" dirty="0" smtClean="0">
              <a:ea typeface="ＭＳ Ｐゴシック" panose="020B0600070205080204" pitchFamily="34" charset="-128"/>
            </a:endParaRPr>
          </a:p>
          <a:p>
            <a:pPr eaLnBrk="1" hangingPunct="1">
              <a:spcAft>
                <a:spcPct val="60000"/>
              </a:spcAft>
            </a:pPr>
            <a:r>
              <a:rPr lang="en-GB" altLang="fi-FI" dirty="0" err="1" smtClean="0">
                <a:ea typeface="ＭＳ Ｐゴシック" panose="020B0600070205080204" pitchFamily="34" charset="-128"/>
              </a:rPr>
              <a:t>Kosteus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ja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homekasvu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tulisi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aina</a:t>
            </a:r>
            <a:r>
              <a:rPr lang="en-GB" altLang="fi-FI" dirty="0" smtClean="0">
                <a:ea typeface="ＭＳ Ｐゴシック" panose="020B0600070205080204" pitchFamily="34" charset="-128"/>
              </a:rPr>
              <a:t> </a:t>
            </a:r>
            <a:r>
              <a:rPr lang="en-GB" altLang="fi-FI" dirty="0" err="1" smtClean="0">
                <a:ea typeface="ＭＳ Ｐゴシック" panose="020B0600070205080204" pitchFamily="34" charset="-128"/>
              </a:rPr>
              <a:t>ehkäistä</a:t>
            </a:r>
            <a:endParaRPr lang="en-GB" altLang="fi-FI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fi-FI" sz="2400" dirty="0" smtClean="0"/>
          </a:p>
          <a:p>
            <a:pPr eaLnBrk="1" hangingPunct="1"/>
            <a:endParaRPr lang="en-GB" altLang="fi-FI" sz="2400" dirty="0" smtClean="0"/>
          </a:p>
        </p:txBody>
      </p:sp>
      <p:sp>
        <p:nvSpPr>
          <p:cNvPr id="880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1F9A51E-B1B5-4C0C-92D8-02BC696A62B4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2" y="1772816"/>
            <a:ext cx="2376488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5972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dirty="0"/>
              <a:t>Biologisille tekijöille altistuminen </a:t>
            </a:r>
            <a:r>
              <a:rPr lang="fi-FI" altLang="fi-FI" dirty="0" smtClean="0"/>
              <a:t>– </a:t>
            </a:r>
            <a:br>
              <a:rPr lang="fi-FI" altLang="fi-FI" dirty="0" smtClean="0"/>
            </a:br>
            <a:r>
              <a:rPr lang="fi-FI" altLang="fi-FI" dirty="0" smtClean="0"/>
              <a:t>Keuhkokuva</a:t>
            </a:r>
            <a:endParaRPr lang="en-US" altLang="fi-FI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15432" y="1777888"/>
            <a:ext cx="3668712" cy="4392613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ct val="60000"/>
              </a:spcAft>
              <a:buSzPct val="65000"/>
              <a:buNone/>
            </a:pPr>
            <a:r>
              <a:rPr lang="fi-FI" altLang="fi-FI" sz="1900" dirty="0" smtClean="0">
                <a:ea typeface="ＭＳ Ｐゴシック" panose="020B0600070205080204" pitchFamily="34" charset="-128"/>
              </a:rPr>
              <a:t>Altistumisreitit:</a:t>
            </a:r>
            <a:endParaRPr lang="fi-FI" altLang="fi-FI" sz="1900" dirty="0">
              <a:ea typeface="ＭＳ Ｐゴシック" panose="020B0600070205080204" pitchFamily="34" charset="-128"/>
            </a:endParaRPr>
          </a:p>
          <a:p>
            <a:pPr>
              <a:spcAft>
                <a:spcPct val="60000"/>
              </a:spcAft>
            </a:pPr>
            <a:r>
              <a:rPr lang="fi-FI" altLang="fi-FI" sz="1900" dirty="0">
                <a:ea typeface="ＭＳ Ｐゴシック" panose="020B0600070205080204" pitchFamily="34" charset="-128"/>
              </a:rPr>
              <a:t>hengitystiet </a:t>
            </a:r>
          </a:p>
          <a:p>
            <a:pPr>
              <a:spcAft>
                <a:spcPct val="60000"/>
              </a:spcAft>
            </a:pPr>
            <a:r>
              <a:rPr lang="fi-FI" altLang="fi-FI" sz="1900" dirty="0">
                <a:ea typeface="ＭＳ Ｐゴシック" panose="020B0600070205080204" pitchFamily="34" charset="-128"/>
              </a:rPr>
              <a:t>iho</a:t>
            </a:r>
          </a:p>
          <a:p>
            <a:pPr>
              <a:spcAft>
                <a:spcPct val="60000"/>
              </a:spcAft>
            </a:pPr>
            <a:r>
              <a:rPr lang="fi-FI" altLang="fi-FI" sz="1900" dirty="0">
                <a:ea typeface="ＭＳ Ｐゴシック" panose="020B0600070205080204" pitchFamily="34" charset="-128"/>
              </a:rPr>
              <a:t>ruuansulatuselimistö</a:t>
            </a:r>
          </a:p>
          <a:p>
            <a:endParaRPr lang="en-US" altLang="fi-FI" sz="24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0539-E65D-48ED-A763-3B642030F940}" type="slidenum">
              <a:rPr lang="en-US" altLang="fi-FI"/>
              <a:pPr/>
              <a:t>35</a:t>
            </a:fld>
            <a:endParaRPr lang="en-US" altLang="fi-FI"/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79841"/>
              </p:ext>
            </p:extLst>
          </p:nvPr>
        </p:nvGraphicFramePr>
        <p:xfrm>
          <a:off x="5292080" y="1556792"/>
          <a:ext cx="2016150" cy="394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Clip" r:id="rId4" imgW="2437920" imgH="4770360" progId="MS_ClipArt_Gallery.2">
                  <p:embed/>
                </p:oleObj>
              </mc:Choice>
              <mc:Fallback>
                <p:oleObj name="Clip" r:id="rId4" imgW="2437920" imgH="4770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556792"/>
                        <a:ext cx="2016150" cy="3944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0804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 dirty="0"/>
              <a:t>Biologisten altisteiden aiheuttamia terveyshaittoja </a:t>
            </a:r>
            <a:endParaRPr lang="en-US" altLang="fi-FI" sz="2800" dirty="0"/>
          </a:p>
        </p:txBody>
      </p:sp>
      <p:sp>
        <p:nvSpPr>
          <p:cNvPr id="15053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ct val="60000"/>
              </a:spcAft>
            </a:pPr>
            <a:r>
              <a:rPr lang="fi-FI" altLang="fi-FI" sz="1900" dirty="0">
                <a:ea typeface="ＭＳ Ｐゴシック" panose="020B0600070205080204" pitchFamily="34" charset="-128"/>
              </a:rPr>
              <a:t>I</a:t>
            </a:r>
            <a:r>
              <a:rPr lang="fi-FI" altLang="fi-FI" sz="1900" dirty="0" smtClean="0">
                <a:ea typeface="ＭＳ Ｐゴシック" panose="020B0600070205080204" pitchFamily="34" charset="-128"/>
              </a:rPr>
              <a:t>nfektiot </a:t>
            </a:r>
            <a:r>
              <a:rPr lang="fi-FI" altLang="fi-FI" sz="1900" dirty="0">
                <a:ea typeface="ＭＳ Ｐゴシック" panose="020B0600070205080204" pitchFamily="34" charset="-128"/>
              </a:rPr>
              <a:t>eli tulehdustaudit </a:t>
            </a:r>
          </a:p>
          <a:p>
            <a:pPr>
              <a:spcAft>
                <a:spcPct val="60000"/>
              </a:spcAft>
            </a:pPr>
            <a:r>
              <a:rPr lang="fi-FI" altLang="fi-FI" sz="1900" dirty="0">
                <a:ea typeface="ＭＳ Ｐゴシック" panose="020B0600070205080204" pitchFamily="34" charset="-128"/>
              </a:rPr>
              <a:t>R</a:t>
            </a:r>
            <a:r>
              <a:rPr lang="fi-FI" altLang="fi-FI" sz="1900" dirty="0" smtClean="0">
                <a:ea typeface="ＭＳ Ｐゴシック" panose="020B0600070205080204" pitchFamily="34" charset="-128"/>
              </a:rPr>
              <a:t>uuansulatuselimistön </a:t>
            </a:r>
            <a:r>
              <a:rPr lang="fi-FI" altLang="fi-FI" sz="1900" dirty="0">
                <a:ea typeface="ＭＳ Ｐゴシック" panose="020B0600070205080204" pitchFamily="34" charset="-128"/>
              </a:rPr>
              <a:t>sairaudet</a:t>
            </a:r>
          </a:p>
          <a:p>
            <a:pPr>
              <a:spcAft>
                <a:spcPct val="60000"/>
              </a:spcAft>
            </a:pPr>
            <a:r>
              <a:rPr lang="fi-FI" altLang="fi-FI" sz="1900" dirty="0">
                <a:ea typeface="ＭＳ Ｐゴシック" panose="020B0600070205080204" pitchFamily="34" charset="-128"/>
              </a:rPr>
              <a:t>H</a:t>
            </a:r>
            <a:r>
              <a:rPr lang="fi-FI" altLang="fi-FI" sz="1900" dirty="0" smtClean="0">
                <a:ea typeface="ＭＳ Ｐゴシック" panose="020B0600070205080204" pitchFamily="34" charset="-128"/>
              </a:rPr>
              <a:t>engitystiesairaudet</a:t>
            </a:r>
            <a:endParaRPr lang="en-US" altLang="fi-FI" sz="1900" dirty="0">
              <a:ea typeface="ＭＳ Ｐゴシック" panose="020B0600070205080204" pitchFamily="34" charset="-128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7A19-4487-49EF-9979-23F30B829649}" type="slidenum">
              <a:rPr lang="en-US" altLang="fi-FI"/>
              <a:pPr/>
              <a:t>36</a:t>
            </a:fld>
            <a:endParaRPr lang="en-US" altLang="fi-FI"/>
          </a:p>
        </p:txBody>
      </p:sp>
      <p:graphicFrame>
        <p:nvGraphicFramePr>
          <p:cNvPr id="150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652492"/>
              </p:ext>
            </p:extLst>
          </p:nvPr>
        </p:nvGraphicFramePr>
        <p:xfrm>
          <a:off x="5220072" y="2060848"/>
          <a:ext cx="2664296" cy="296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Clip" r:id="rId4" imgW="1256040" imgH="1395720" progId="MS_ClipArt_Gallery.2">
                  <p:embed/>
                </p:oleObj>
              </mc:Choice>
              <mc:Fallback>
                <p:oleObj name="Clip" r:id="rId4" imgW="1256040" imgH="13957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060848"/>
                        <a:ext cx="2664296" cy="2961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173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683278" y="366968"/>
            <a:ext cx="73453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fi-FI" sz="3200" b="1" dirty="0" err="1" smtClean="0">
                <a:solidFill>
                  <a:schemeClr val="accent1"/>
                </a:solidFill>
                <a:latin typeface="+mj-lt"/>
              </a:rPr>
              <a:t>Homeiden</a:t>
            </a:r>
            <a:r>
              <a:rPr lang="en-US" altLang="fi-FI" sz="32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fi-FI" sz="3200" b="1" dirty="0" err="1" smtClean="0">
                <a:solidFill>
                  <a:schemeClr val="accent1"/>
                </a:solidFill>
                <a:latin typeface="+mj-lt"/>
              </a:rPr>
              <a:t>aiheuttamat</a:t>
            </a:r>
            <a:r>
              <a:rPr lang="en-US" altLang="fi-FI" sz="32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fi-FI" sz="3200" b="1" dirty="0" err="1" smtClean="0">
                <a:solidFill>
                  <a:schemeClr val="accent1"/>
                </a:solidFill>
                <a:latin typeface="+mj-lt"/>
              </a:rPr>
              <a:t>oireet</a:t>
            </a:r>
            <a:r>
              <a:rPr lang="en-US" altLang="fi-FI" sz="32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fi-FI" sz="3200" b="1" dirty="0" err="1" smtClean="0">
                <a:solidFill>
                  <a:schemeClr val="accent1"/>
                </a:solidFill>
                <a:latin typeface="+mj-lt"/>
              </a:rPr>
              <a:t>syntyvät</a:t>
            </a:r>
            <a:r>
              <a:rPr lang="en-US" altLang="fi-FI" sz="32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fi-FI" sz="3200" b="1" dirty="0" err="1" smtClean="0">
                <a:solidFill>
                  <a:schemeClr val="accent1"/>
                </a:solidFill>
                <a:latin typeface="+mj-lt"/>
              </a:rPr>
              <a:t>seuraavilla</a:t>
            </a:r>
            <a:r>
              <a:rPr lang="en-US" altLang="fi-FI" sz="32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fi-FI" sz="3200" b="1" dirty="0" err="1" smtClean="0">
                <a:solidFill>
                  <a:schemeClr val="accent1"/>
                </a:solidFill>
                <a:latin typeface="+mj-lt"/>
              </a:rPr>
              <a:t>mekanismeilla</a:t>
            </a:r>
            <a:r>
              <a:rPr lang="en-US" altLang="fi-FI" sz="3200" b="1" dirty="0" smtClean="0">
                <a:solidFill>
                  <a:schemeClr val="accent1"/>
                </a:solidFill>
                <a:latin typeface="+mj-lt"/>
              </a:rPr>
              <a:t>?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796538" y="1759064"/>
            <a:ext cx="3332322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6700" indent="-266700" eaLnBrk="1" hangingPunct="1">
              <a:lnSpc>
                <a:spcPct val="100000"/>
              </a:lnSpc>
              <a:spcBef>
                <a:spcPct val="20000"/>
              </a:spcBef>
              <a:spcAft>
                <a:spcPct val="60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fi-FI" sz="19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fi-FI" sz="1900" dirty="0" err="1">
                <a:latin typeface="+mn-lt"/>
                <a:ea typeface="ＭＳ Ｐゴシック" panose="020B0600070205080204" pitchFamily="34" charset="-128"/>
              </a:rPr>
              <a:t>A</a:t>
            </a:r>
            <a:r>
              <a:rPr lang="en-US" altLang="fi-FI" sz="1900" dirty="0" err="1" smtClean="0">
                <a:latin typeface="+mn-lt"/>
                <a:ea typeface="ＭＳ Ｐゴシック" panose="020B0600070205080204" pitchFamily="34" charset="-128"/>
              </a:rPr>
              <a:t>llergiat</a:t>
            </a:r>
            <a:r>
              <a:rPr lang="en-US" altLang="fi-FI" sz="1900" dirty="0" smtClean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fi-FI" sz="1900" dirty="0">
                <a:latin typeface="+mn-lt"/>
                <a:ea typeface="ＭＳ Ｐゴシック" panose="020B0600070205080204" pitchFamily="34" charset="-128"/>
              </a:rPr>
              <a:t>(</a:t>
            </a:r>
            <a:r>
              <a:rPr lang="en-US" altLang="fi-FI" sz="1900" dirty="0" smtClean="0">
                <a:latin typeface="+mn-lt"/>
                <a:ea typeface="ＭＳ Ｐゴシック" panose="020B0600070205080204" pitchFamily="34" charset="-128"/>
              </a:rPr>
              <a:t>5% </a:t>
            </a:r>
            <a:r>
              <a:rPr lang="en-US" altLang="fi-FI" sz="1900" dirty="0" err="1">
                <a:latin typeface="+mn-lt"/>
                <a:ea typeface="ＭＳ Ｐゴシック" panose="020B0600070205080204" pitchFamily="34" charset="-128"/>
              </a:rPr>
              <a:t>altistuneista</a:t>
            </a:r>
            <a:r>
              <a:rPr lang="en-US" altLang="fi-FI" sz="1900" dirty="0">
                <a:latin typeface="+mn-lt"/>
                <a:ea typeface="ＭＳ Ｐゴシック" panose="020B0600070205080204" pitchFamily="34" charset="-128"/>
              </a:rPr>
              <a:t>)</a:t>
            </a:r>
          </a:p>
          <a:p>
            <a:pPr marL="266700" indent="-266700" eaLnBrk="1" hangingPunct="1">
              <a:lnSpc>
                <a:spcPct val="100000"/>
              </a:lnSpc>
              <a:spcBef>
                <a:spcPct val="20000"/>
              </a:spcBef>
              <a:spcAft>
                <a:spcPct val="60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fi-FI" sz="19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fi-FI" sz="1900" dirty="0" err="1">
                <a:latin typeface="+mn-lt"/>
                <a:ea typeface="ＭＳ Ｐゴシック" panose="020B0600070205080204" pitchFamily="34" charset="-128"/>
              </a:rPr>
              <a:t>T</a:t>
            </a:r>
            <a:r>
              <a:rPr lang="en-US" altLang="fi-FI" sz="1900" dirty="0" err="1" smtClean="0">
                <a:latin typeface="+mn-lt"/>
                <a:ea typeface="ＭＳ Ｐゴシック" panose="020B0600070205080204" pitchFamily="34" charset="-128"/>
              </a:rPr>
              <a:t>ulehdusreaktiot</a:t>
            </a:r>
            <a:endParaRPr lang="en-US" altLang="fi-FI" sz="1900" dirty="0">
              <a:latin typeface="+mn-lt"/>
              <a:ea typeface="ＭＳ Ｐゴシック" panose="020B0600070205080204" pitchFamily="34" charset="-128"/>
            </a:endParaRPr>
          </a:p>
          <a:p>
            <a:pPr marL="266700" indent="-266700" eaLnBrk="1" hangingPunct="1">
              <a:lnSpc>
                <a:spcPct val="100000"/>
              </a:lnSpc>
              <a:spcBef>
                <a:spcPct val="20000"/>
              </a:spcBef>
              <a:spcAft>
                <a:spcPct val="60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fi-FI" sz="19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fi-FI" sz="1900" dirty="0" err="1">
                <a:latin typeface="+mn-lt"/>
                <a:ea typeface="ＭＳ Ｐゴシック" panose="020B0600070205080204" pitchFamily="34" charset="-128"/>
              </a:rPr>
              <a:t>Ä</a:t>
            </a:r>
            <a:r>
              <a:rPr lang="en-US" altLang="fi-FI" sz="1900" dirty="0" err="1" smtClean="0">
                <a:latin typeface="+mn-lt"/>
                <a:ea typeface="ＭＳ Ｐゴシック" panose="020B0600070205080204" pitchFamily="34" charset="-128"/>
              </a:rPr>
              <a:t>rsytys</a:t>
            </a:r>
            <a:endParaRPr lang="en-US" altLang="fi-FI" sz="1900" dirty="0">
              <a:latin typeface="+mn-lt"/>
              <a:ea typeface="ＭＳ Ｐゴシック" panose="020B0600070205080204" pitchFamily="34" charset="-128"/>
            </a:endParaRPr>
          </a:p>
          <a:p>
            <a:pPr marL="266700" indent="-266700" eaLnBrk="1" hangingPunct="1">
              <a:lnSpc>
                <a:spcPct val="100000"/>
              </a:lnSpc>
              <a:spcBef>
                <a:spcPct val="20000"/>
              </a:spcBef>
              <a:spcAft>
                <a:spcPct val="600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fi-FI" sz="19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fi-FI" sz="1900" dirty="0" err="1">
                <a:latin typeface="+mn-lt"/>
                <a:ea typeface="ＭＳ Ｐゴシック" panose="020B0600070205080204" pitchFamily="34" charset="-128"/>
              </a:rPr>
              <a:t>T</a:t>
            </a:r>
            <a:r>
              <a:rPr lang="en-US" altLang="fi-FI" sz="1900" dirty="0" err="1" smtClean="0">
                <a:latin typeface="+mn-lt"/>
                <a:ea typeface="ＭＳ Ｐゴシック" panose="020B0600070205080204" pitchFamily="34" charset="-128"/>
              </a:rPr>
              <a:t>oksiset</a:t>
            </a:r>
            <a:r>
              <a:rPr lang="en-US" altLang="fi-FI" sz="1900" dirty="0" smtClean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en-US" altLang="fi-FI" sz="1900" dirty="0" err="1">
                <a:latin typeface="+mn-lt"/>
                <a:ea typeface="ＭＳ Ｐゴシック" panose="020B0600070205080204" pitchFamily="34" charset="-128"/>
              </a:rPr>
              <a:t>vaikutukset</a:t>
            </a:r>
            <a:endParaRPr lang="en-US" altLang="fi-FI" sz="1900" dirty="0">
              <a:latin typeface="+mn-lt"/>
              <a:ea typeface="ＭＳ Ｐゴシック" panose="020B0600070205080204" pitchFamily="34" charset="-128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fi-FI" sz="2000" dirty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019800" y="6324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fi-FI" sz="1800">
              <a:latin typeface="Times New Roman" panose="02020603050405020304" pitchFamily="18" charset="0"/>
            </a:endParaRPr>
          </a:p>
        </p:txBody>
      </p:sp>
      <p:sp>
        <p:nvSpPr>
          <p:cNvPr id="911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B20F61B-FBED-4809-8247-81D4FF287EFA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pic>
        <p:nvPicPr>
          <p:cNvPr id="91141" name="Picture 5" descr="sivu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57" y="1700808"/>
            <a:ext cx="2669485" cy="415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04753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1728CE-5925-4A09-93B0-E15E9217B993}" type="slidenum">
              <a:rPr lang="en-US" altLang="fi-FI"/>
              <a:pPr/>
              <a:t>38</a:t>
            </a:fld>
            <a:endParaRPr lang="en-US" altLang="fi-FI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fi-FI" dirty="0" err="1" smtClean="0"/>
              <a:t>Altistuminen</a:t>
            </a:r>
            <a:r>
              <a:rPr lang="en-GB" altLang="fi-FI" dirty="0" smtClean="0"/>
              <a:t>, </a:t>
            </a:r>
            <a:r>
              <a:rPr lang="en-GB" altLang="fi-FI" dirty="0" err="1" smtClean="0"/>
              <a:t>oireilu</a:t>
            </a:r>
            <a:r>
              <a:rPr lang="en-GB" altLang="fi-FI" dirty="0" smtClean="0"/>
              <a:t>, </a:t>
            </a:r>
            <a:r>
              <a:rPr lang="en-GB" altLang="fi-FI" dirty="0" err="1" smtClean="0"/>
              <a:t>sairaudet</a:t>
            </a:r>
            <a:endParaRPr lang="en-GB" altLang="fi-FI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9548"/>
            <a:ext cx="7489825" cy="4392614"/>
          </a:xfrm>
        </p:spPr>
        <p:txBody>
          <a:bodyPr/>
          <a:lstStyle/>
          <a:p>
            <a:r>
              <a:rPr lang="en-GB" altLang="fi-FI" dirty="0" err="1"/>
              <a:t>Noin</a:t>
            </a:r>
            <a:r>
              <a:rPr lang="en-GB" altLang="fi-FI" dirty="0"/>
              <a:t> </a:t>
            </a:r>
            <a:r>
              <a:rPr lang="en-GB" altLang="fi-FI" dirty="0" err="1"/>
              <a:t>joka</a:t>
            </a:r>
            <a:r>
              <a:rPr lang="en-GB" altLang="fi-FI" dirty="0"/>
              <a:t> </a:t>
            </a:r>
            <a:r>
              <a:rPr lang="en-GB" altLang="fi-FI" dirty="0" err="1"/>
              <a:t>toisessa</a:t>
            </a:r>
            <a:r>
              <a:rPr lang="en-GB" altLang="fi-FI" dirty="0"/>
              <a:t> </a:t>
            </a:r>
            <a:r>
              <a:rPr lang="en-GB" altLang="fi-FI" dirty="0" err="1"/>
              <a:t>asuinrakennuksessa</a:t>
            </a:r>
            <a:r>
              <a:rPr lang="en-GB" altLang="fi-FI" dirty="0"/>
              <a:t> on </a:t>
            </a:r>
            <a:r>
              <a:rPr lang="en-GB" altLang="fi-FI" dirty="0" err="1"/>
              <a:t>kosteusvaurioita</a:t>
            </a:r>
            <a:endParaRPr lang="en-GB" altLang="fi-FI" dirty="0"/>
          </a:p>
          <a:p>
            <a:r>
              <a:rPr lang="en-GB" altLang="fi-FI" dirty="0" err="1"/>
              <a:t>Toimistorakennuksissa</a:t>
            </a:r>
            <a:r>
              <a:rPr lang="en-GB" altLang="fi-FI" dirty="0"/>
              <a:t> </a:t>
            </a:r>
            <a:r>
              <a:rPr lang="en-GB" altLang="fi-FI" dirty="0" err="1"/>
              <a:t>todennäköisesti</a:t>
            </a:r>
            <a:r>
              <a:rPr lang="en-GB" altLang="fi-FI" dirty="0"/>
              <a:t> </a:t>
            </a:r>
            <a:r>
              <a:rPr lang="en-GB" altLang="fi-FI" dirty="0" err="1"/>
              <a:t>sadat</a:t>
            </a:r>
            <a:r>
              <a:rPr lang="en-GB" altLang="fi-FI" dirty="0"/>
              <a:t> </a:t>
            </a:r>
            <a:r>
              <a:rPr lang="en-GB" altLang="fi-FI" dirty="0" err="1"/>
              <a:t>tuhannet</a:t>
            </a:r>
            <a:r>
              <a:rPr lang="en-GB" altLang="fi-FI" dirty="0"/>
              <a:t> </a:t>
            </a:r>
            <a:r>
              <a:rPr lang="en-GB" altLang="fi-FI" dirty="0" err="1"/>
              <a:t>työntekijät</a:t>
            </a:r>
            <a:r>
              <a:rPr lang="en-GB" altLang="fi-FI" dirty="0"/>
              <a:t> </a:t>
            </a:r>
            <a:r>
              <a:rPr lang="en-GB" altLang="fi-FI" dirty="0" err="1"/>
              <a:t>altistuvat</a:t>
            </a:r>
            <a:r>
              <a:rPr lang="en-GB" altLang="fi-FI" dirty="0"/>
              <a:t> </a:t>
            </a:r>
            <a:r>
              <a:rPr lang="en-GB" altLang="fi-FI" dirty="0" err="1"/>
              <a:t>kosteus-ja</a:t>
            </a:r>
            <a:r>
              <a:rPr lang="en-GB" altLang="fi-FI" dirty="0"/>
              <a:t> </a:t>
            </a:r>
            <a:r>
              <a:rPr lang="en-GB" altLang="fi-FI" dirty="0" err="1"/>
              <a:t>homevaurioista</a:t>
            </a:r>
            <a:r>
              <a:rPr lang="en-GB" altLang="fi-FI" dirty="0"/>
              <a:t> </a:t>
            </a:r>
            <a:r>
              <a:rPr lang="en-GB" altLang="fi-FI" dirty="0" err="1"/>
              <a:t>peräisin</a:t>
            </a:r>
            <a:r>
              <a:rPr lang="en-GB" altLang="fi-FI" dirty="0"/>
              <a:t> </a:t>
            </a:r>
            <a:r>
              <a:rPr lang="en-GB" altLang="fi-FI" dirty="0" err="1"/>
              <a:t>oleville</a:t>
            </a:r>
            <a:r>
              <a:rPr lang="en-GB" altLang="fi-FI" dirty="0"/>
              <a:t> </a:t>
            </a:r>
            <a:r>
              <a:rPr lang="en-GB" altLang="fi-FI" dirty="0" err="1"/>
              <a:t>mikrobeille</a:t>
            </a:r>
            <a:endParaRPr lang="en-GB" altLang="fi-FI" dirty="0"/>
          </a:p>
          <a:p>
            <a:r>
              <a:rPr lang="en-GB" altLang="fi-FI" dirty="0" err="1"/>
              <a:t>Useimmilla</a:t>
            </a:r>
            <a:r>
              <a:rPr lang="en-GB" altLang="fi-FI" dirty="0"/>
              <a:t> </a:t>
            </a:r>
            <a:r>
              <a:rPr lang="en-GB" altLang="fi-FI" dirty="0" err="1"/>
              <a:t>oireilu</a:t>
            </a:r>
            <a:r>
              <a:rPr lang="en-GB" altLang="fi-FI" dirty="0"/>
              <a:t> </a:t>
            </a:r>
            <a:r>
              <a:rPr lang="en-GB" altLang="fi-FI" dirty="0" err="1"/>
              <a:t>loppuu</a:t>
            </a:r>
            <a:r>
              <a:rPr lang="en-GB" altLang="fi-FI" dirty="0"/>
              <a:t> </a:t>
            </a:r>
            <a:r>
              <a:rPr lang="en-GB" altLang="fi-FI" dirty="0" err="1"/>
              <a:t>altistuksen</a:t>
            </a:r>
            <a:r>
              <a:rPr lang="en-GB" altLang="fi-FI" dirty="0"/>
              <a:t> </a:t>
            </a:r>
            <a:r>
              <a:rPr lang="en-GB" altLang="fi-FI" dirty="0" err="1"/>
              <a:t>loputtua</a:t>
            </a:r>
            <a:r>
              <a:rPr lang="en-GB" altLang="fi-FI" dirty="0"/>
              <a:t> </a:t>
            </a:r>
            <a:r>
              <a:rPr lang="en-GB" altLang="fi-FI" dirty="0" err="1"/>
              <a:t>viiveellä</a:t>
            </a:r>
            <a:endParaRPr lang="en-GB" altLang="fi-FI" dirty="0"/>
          </a:p>
          <a:p>
            <a:pPr marL="0" indent="0">
              <a:buNone/>
            </a:pPr>
            <a:endParaRPr lang="en-GB" altLang="fi-FI" dirty="0"/>
          </a:p>
          <a:p>
            <a:r>
              <a:rPr lang="en-GB" altLang="fi-FI" dirty="0" err="1"/>
              <a:t>Vuosittain</a:t>
            </a:r>
            <a:r>
              <a:rPr lang="en-GB" altLang="fi-FI" dirty="0"/>
              <a:t> n. 200-400 </a:t>
            </a:r>
            <a:r>
              <a:rPr lang="en-GB" altLang="fi-FI" dirty="0" err="1"/>
              <a:t>uutta</a:t>
            </a:r>
            <a:r>
              <a:rPr lang="en-GB" altLang="fi-FI" dirty="0"/>
              <a:t> </a:t>
            </a:r>
            <a:r>
              <a:rPr lang="en-GB" altLang="fi-FI" dirty="0" err="1"/>
              <a:t>homeiden</a:t>
            </a:r>
            <a:r>
              <a:rPr lang="en-GB" altLang="fi-FI" dirty="0"/>
              <a:t> </a:t>
            </a:r>
            <a:r>
              <a:rPr lang="en-GB" altLang="fi-FI" dirty="0" err="1"/>
              <a:t>aiheuttamaa</a:t>
            </a:r>
            <a:r>
              <a:rPr lang="en-GB" altLang="fi-FI" dirty="0"/>
              <a:t> </a:t>
            </a:r>
            <a:r>
              <a:rPr lang="en-GB" altLang="fi-FI" dirty="0" err="1"/>
              <a:t>ammattitautia</a:t>
            </a:r>
            <a:endParaRPr lang="en-GB" altLang="fi-FI" dirty="0"/>
          </a:p>
          <a:p>
            <a:pPr lvl="1"/>
            <a:r>
              <a:rPr lang="en-GB" altLang="fi-FI" dirty="0" err="1"/>
              <a:t>maanviljelijät</a:t>
            </a:r>
            <a:r>
              <a:rPr lang="en-GB" altLang="fi-FI" dirty="0"/>
              <a:t> </a:t>
            </a:r>
            <a:r>
              <a:rPr lang="en-GB" altLang="fi-FI" dirty="0" err="1"/>
              <a:t>suurin</a:t>
            </a:r>
            <a:r>
              <a:rPr lang="en-GB" altLang="fi-FI" dirty="0"/>
              <a:t> </a:t>
            </a:r>
            <a:r>
              <a:rPr lang="en-GB" altLang="fi-FI" dirty="0" err="1"/>
              <a:t>ryhmä</a:t>
            </a:r>
            <a:endParaRPr lang="en-GB" altLang="fi-FI" dirty="0"/>
          </a:p>
          <a:p>
            <a:pPr lvl="1"/>
            <a:r>
              <a:rPr lang="en-GB" altLang="fi-FI" dirty="0" err="1"/>
              <a:t>viime</a:t>
            </a:r>
            <a:r>
              <a:rPr lang="en-GB" altLang="fi-FI" dirty="0"/>
              <a:t> </a:t>
            </a:r>
            <a:r>
              <a:rPr lang="en-GB" altLang="fi-FI" dirty="0" err="1"/>
              <a:t>vuosina</a:t>
            </a:r>
            <a:r>
              <a:rPr lang="en-GB" altLang="fi-FI" dirty="0"/>
              <a:t> </a:t>
            </a:r>
            <a:r>
              <a:rPr lang="en-GB" altLang="fi-FI" dirty="0" err="1"/>
              <a:t>yksi</a:t>
            </a:r>
            <a:r>
              <a:rPr lang="en-GB" altLang="fi-FI" dirty="0"/>
              <a:t> </a:t>
            </a:r>
            <a:r>
              <a:rPr lang="en-GB" altLang="fi-FI" dirty="0" err="1"/>
              <a:t>yleisimmistä</a:t>
            </a:r>
            <a:r>
              <a:rPr lang="en-GB" altLang="fi-FI" dirty="0"/>
              <a:t> </a:t>
            </a:r>
            <a:r>
              <a:rPr lang="en-GB" altLang="fi-FI" dirty="0" err="1"/>
              <a:t>ammattitaudin</a:t>
            </a:r>
            <a:r>
              <a:rPr lang="en-GB" altLang="fi-FI" dirty="0"/>
              <a:t> </a:t>
            </a:r>
            <a:r>
              <a:rPr lang="en-GB" altLang="fi-FI" dirty="0" err="1"/>
              <a:t>aiheuttajista</a:t>
            </a:r>
            <a:r>
              <a:rPr lang="en-GB" altLang="fi-FI" dirty="0"/>
              <a:t> mm. </a:t>
            </a:r>
            <a:r>
              <a:rPr lang="en-GB" altLang="fi-FI" dirty="0" err="1"/>
              <a:t>opettajilla</a:t>
            </a:r>
            <a:r>
              <a:rPr lang="en-GB" altLang="fi-FI" dirty="0"/>
              <a:t>!</a:t>
            </a:r>
          </a:p>
          <a:p>
            <a:pPr lvl="1">
              <a:buFontTx/>
              <a:buNone/>
            </a:pPr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2346700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60553"/>
            <a:ext cx="8316912" cy="10795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Autofit/>
          </a:bodyPr>
          <a:lstStyle/>
          <a:p>
            <a:r>
              <a:rPr lang="en-US" altLang="fi-FI" sz="2400" dirty="0" err="1" smtClean="0"/>
              <a:t>Kosteusvaurioihin</a:t>
            </a:r>
            <a:r>
              <a:rPr lang="en-US" altLang="fi-FI" sz="2400" dirty="0" smtClean="0"/>
              <a:t> </a:t>
            </a:r>
            <a:r>
              <a:rPr lang="en-US" altLang="fi-FI" sz="2400" dirty="0" err="1" smtClean="0"/>
              <a:t>liitetyt</a:t>
            </a:r>
            <a:r>
              <a:rPr lang="en-US" altLang="fi-FI" sz="2400" dirty="0" smtClean="0"/>
              <a:t> </a:t>
            </a:r>
            <a:r>
              <a:rPr lang="en-US" altLang="fi-FI" sz="2400" dirty="0" err="1" smtClean="0"/>
              <a:t>terveyshaitat</a:t>
            </a:r>
            <a:r>
              <a:rPr lang="en-US" altLang="fi-FI" sz="2400" dirty="0" smtClean="0"/>
              <a:t/>
            </a:r>
            <a:br>
              <a:rPr lang="en-US" altLang="fi-FI" sz="2400" dirty="0" smtClean="0"/>
            </a:br>
            <a:r>
              <a:rPr lang="en-US" altLang="fi-FI" sz="2400" dirty="0" smtClean="0"/>
              <a:t>-</a:t>
            </a:r>
            <a:r>
              <a:rPr lang="en-US" altLang="fi-FI" sz="2400" dirty="0" err="1" smtClean="0"/>
              <a:t>vaikka</a:t>
            </a:r>
            <a:r>
              <a:rPr lang="en-US" altLang="fi-FI" sz="2400" dirty="0" smtClean="0"/>
              <a:t> </a:t>
            </a:r>
            <a:r>
              <a:rPr lang="en-US" altLang="fi-FI" sz="2400" dirty="0" err="1" smtClean="0"/>
              <a:t>syy-yhteyttä</a:t>
            </a:r>
            <a:r>
              <a:rPr lang="en-US" altLang="fi-FI" sz="2400" dirty="0" smtClean="0"/>
              <a:t> </a:t>
            </a:r>
            <a:r>
              <a:rPr lang="en-US" altLang="fi-FI" sz="2400" dirty="0" err="1" smtClean="0"/>
              <a:t>ei</a:t>
            </a:r>
            <a:r>
              <a:rPr lang="en-US" altLang="fi-FI" sz="2400" dirty="0" smtClean="0"/>
              <a:t> ole </a:t>
            </a:r>
            <a:r>
              <a:rPr lang="en-US" altLang="fi-FI" sz="2400" dirty="0" err="1" smtClean="0"/>
              <a:t>epidemiologisesti</a:t>
            </a:r>
            <a:r>
              <a:rPr lang="en-US" altLang="fi-FI" sz="2400" dirty="0" smtClean="0"/>
              <a:t> </a:t>
            </a:r>
            <a:r>
              <a:rPr lang="en-US" altLang="fi-FI" sz="2400" dirty="0" err="1" smtClean="0"/>
              <a:t>osoitettu</a:t>
            </a:r>
            <a:r>
              <a:rPr lang="en-US" altLang="fi-FI" sz="2400" dirty="0" smtClean="0"/>
              <a:t> </a:t>
            </a:r>
            <a:r>
              <a:rPr lang="en-US" altLang="fi-FI" sz="2400" dirty="0" err="1" smtClean="0"/>
              <a:t>kaikkien</a:t>
            </a:r>
            <a:r>
              <a:rPr lang="en-US" altLang="fi-FI" sz="2400" dirty="0" smtClean="0"/>
              <a:t> </a:t>
            </a:r>
            <a:r>
              <a:rPr lang="en-US" altLang="fi-FI" sz="2400" dirty="0" err="1" smtClean="0"/>
              <a:t>osalta</a:t>
            </a:r>
            <a:r>
              <a:rPr lang="en-US" altLang="fi-FI" sz="2400" dirty="0" smtClean="0"/>
              <a:t> </a:t>
            </a:r>
            <a:endParaRPr lang="en-US" altLang="fi-FI" sz="24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829534" y="1916832"/>
            <a:ext cx="7489825" cy="4392614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US" altLang="fi-FI" dirty="0" err="1"/>
              <a:t>Limakalvojen</a:t>
            </a:r>
            <a:r>
              <a:rPr lang="en-US" altLang="fi-FI" dirty="0"/>
              <a:t> </a:t>
            </a:r>
            <a:r>
              <a:rPr lang="en-US" altLang="fi-FI" dirty="0" err="1"/>
              <a:t>ärsytysoireet</a:t>
            </a:r>
            <a:r>
              <a:rPr lang="en-US" altLang="fi-FI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fi-FI" dirty="0" err="1" smtClean="0"/>
              <a:t>kurkunpään</a:t>
            </a:r>
            <a:r>
              <a:rPr lang="en-US" altLang="fi-FI" dirty="0" smtClean="0"/>
              <a:t> </a:t>
            </a:r>
            <a:r>
              <a:rPr lang="en-US" altLang="fi-FI" dirty="0" err="1"/>
              <a:t>ärsytys</a:t>
            </a:r>
            <a:r>
              <a:rPr lang="en-US" altLang="fi-FI" dirty="0"/>
              <a:t>, </a:t>
            </a:r>
            <a:r>
              <a:rPr lang="en-US" altLang="fi-FI" dirty="0" err="1"/>
              <a:t>äänen</a:t>
            </a:r>
            <a:r>
              <a:rPr lang="en-US" altLang="fi-FI" dirty="0"/>
              <a:t> </a:t>
            </a:r>
            <a:r>
              <a:rPr lang="en-US" altLang="fi-FI" dirty="0" err="1"/>
              <a:t>käheytyminen</a:t>
            </a:r>
            <a:r>
              <a:rPr lang="en-US" altLang="fi-FI" dirty="0"/>
              <a:t>, </a:t>
            </a:r>
            <a:r>
              <a:rPr lang="en-US" altLang="fi-FI" dirty="0" err="1"/>
              <a:t>nenän</a:t>
            </a:r>
            <a:r>
              <a:rPr lang="en-US" altLang="fi-FI" dirty="0"/>
              <a:t> </a:t>
            </a:r>
            <a:r>
              <a:rPr lang="en-US" altLang="fi-FI" dirty="0" err="1"/>
              <a:t>tukkoisuus</a:t>
            </a:r>
            <a:r>
              <a:rPr lang="en-US" altLang="fi-FI" dirty="0"/>
              <a:t>, </a:t>
            </a:r>
            <a:r>
              <a:rPr lang="en-US" altLang="fi-FI" dirty="0" err="1" smtClean="0"/>
              <a:t>nuha</a:t>
            </a:r>
            <a:endParaRPr lang="en-US" altLang="fi-FI" dirty="0" smtClean="0"/>
          </a:p>
          <a:p>
            <a:pPr marL="266700" lvl="1" indent="0">
              <a:lnSpc>
                <a:spcPct val="90000"/>
              </a:lnSpc>
              <a:buNone/>
            </a:pPr>
            <a:r>
              <a:rPr lang="en-US" altLang="fi-FI" dirty="0" smtClean="0"/>
              <a:t>                                                    </a:t>
            </a:r>
            <a:endParaRPr lang="en-US" altLang="fi-FI" dirty="0"/>
          </a:p>
          <a:p>
            <a:pPr>
              <a:lnSpc>
                <a:spcPct val="90000"/>
              </a:lnSpc>
            </a:pPr>
            <a:r>
              <a:rPr lang="en-US" altLang="fi-FI" dirty="0" err="1"/>
              <a:t>T</a:t>
            </a:r>
            <a:r>
              <a:rPr lang="en-US" altLang="fi-FI" dirty="0" err="1" smtClean="0"/>
              <a:t>oistuvat</a:t>
            </a:r>
            <a:r>
              <a:rPr lang="en-US" altLang="fi-FI" dirty="0" smtClean="0"/>
              <a:t> </a:t>
            </a:r>
            <a:r>
              <a:rPr lang="en-US" altLang="fi-FI" dirty="0" err="1"/>
              <a:t>infektiot</a:t>
            </a:r>
            <a:r>
              <a:rPr lang="en-US" altLang="fi-FI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fi-FI" dirty="0" err="1" smtClean="0"/>
              <a:t>keuhkoputkentulehdus</a:t>
            </a:r>
            <a:r>
              <a:rPr lang="en-US" altLang="fi-FI" dirty="0"/>
              <a:t>, </a:t>
            </a:r>
            <a:r>
              <a:rPr lang="en-US" altLang="fi-FI" dirty="0" err="1"/>
              <a:t>poskiontelontulehdus</a:t>
            </a:r>
            <a:r>
              <a:rPr lang="en-US" altLang="fi-FI" dirty="0"/>
              <a:t>, </a:t>
            </a:r>
            <a:r>
              <a:rPr lang="en-US" altLang="fi-FI" dirty="0" err="1" smtClean="0"/>
              <a:t>flunssat</a:t>
            </a:r>
            <a:endParaRPr lang="en-US" altLang="fi-FI" dirty="0" smtClean="0"/>
          </a:p>
          <a:p>
            <a:pPr marL="266700" lvl="1" indent="0">
              <a:lnSpc>
                <a:spcPct val="90000"/>
              </a:lnSpc>
              <a:buNone/>
            </a:pPr>
            <a:endParaRPr lang="en-US" altLang="fi-FI" dirty="0"/>
          </a:p>
          <a:p>
            <a:pPr>
              <a:lnSpc>
                <a:spcPct val="90000"/>
              </a:lnSpc>
            </a:pPr>
            <a:r>
              <a:rPr lang="en-US" altLang="fi-FI" dirty="0" err="1"/>
              <a:t>A</a:t>
            </a:r>
            <a:r>
              <a:rPr lang="en-US" altLang="fi-FI" dirty="0" err="1" smtClean="0"/>
              <a:t>llergiat</a:t>
            </a:r>
            <a:r>
              <a:rPr lang="en-US" altLang="fi-FI" dirty="0" smtClean="0"/>
              <a:t> </a:t>
            </a:r>
            <a:endParaRPr lang="en-US" altLang="fi-FI" dirty="0"/>
          </a:p>
          <a:p>
            <a:pPr lvl="1">
              <a:lnSpc>
                <a:spcPct val="90000"/>
              </a:lnSpc>
            </a:pPr>
            <a:r>
              <a:rPr lang="en-US" altLang="fi-FI" dirty="0" err="1" smtClean="0"/>
              <a:t>allerginen</a:t>
            </a:r>
            <a:r>
              <a:rPr lang="en-US" altLang="fi-FI" dirty="0" smtClean="0"/>
              <a:t> </a:t>
            </a:r>
            <a:r>
              <a:rPr lang="en-US" altLang="fi-FI" dirty="0" err="1"/>
              <a:t>nuha</a:t>
            </a:r>
            <a:r>
              <a:rPr lang="en-US" altLang="fi-FI" dirty="0"/>
              <a:t>, </a:t>
            </a:r>
            <a:r>
              <a:rPr lang="en-US" altLang="fi-FI" dirty="0" err="1"/>
              <a:t>astma</a:t>
            </a:r>
            <a:r>
              <a:rPr lang="en-US" altLang="fi-FI" dirty="0"/>
              <a:t>, </a:t>
            </a:r>
            <a:r>
              <a:rPr lang="en-US" altLang="fi-FI" dirty="0" err="1"/>
              <a:t>allerginen</a:t>
            </a:r>
            <a:r>
              <a:rPr lang="en-US" altLang="fi-FI" dirty="0"/>
              <a:t> </a:t>
            </a:r>
            <a:r>
              <a:rPr lang="en-US" altLang="fi-FI" dirty="0" err="1"/>
              <a:t>alveoliitti</a:t>
            </a:r>
            <a:r>
              <a:rPr lang="en-US" altLang="fi-FI" dirty="0"/>
              <a:t> (ns. </a:t>
            </a:r>
            <a:r>
              <a:rPr lang="en-US" altLang="fi-FI" dirty="0" err="1"/>
              <a:t>homepölykeuhko</a:t>
            </a:r>
            <a:r>
              <a:rPr lang="en-US" altLang="fi-FI" dirty="0" smtClean="0"/>
              <a:t>)</a:t>
            </a:r>
          </a:p>
          <a:p>
            <a:pPr marL="266700" lvl="1" indent="0">
              <a:lnSpc>
                <a:spcPct val="90000"/>
              </a:lnSpc>
              <a:buNone/>
            </a:pPr>
            <a:endParaRPr lang="en-US" altLang="fi-FI" dirty="0"/>
          </a:p>
          <a:p>
            <a:pPr>
              <a:lnSpc>
                <a:spcPct val="90000"/>
              </a:lnSpc>
            </a:pPr>
            <a:r>
              <a:rPr lang="en-US" altLang="fi-FI" dirty="0" err="1"/>
              <a:t>T</a:t>
            </a:r>
            <a:r>
              <a:rPr lang="en-US" altLang="fi-FI" dirty="0" err="1" smtClean="0"/>
              <a:t>oksiset</a:t>
            </a:r>
            <a:r>
              <a:rPr lang="en-US" altLang="fi-FI" dirty="0" smtClean="0"/>
              <a:t> </a:t>
            </a:r>
            <a:r>
              <a:rPr lang="en-US" altLang="fi-FI" dirty="0" err="1"/>
              <a:t>vaikutukset</a:t>
            </a:r>
            <a:r>
              <a:rPr lang="en-US" altLang="fi-FI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fi-FI" dirty="0" err="1" smtClean="0"/>
              <a:t>toksiinikohtaiset</a:t>
            </a:r>
            <a:endParaRPr lang="en-US" alt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5BDF-C5B9-4894-8DF5-59F9B45C18F0}" type="slidenum">
              <a:rPr lang="en-US" altLang="fi-FI"/>
              <a:pPr/>
              <a:t>39</a:t>
            </a:fld>
            <a:endParaRPr lang="en-US" altLang="fi-FI" dirty="0"/>
          </a:p>
        </p:txBody>
      </p:sp>
    </p:spTree>
    <p:extLst>
      <p:ext uri="{BB962C8B-B14F-4D97-AF65-F5344CB8AC3E}">
        <p14:creationId xmlns:p14="http://schemas.microsoft.com/office/powerpoint/2010/main" val="1385021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Keskeisimmät käsitteet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Sisäympäristö</a:t>
            </a:r>
            <a:endParaRPr lang="fi-FI" dirty="0"/>
          </a:p>
          <a:p>
            <a:r>
              <a:rPr lang="fi-FI" dirty="0" smtClean="0"/>
              <a:t>Sisäilmasto</a:t>
            </a:r>
            <a:endParaRPr lang="fi-FI" dirty="0"/>
          </a:p>
          <a:p>
            <a:r>
              <a:rPr lang="fi-FI" dirty="0" smtClean="0"/>
              <a:t>Sisäilma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1527133"/>
      </p:ext>
    </p:extLst>
  </p:cSld>
  <p:clrMapOvr>
    <a:masterClrMapping/>
  </p:clrMapOvr>
  <p:transition spd="med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dirty="0" smtClean="0"/>
              <a:t>Kosteusvauriot ja oireilu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1556792"/>
            <a:ext cx="7489825" cy="43926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r>
              <a:rPr lang="fi-FI" dirty="0" smtClean="0"/>
              <a:t>Ei tiedetä mitkä tekijät aiheuttavat oireilua</a:t>
            </a:r>
          </a:p>
          <a:p>
            <a:pPr>
              <a:defRPr/>
            </a:pPr>
            <a:r>
              <a:rPr lang="fi-FI" dirty="0" smtClean="0"/>
              <a:t>Tyypillisesti oireet lieventyvät muualla oltaessa</a:t>
            </a:r>
          </a:p>
          <a:p>
            <a:pPr>
              <a:defRPr/>
            </a:pPr>
            <a:r>
              <a:rPr lang="fi-FI" dirty="0" smtClean="0"/>
              <a:t>Ajallinen yhteys altistukseen on selvintä oireilun alkuvaiheessa</a:t>
            </a:r>
          </a:p>
          <a:p>
            <a:pPr>
              <a:defRPr/>
            </a:pPr>
            <a:r>
              <a:rPr lang="fi-FI" dirty="0" smtClean="0"/>
              <a:t>Useiden henkilöiden samanaikainen oireilu ja toistuva sairastelu </a:t>
            </a:r>
            <a:r>
              <a:rPr lang="fi-FI" dirty="0" smtClean="0">
                <a:sym typeface="Wingdings" panose="05000000000000000000" pitchFamily="2" charset="2"/>
              </a:rPr>
              <a:t> mahdollinen sisäilmaongelma</a:t>
            </a:r>
          </a:p>
          <a:p>
            <a:pPr>
              <a:defRPr/>
            </a:pPr>
            <a:r>
              <a:rPr lang="fi-FI" dirty="0" smtClean="0">
                <a:sym typeface="Wingdings" panose="05000000000000000000" pitchFamily="2" charset="2"/>
              </a:rPr>
              <a:t>Ihmisten yksilöllinen herkkyys vaihtelee</a:t>
            </a:r>
          </a:p>
          <a:p>
            <a:pPr>
              <a:defRPr/>
            </a:pPr>
            <a:r>
              <a:rPr lang="fi-FI" dirty="0" smtClean="0">
                <a:sym typeface="Wingdings" panose="05000000000000000000" pitchFamily="2" charset="2"/>
              </a:rPr>
              <a:t>Oireiden takana voi olla myös muu kuin sisäilmaongelma</a:t>
            </a:r>
          </a:p>
          <a:p>
            <a:pPr>
              <a:defRPr/>
            </a:pPr>
            <a:r>
              <a:rPr lang="fi-FI" dirty="0" smtClean="0">
                <a:sym typeface="Wingdings" panose="05000000000000000000" pitchFamily="2" charset="2"/>
              </a:rPr>
              <a:t>Sisäilmasta mitattujen mikrobiperäisten epäpuhtauksien pitoisuudet eivät aina yhteydessä oireilun määrään / laatuun</a:t>
            </a:r>
          </a:p>
          <a:p>
            <a:pPr>
              <a:defRPr/>
            </a:pPr>
            <a:r>
              <a:rPr lang="fi-FI" dirty="0" smtClean="0">
                <a:sym typeface="Wingdings" panose="05000000000000000000" pitchFamily="2" charset="2"/>
              </a:rPr>
              <a:t>Pitoisuuksissa suurta vaihtelua </a:t>
            </a:r>
          </a:p>
          <a:p>
            <a:pPr marL="0" indent="0">
              <a:buNone/>
              <a:defRPr/>
            </a:pPr>
            <a:r>
              <a:rPr lang="fi-FI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fi-FI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ei terveysperusteisia ohjearvoja!</a:t>
            </a:r>
            <a:endParaRPr lang="fi-FI" b="1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993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FEE5C495-6C35-4AE4-A8AC-9A0781A062A7}" type="slidenum">
              <a:rPr lang="fi-FI" altLang="fi-FI" sz="100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fi-FI" altLang="fi-FI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0011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/>
            </a:r>
            <a:br>
              <a:rPr lang="fi-FI" dirty="0" smtClean="0">
                <a:solidFill>
                  <a:srgbClr val="FF0000"/>
                </a:solidFill>
              </a:rPr>
            </a:br>
            <a:r>
              <a:rPr lang="fi-FI" sz="3300" dirty="0" smtClean="0">
                <a:solidFill>
                  <a:schemeClr val="accent4">
                    <a:lumMod val="50000"/>
                  </a:schemeClr>
                </a:solidFill>
              </a:rPr>
              <a:t>Sisäympäristökokonaisuuden </a:t>
            </a:r>
            <a:r>
              <a:rPr lang="fi-FI" sz="3300" dirty="0" smtClean="0">
                <a:solidFill>
                  <a:schemeClr val="accent4">
                    <a:lumMod val="50000"/>
                  </a:schemeClr>
                </a:solidFill>
              </a:rPr>
              <a:t>merkitys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Sisäympäristön, sisäilmaston ja sisäilman muuttujilla on joko suoria tai välillisiä vaikutuksia siihen, </a:t>
            </a:r>
          </a:p>
          <a:p>
            <a:r>
              <a:rPr lang="fi-FI" dirty="0"/>
              <a:t>M</a:t>
            </a:r>
            <a:r>
              <a:rPr lang="fi-FI" dirty="0" smtClean="0"/>
              <a:t>illaiseksi </a:t>
            </a:r>
            <a:r>
              <a:rPr lang="fi-FI" dirty="0" smtClean="0"/>
              <a:t>ihminen kokee sisäilman laadun</a:t>
            </a:r>
          </a:p>
          <a:p>
            <a:r>
              <a:rPr lang="fi-FI" dirty="0"/>
              <a:t>A</a:t>
            </a:r>
            <a:r>
              <a:rPr lang="fi-FI" dirty="0" smtClean="0"/>
              <a:t>iheuttaako </a:t>
            </a:r>
            <a:r>
              <a:rPr lang="fi-FI" dirty="0" smtClean="0"/>
              <a:t>sisäilman huono laatu ihmiselle viihtyvyys- tai terveyshaittaa, oireita, oireiden pahenemista tai sairauksia.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08310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Sisäympäristö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Mitä sisäympäristöllä tarkoitetaan?</a:t>
            </a:r>
          </a:p>
          <a:p>
            <a:r>
              <a:rPr lang="fi-FI" dirty="0" smtClean="0"/>
              <a:t>Mistä sisäympäristö muodostuu?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0938331"/>
      </p:ext>
    </p:extLst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Sisäilmasto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Mitä sisäilmastolla tarkoitetaan?</a:t>
            </a:r>
          </a:p>
          <a:p>
            <a:r>
              <a:rPr lang="fi-FI" dirty="0" smtClean="0"/>
              <a:t>Mitä eri tekijöitä sisäilmasto käsittää?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6825028"/>
      </p:ext>
    </p:extLst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Sisäilma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Mitä sisäilmalla tarkoitetaan?</a:t>
            </a:r>
          </a:p>
          <a:p>
            <a:r>
              <a:rPr lang="fi-FI" dirty="0" smtClean="0"/>
              <a:t>Mitä tekijöitä sisäilmaan liittyy?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8421858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Sisäympäristöön vaikuttavat tekijät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Rakennuksen tekninen kunto</a:t>
            </a:r>
            <a:endParaRPr lang="fi-FI" dirty="0"/>
          </a:p>
          <a:p>
            <a:r>
              <a:rPr lang="fi-FI" dirty="0" smtClean="0"/>
              <a:t>LVI</a:t>
            </a:r>
            <a:endParaRPr lang="fi-FI" dirty="0"/>
          </a:p>
          <a:p>
            <a:r>
              <a:rPr lang="fi-FI" dirty="0" smtClean="0"/>
              <a:t>Kiinteistön huolto ja kunnossapito</a:t>
            </a:r>
            <a:endParaRPr lang="fi-FI" dirty="0"/>
          </a:p>
          <a:p>
            <a:r>
              <a:rPr lang="fi-FI" dirty="0" smtClean="0"/>
              <a:t>Käyttäjän toiminta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287278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Rakennuksen tekninen kunto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Yksilöiden ne rakennustekniset muuttujat, jotka vaikuttavat sisäympäristöön.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9997755"/>
      </p:ext>
    </p:extLst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KoHo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Kosteus ja hometalko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KoHo.potx</Template>
  <TotalTime>2562</TotalTime>
  <Words>1448</Words>
  <Application>Microsoft Office PowerPoint</Application>
  <PresentationFormat>Näytössä katseltava diaesitys (4:3)</PresentationFormat>
  <Paragraphs>340</Paragraphs>
  <Slides>41</Slides>
  <Notes>6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41</vt:i4>
      </vt:variant>
    </vt:vector>
  </HeadingPairs>
  <TitlesOfParts>
    <vt:vector size="49" baseType="lpstr">
      <vt:lpstr>ＭＳ Ｐゴシック</vt:lpstr>
      <vt:lpstr>Arial</vt:lpstr>
      <vt:lpstr>Calibri</vt:lpstr>
      <vt:lpstr>Comic Sans MS</vt:lpstr>
      <vt:lpstr>Times New Roman</vt:lpstr>
      <vt:lpstr>Wingdings</vt:lpstr>
      <vt:lpstr>KoHo</vt:lpstr>
      <vt:lpstr>Clip</vt:lpstr>
      <vt:lpstr>1.1 JOHDANTO SISÄYMPÄRISTÖKOKONAISUUTEEN</vt:lpstr>
      <vt:lpstr>Saatteeksi opetusmateriaalin käyttöön</vt:lpstr>
      <vt:lpstr>Sisällysluettelo</vt:lpstr>
      <vt:lpstr>Keskeisimmät käsitteet</vt:lpstr>
      <vt:lpstr>Sisäympäristö</vt:lpstr>
      <vt:lpstr>Sisäilmasto</vt:lpstr>
      <vt:lpstr>Sisäilma</vt:lpstr>
      <vt:lpstr>Sisäympäristöön vaikuttavat tekijät</vt:lpstr>
      <vt:lpstr>Rakennuksen tekninen kunto</vt:lpstr>
      <vt:lpstr>LVI</vt:lpstr>
      <vt:lpstr>Kiinteistön  huolto ja kunnossapito</vt:lpstr>
      <vt:lpstr>Käyttäjän toiminta</vt:lpstr>
      <vt:lpstr>Sisäilmaston laatuun vaikuttavat tekijät</vt:lpstr>
      <vt:lpstr>Kosteus</vt:lpstr>
      <vt:lpstr>Lämpö</vt:lpstr>
      <vt:lpstr>Veto</vt:lpstr>
      <vt:lpstr>Valaistus</vt:lpstr>
      <vt:lpstr>Melu</vt:lpstr>
      <vt:lpstr>Epäpuhtauslähteet</vt:lpstr>
      <vt:lpstr>Sisäilman laatuun vaikuttavat tekijät</vt:lpstr>
      <vt:lpstr>Hiukkasmaiset epäpuhtaudet</vt:lpstr>
      <vt:lpstr>Kemialliset epäpuhtaudet</vt:lpstr>
      <vt:lpstr>Biologiset epäpuhtaudet</vt:lpstr>
      <vt:lpstr>Lainsäädäntö ja terveysvaikutukset yleisesti</vt:lpstr>
      <vt:lpstr>Laki velvoittaa ja ohjaa</vt:lpstr>
      <vt:lpstr>Terveydensuojelulaki ja -asetus</vt:lpstr>
      <vt:lpstr>Terveydensuojelulaki</vt:lpstr>
      <vt:lpstr>Työturvallisuuslaki (738/2002)</vt:lpstr>
      <vt:lpstr> Terveydensuojelulaki 763/1993 ja Työturvallisuuslaki 738/2003</vt:lpstr>
      <vt:lpstr>Asumisterveysasetus (2015)  ja  sen soveltamisohje</vt:lpstr>
      <vt:lpstr>Sisäympäristö-, sisäilmasto- ja sisäilmamuuttujien vaikutus ihmiseen</vt:lpstr>
      <vt:lpstr>Sisäilma  ja kosteusvauriot</vt:lpstr>
      <vt:lpstr>PowerPoint-esitys</vt:lpstr>
      <vt:lpstr>WHO guidelines for indoor air quality: Dampness and mould (2009)</vt:lpstr>
      <vt:lpstr>Biologisille tekijöille altistuminen –  Keuhkokuva</vt:lpstr>
      <vt:lpstr>Biologisten altisteiden aiheuttamia terveyshaittoja </vt:lpstr>
      <vt:lpstr>PowerPoint-esitys</vt:lpstr>
      <vt:lpstr>Altistuminen, oireilu, sairaudet</vt:lpstr>
      <vt:lpstr>Kosteusvaurioihin liitetyt terveyshaitat -vaikka syy-yhteyttä ei ole epidemiologisesti osoitettu kaikkien osalta </vt:lpstr>
      <vt:lpstr>Kosteusvauriot ja oireilu</vt:lpstr>
      <vt:lpstr> Sisäympäristökokonaisuuden merkitys</vt:lpstr>
    </vt:vector>
  </TitlesOfParts>
  <Manager>Ympäristöministeriö</Manager>
  <Company>aidema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Aija Kaijärvi</dc:creator>
  <cp:lastModifiedBy>Pellinen Noora</cp:lastModifiedBy>
  <cp:revision>95</cp:revision>
  <cp:lastPrinted>2011-02-08T13:57:01Z</cp:lastPrinted>
  <dcterms:created xsi:type="dcterms:W3CDTF">2012-09-14T08:23:56Z</dcterms:created>
  <dcterms:modified xsi:type="dcterms:W3CDTF">2016-06-14T12:44:24Z</dcterms:modified>
</cp:coreProperties>
</file>